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145706882" r:id="rId5"/>
    <p:sldId id="2145706883" r:id="rId6"/>
    <p:sldId id="2145706887" r:id="rId7"/>
    <p:sldId id="2145706884" r:id="rId8"/>
    <p:sldId id="2145706784" r:id="rId9"/>
    <p:sldId id="2145706785" r:id="rId10"/>
    <p:sldId id="284" r:id="rId11"/>
    <p:sldId id="2145706783" r:id="rId12"/>
    <p:sldId id="2145706786" r:id="rId13"/>
    <p:sldId id="2145706885" r:id="rId14"/>
    <p:sldId id="2145706787" r:id="rId15"/>
    <p:sldId id="281" r:id="rId16"/>
    <p:sldId id="2145706886" r:id="rId17"/>
    <p:sldId id="285" r:id="rId18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52"/>
    <a:srgbClr val="011E41"/>
    <a:srgbClr val="1C355E"/>
    <a:srgbClr val="FF8200"/>
    <a:srgbClr val="F533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HN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BCA7D-71E2-45E1-8439-6DC7D784F291}" type="datetimeFigureOut">
              <a:rPr lang="es-HN" smtClean="0"/>
              <a:t>10/10/2025</a:t>
            </a:fld>
            <a:endParaRPr lang="es-HN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HN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HN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HN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7FF66-41D8-4AB1-A589-76B6EE46E2E4}" type="slidenum">
              <a:rPr lang="es-HN" smtClean="0"/>
              <a:t>‹#›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432755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CR"/>
              <a:t>Notas para facilitador: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s-CR"/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CR" sz="1800" kern="100">
                <a:solidFill>
                  <a:srgbClr val="252525"/>
                </a:solidFill>
                <a:effectLst/>
                <a:latin typeface="Open Sans" panose="020B06060305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¿Por qué es importante hablar del rol auxiliar? </a:t>
            </a:r>
            <a:endParaRPr lang="en-US" sz="1800" kern="100">
              <a:effectLst/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CR" sz="1800" kern="100"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800" kern="100">
              <a:effectLst/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CR" sz="1800" kern="100">
                <a:solidFill>
                  <a:srgbClr val="252525"/>
                </a:solidFill>
                <a:effectLst/>
                <a:latin typeface="Open Sans" panose="020B06060305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Uno de los elementos clave del </a:t>
            </a:r>
            <a:r>
              <a:rPr lang="es-CR" sz="1800">
                <a:solidFill>
                  <a:srgbClr val="252525"/>
                </a:solidFill>
                <a:effectLst/>
                <a:latin typeface="Open Sans" panose="020B0606030504020204" pitchFamily="34" charset="0"/>
                <a:ea typeface="Arial" panose="020B0604020202020204" pitchFamily="34" charset="0"/>
              </a:rPr>
              <a:t>rol auxiliar, pues está en la esencia en el ADN de todas las sociedades nacionales y para poder ponerlo en practica se requiere evidenciar ¿Qué contexto?</a:t>
            </a:r>
            <a:endParaRPr/>
          </a:p>
        </p:txBody>
      </p:sp>
      <p:sp>
        <p:nvSpPr>
          <p:cNvPr id="464" name="Google Shape;46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>
          <a:extLst>
            <a:ext uri="{FF2B5EF4-FFF2-40B4-BE49-F238E27FC236}">
              <a16:creationId xmlns:a16="http://schemas.microsoft.com/office/drawing/2014/main" id="{B4A1238B-5BBB-1CC2-AB0F-4026F1083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:notes">
            <a:extLst>
              <a:ext uri="{FF2B5EF4-FFF2-40B4-BE49-F238E27FC236}">
                <a16:creationId xmlns:a16="http://schemas.microsoft.com/office/drawing/2014/main" id="{4489CA8A-8274-BB8C-A3CE-8F6DAB087C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1:notes">
            <a:extLst>
              <a:ext uri="{FF2B5EF4-FFF2-40B4-BE49-F238E27FC236}">
                <a16:creationId xmlns:a16="http://schemas.microsoft.com/office/drawing/2014/main" id="{3EF93DC5-FAC8-A8D9-698C-7E081B672C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4" name="Google Shape;464;p1:notes">
            <a:extLst>
              <a:ext uri="{FF2B5EF4-FFF2-40B4-BE49-F238E27FC236}">
                <a16:creationId xmlns:a16="http://schemas.microsoft.com/office/drawing/2014/main" id="{ED2E6F92-625E-B375-A908-8A9D129A165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7496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>
          <a:extLst>
            <a:ext uri="{FF2B5EF4-FFF2-40B4-BE49-F238E27FC236}">
              <a16:creationId xmlns:a16="http://schemas.microsoft.com/office/drawing/2014/main" id="{100348F2-BC24-CB9E-4816-295E9DA55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:notes">
            <a:extLst>
              <a:ext uri="{FF2B5EF4-FFF2-40B4-BE49-F238E27FC236}">
                <a16:creationId xmlns:a16="http://schemas.microsoft.com/office/drawing/2014/main" id="{23725756-5D06-24AE-0D30-84AF5A3B72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1:notes">
            <a:extLst>
              <a:ext uri="{FF2B5EF4-FFF2-40B4-BE49-F238E27FC236}">
                <a16:creationId xmlns:a16="http://schemas.microsoft.com/office/drawing/2014/main" id="{45538A37-1D26-5F29-A7F3-62E79B5CC3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4" name="Google Shape;464;p1:notes">
            <a:extLst>
              <a:ext uri="{FF2B5EF4-FFF2-40B4-BE49-F238E27FC236}">
                <a16:creationId xmlns:a16="http://schemas.microsoft.com/office/drawing/2014/main" id="{F5EFA95B-21ED-9AA3-1173-0BF666B6AE7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3131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354EE-3664-5F1D-3074-D356C3B2E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6C3CA3-EB58-20FA-FC18-1A0B3F4862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2FE4A1-CE4B-9A89-5BEA-2C80E5DA86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latin typeface="+mn-lt"/>
                <a:ea typeface="Calibri"/>
                <a:cs typeface="Calibri"/>
                <a:sym typeface="Calibri"/>
              </a:rPr>
              <a:t>NOTAS DEL FACILITADOR</a:t>
            </a:r>
            <a:endParaRPr lang="en-GB" sz="1200" b="1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es-MX"/>
          </a:p>
          <a:p>
            <a:pPr marL="0" indent="0">
              <a:buNone/>
            </a:pPr>
            <a:r>
              <a:rPr lang="es-MX"/>
              <a:t>Vamos a repasar como nace el rol auxiliar</a:t>
            </a:r>
          </a:p>
          <a:p>
            <a:pPr marL="228600" indent="-228600">
              <a:buAutoNum type="arabicPeriod"/>
            </a:pPr>
            <a:endParaRPr lang="es-MX"/>
          </a:p>
          <a:p>
            <a:pPr marL="228600" indent="-228600">
              <a:buAutoNum type="arabicPeriod"/>
            </a:pPr>
            <a:r>
              <a:rPr lang="es-MX"/>
              <a:t>El rol auxiliar comienza con la Batalla de Solferino, cuando nace una idea:  “crear sociedades de socorro voluntarios, que auxilien a los ejércitos, y alivien el sufrimiento humano.</a:t>
            </a:r>
          </a:p>
          <a:p>
            <a:pPr marL="228600" indent="-228600">
              <a:buAutoNum type="arabicPeriod"/>
            </a:pPr>
            <a:r>
              <a:rPr lang="es-MX"/>
              <a:t>En 1863 se plasma el rol auxiliar en el primer convenio de Ginebra de adoptado en 1863 (primera vez que se adopta en un marco legal)</a:t>
            </a:r>
          </a:p>
          <a:p>
            <a:pPr marL="228600" indent="-228600">
              <a:buAutoNum type="arabicPeriod"/>
            </a:pPr>
            <a:r>
              <a:rPr lang="es-MX"/>
              <a:t>. La Liga de las Naciones (antecedente de las ONU) reconocen el rol auxiliar en 1919</a:t>
            </a:r>
          </a:p>
          <a:p>
            <a:pPr marL="228600" indent="-228600">
              <a:buAutoNum type="arabicPeriod"/>
            </a:pPr>
            <a:r>
              <a:rPr lang="es-MX"/>
              <a:t>A nivel de Cruz Roja, los Estatutos del CICR reconocen por primera vez el rol auxiliar y lo definen de manera muy general</a:t>
            </a:r>
          </a:p>
          <a:p>
            <a:pPr marL="228600" indent="-228600">
              <a:buAutoNum type="arabicPeriod"/>
            </a:pPr>
            <a:r>
              <a:rPr lang="es-MX"/>
              <a:t>Lo mismo se repite en 1994 en la ONU  </a:t>
            </a:r>
          </a:p>
          <a:p>
            <a:pPr marL="228600" indent="-228600">
              <a:buAutoNum type="arabicPeriod"/>
            </a:pPr>
            <a:r>
              <a:rPr lang="es-MX"/>
              <a:t>En la Estrategia del Movimiento de 2001</a:t>
            </a:r>
          </a:p>
          <a:p>
            <a:pPr marL="228600" indent="-228600">
              <a:buAutoNum type="arabicPeriod"/>
            </a:pPr>
            <a:r>
              <a:rPr lang="es-MX"/>
              <a:t>En la XXX Conferencia Internacional de 2007 se define por primera vez en la resolución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420086-9BFA-5E5B-6989-3EF661BF8C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FD898-1257-4892-A1E9-D900F762C8A3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117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>
          <a:extLst>
            <a:ext uri="{FF2B5EF4-FFF2-40B4-BE49-F238E27FC236}">
              <a16:creationId xmlns:a16="http://schemas.microsoft.com/office/drawing/2014/main" id="{1A09B869-A6AF-8FE8-7C18-75A42192F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3:notes">
            <a:extLst>
              <a:ext uri="{FF2B5EF4-FFF2-40B4-BE49-F238E27FC236}">
                <a16:creationId xmlns:a16="http://schemas.microsoft.com/office/drawing/2014/main" id="{5AB840DD-62C2-5875-2E5B-20CD31470C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13:notes">
            <a:extLst>
              <a:ext uri="{FF2B5EF4-FFF2-40B4-BE49-F238E27FC236}">
                <a16:creationId xmlns:a16="http://schemas.microsoft.com/office/drawing/2014/main" id="{0C2D9CE6-59D8-BDCE-9543-6F20F3D434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587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3:notes">
            <a:extLst>
              <a:ext uri="{FF2B5EF4-FFF2-40B4-BE49-F238E27FC236}">
                <a16:creationId xmlns:a16="http://schemas.microsoft.com/office/drawing/2014/main" id="{DC1E1AAC-9365-B3B4-F77C-0586004142F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9446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>
          <a:extLst>
            <a:ext uri="{FF2B5EF4-FFF2-40B4-BE49-F238E27FC236}">
              <a16:creationId xmlns:a16="http://schemas.microsoft.com/office/drawing/2014/main" id="{411F901B-2077-38E2-A9C4-823E819D4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3:notes">
            <a:extLst>
              <a:ext uri="{FF2B5EF4-FFF2-40B4-BE49-F238E27FC236}">
                <a16:creationId xmlns:a16="http://schemas.microsoft.com/office/drawing/2014/main" id="{9E98C55C-EE6A-1411-73E3-B746DB505D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13:notes">
            <a:extLst>
              <a:ext uri="{FF2B5EF4-FFF2-40B4-BE49-F238E27FC236}">
                <a16:creationId xmlns:a16="http://schemas.microsoft.com/office/drawing/2014/main" id="{DC2A4E20-BE91-8B16-F08A-67D68BC421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587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3:notes">
            <a:extLst>
              <a:ext uri="{FF2B5EF4-FFF2-40B4-BE49-F238E27FC236}">
                <a16:creationId xmlns:a16="http://schemas.microsoft.com/office/drawing/2014/main" id="{8DFABAA6-0773-CB29-5C4B-05DB6EAFB0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2242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587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>
          <a:extLst>
            <a:ext uri="{FF2B5EF4-FFF2-40B4-BE49-F238E27FC236}">
              <a16:creationId xmlns:a16="http://schemas.microsoft.com/office/drawing/2014/main" id="{1EEB1C36-8880-954C-A964-860CF3A51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3:notes">
            <a:extLst>
              <a:ext uri="{FF2B5EF4-FFF2-40B4-BE49-F238E27FC236}">
                <a16:creationId xmlns:a16="http://schemas.microsoft.com/office/drawing/2014/main" id="{D0F38205-5929-C5CD-1F69-20DFA2FF09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13:notes">
            <a:extLst>
              <a:ext uri="{FF2B5EF4-FFF2-40B4-BE49-F238E27FC236}">
                <a16:creationId xmlns:a16="http://schemas.microsoft.com/office/drawing/2014/main" id="{E75B0489-D3A6-BEA1-B559-0F3B0BF065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587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3:notes">
            <a:extLst>
              <a:ext uri="{FF2B5EF4-FFF2-40B4-BE49-F238E27FC236}">
                <a16:creationId xmlns:a16="http://schemas.microsoft.com/office/drawing/2014/main" id="{D3CACED1-D358-11B7-6F85-39BB2A6C3B2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3808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>
          <a:extLst>
            <a:ext uri="{FF2B5EF4-FFF2-40B4-BE49-F238E27FC236}">
              <a16:creationId xmlns:a16="http://schemas.microsoft.com/office/drawing/2014/main" id="{46287468-1DC5-D034-5410-567D6EAA8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3:notes">
            <a:extLst>
              <a:ext uri="{FF2B5EF4-FFF2-40B4-BE49-F238E27FC236}">
                <a16:creationId xmlns:a16="http://schemas.microsoft.com/office/drawing/2014/main" id="{FE62D82D-F36F-A078-0D8F-D3899E49E2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13:notes">
            <a:extLst>
              <a:ext uri="{FF2B5EF4-FFF2-40B4-BE49-F238E27FC236}">
                <a16:creationId xmlns:a16="http://schemas.microsoft.com/office/drawing/2014/main" id="{95920FCE-5E14-6BD7-D7D5-6B62FB933D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587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3:notes">
            <a:extLst>
              <a:ext uri="{FF2B5EF4-FFF2-40B4-BE49-F238E27FC236}">
                <a16:creationId xmlns:a16="http://schemas.microsoft.com/office/drawing/2014/main" id="{3C76E4D7-BB5E-6EC6-DD94-2DFDB556F5A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9293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>
          <a:extLst>
            <a:ext uri="{FF2B5EF4-FFF2-40B4-BE49-F238E27FC236}">
              <a16:creationId xmlns:a16="http://schemas.microsoft.com/office/drawing/2014/main" id="{3C15CF5F-3CB2-C0E2-FB73-B643E0465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3:notes">
            <a:extLst>
              <a:ext uri="{FF2B5EF4-FFF2-40B4-BE49-F238E27FC236}">
                <a16:creationId xmlns:a16="http://schemas.microsoft.com/office/drawing/2014/main" id="{BED5B261-D162-7700-1C53-B6F4C7D63C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13:notes">
            <a:extLst>
              <a:ext uri="{FF2B5EF4-FFF2-40B4-BE49-F238E27FC236}">
                <a16:creationId xmlns:a16="http://schemas.microsoft.com/office/drawing/2014/main" id="{6B5C64B7-094F-B98F-6606-504FAFD2E1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587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3:notes">
            <a:extLst>
              <a:ext uri="{FF2B5EF4-FFF2-40B4-BE49-F238E27FC236}">
                <a16:creationId xmlns:a16="http://schemas.microsoft.com/office/drawing/2014/main" id="{25BA6B18-8510-5794-0C67-0DF2140E2DC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3819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D6DDD-ECE5-2864-8351-C2B695F3AB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F9A7F0-F74A-F04B-9E49-7D7331F44A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0653F9-C59C-CBDD-86C7-0496DF780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E96-2B83-4843-A27F-C6E7E4390398}" type="datetimeFigureOut">
              <a:rPr lang="en-CH" smtClean="0"/>
              <a:t>10/10/2025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32F5A-18B9-856C-63A2-1675BEC2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A0EDA-3C37-B66F-E3A1-D8CAEDA8E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4736F-740F-2D4F-8421-1F5EE5E46A8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0507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F17AA-9659-F1F7-FB0D-21A217EAF0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0" i="0">
                <a:latin typeface="Montserrat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2BC11-AA53-EA06-27E6-571E55E8B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C33F0-97F3-F698-5C8F-8F106EC6B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E96-2B83-4843-A27F-C6E7E4390398}" type="datetimeFigureOut">
              <a:rPr lang="en-CH" smtClean="0"/>
              <a:t>10/10/2025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4FB44-5A26-6FC8-5EAE-F4D77EBF7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E0AA6-B147-BC17-4018-562484CA7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4736F-740F-2D4F-8421-1F5EE5E46A8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2093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38D55-85E4-8A90-8AA8-7A4308E3A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4A581-8FBC-5E22-BA9A-0D40E6585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83BEE-D112-C1EF-0126-273977FDD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E96-2B83-4843-A27F-C6E7E4390398}" type="datetimeFigureOut">
              <a:rPr lang="en-CH" smtClean="0"/>
              <a:t>10/10/2025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F7DAC-F70E-C123-5DAC-620C1FEC8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86E9F-034B-2B4D-4D80-E7487F41C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4736F-740F-2D4F-8421-1F5EE5E46A8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22644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CA283-818A-7748-E4D9-22BF0E95C4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9C564-C062-C13A-31F5-43C3FA795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90E27E-E133-CB20-EB1D-63575F0AD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D3EE3-88FA-6B45-4752-996B5DA8A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E96-2B83-4843-A27F-C6E7E4390398}" type="datetimeFigureOut">
              <a:rPr lang="en-CH" smtClean="0"/>
              <a:t>10/10/2025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B2C1D8-E94B-26B8-5DEB-AD5F5C0B4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5B34C6-7FE1-5CEE-F001-FD4705141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4736F-740F-2D4F-8421-1F5EE5E46A8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73775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FE77A-6429-7CA1-21ED-DC6FF00B45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56ED1-408A-5F34-CF18-CC8D08166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EC53A-02D6-FC23-C572-1C5868372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52D19E-F286-7241-0110-9ED83D5E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514A46-2BC7-2B5A-1F5C-DD16327E4A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1787A1-4BB0-8CD4-7A42-C12DE1AC7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E96-2B83-4843-A27F-C6E7E4390398}" type="datetimeFigureOut">
              <a:rPr lang="en-CH" smtClean="0"/>
              <a:t>10/10/2025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8EB985-7443-74F7-250D-3D8396B7B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592FDD-0BD4-9361-1362-0F17EC10B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4736F-740F-2D4F-8421-1F5EE5E46A8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81647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BA11C-5952-B731-E7DA-36E5E76AE5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37E391-22E8-3EB4-6CCB-E42A2A6EF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E96-2B83-4843-A27F-C6E7E4390398}" type="datetimeFigureOut">
              <a:rPr lang="en-CH" smtClean="0"/>
              <a:t>10/10/2025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79C192-C4B0-3182-CC31-3F1AFF8FE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0A1487-A30C-4312-A49E-183AC91E8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4736F-740F-2D4F-8421-1F5EE5E46A8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8597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2201B3-0715-9150-C0F1-8701C9400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E96-2B83-4843-A27F-C6E7E4390398}" type="datetimeFigureOut">
              <a:rPr lang="en-CH" smtClean="0"/>
              <a:t>10/10/2025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DCA8CF-5E79-91F2-CA97-565DBC177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6B44D-2641-6467-F16C-452F5DA08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4736F-740F-2D4F-8421-1F5EE5E46A8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04601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C3249-057F-2FE9-B08C-A90EA1025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02C1D-3034-CAA8-F2D1-B81BAF1E3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0C700-B6F7-4E5B-043E-8DC12690F4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54C5A-1374-3918-43FB-DC5E4A0C0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E96-2B83-4843-A27F-C6E7E4390398}" type="datetimeFigureOut">
              <a:rPr lang="en-CH" smtClean="0"/>
              <a:t>10/10/2025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FAE4C-6ED7-0D0E-7195-9F67E30F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75E47-876F-9B53-AD2F-A022FC501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4736F-740F-2D4F-8421-1F5EE5E46A8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4883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76A76-5620-83AA-4378-F0313F455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C699F5-07A2-D378-4096-528AE9455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CCDDD-31D4-CFC3-0B94-F6C6F14BE0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36DC9E-0F84-C3F6-3403-1703B8FC4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E96-2B83-4843-A27F-C6E7E4390398}" type="datetimeFigureOut">
              <a:rPr lang="en-CH" smtClean="0"/>
              <a:t>10/10/2025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CFD0B-2093-A67B-9324-64CDBDECA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62450-4D68-197A-D966-1B740D76F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4736F-740F-2D4F-8421-1F5EE5E46A8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72801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F3D99-A6DE-469D-2C16-915F2C29B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353B3-A150-741F-68D9-B8E158D35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6A965-5E22-7192-B8D5-F8FF44460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E96-2B83-4843-A27F-C6E7E4390398}" type="datetimeFigureOut">
              <a:rPr lang="en-CH" smtClean="0"/>
              <a:t>10/10/2025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ED775-DA85-C3BF-BDC8-C199E7F19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16FBF-7D56-D90E-BD09-2916D5580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4736F-740F-2D4F-8421-1F5EE5E46A8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4418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C94FA7-DF77-1AB7-E775-5C0ECDA27D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5F1C02-C8BA-3176-35B3-154C4DDFA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BB1E5-5092-7E72-CB61-41EC62642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1E96-2B83-4843-A27F-C6E7E4390398}" type="datetimeFigureOut">
              <a:rPr lang="en-CH" smtClean="0"/>
              <a:t>10/10/2025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F275E-1908-5B29-1365-E7C7C9D5B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BC11-9A35-774A-F7B3-B914DA3CF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4736F-740F-2D4F-8421-1F5EE5E46A8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84279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">
  <p:cSld name="04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6"/>
          <p:cNvSpPr txBox="1"/>
          <p:nvPr/>
        </p:nvSpPr>
        <p:spPr>
          <a:xfrm>
            <a:off x="11239443" y="6131318"/>
            <a:ext cx="440267" cy="225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41" tIns="30462" rIns="60941" bIns="30462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GB" sz="1067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t>‹#›</a:t>
            </a:fld>
            <a:endParaRPr sz="1067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" name="Google Shape;14;p26"/>
          <p:cNvCxnSpPr/>
          <p:nvPr/>
        </p:nvCxnSpPr>
        <p:spPr>
          <a:xfrm rot="10800000" flipH="1">
            <a:off x="11712222" y="6233894"/>
            <a:ext cx="479778" cy="10258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Google Shape;97;p4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A44B896-340C-6880-B12A-A43AE3D3BF25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60942" y="0"/>
            <a:ext cx="1831058" cy="1788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0995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151358-8321-06D4-E344-D444EEF9F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05023-D331-E5FB-9B09-76B80E30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8EFB5-2563-3580-BA3C-EF0929E4B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30B1E96-2B83-4843-A27F-C6E7E4390398}" type="datetimeFigureOut">
              <a:rPr lang="en-CH" smtClean="0"/>
              <a:pPr/>
              <a:t>10/10/2025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09087-4695-AB66-5580-20A10D738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73381-5B32-95EE-E769-72776B334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76B4736F-740F-2D4F-8421-1F5EE5E46A84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2EE211-27FD-8DA2-A0CC-658D8395D90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0" y="6705600"/>
            <a:ext cx="4333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94834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Montserrat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B290B90-C2A5-07B6-0C49-F9F24B6581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3792"/>
            <a:ext cx="12192000" cy="811404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632299-96F3-7134-0DDF-54829DAFCFAF}"/>
              </a:ext>
            </a:extLst>
          </p:cNvPr>
          <p:cNvSpPr/>
          <p:nvPr/>
        </p:nvSpPr>
        <p:spPr>
          <a:xfrm>
            <a:off x="941" y="-1"/>
            <a:ext cx="12190119" cy="7064829"/>
          </a:xfrm>
          <a:prstGeom prst="rect">
            <a:avLst/>
          </a:prstGeom>
          <a:gradFill>
            <a:gsLst>
              <a:gs pos="0">
                <a:srgbClr val="011E41">
                  <a:alpha val="0"/>
                </a:srgbClr>
              </a:gs>
              <a:gs pos="100000">
                <a:srgbClr val="011E41">
                  <a:alpha val="94157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400"/>
          </a:p>
        </p:txBody>
      </p:sp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E1BF953E-4C49-CE01-2D34-44C1F66E1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49" y="262794"/>
            <a:ext cx="1618686" cy="1581352"/>
          </a:xfrm>
          <a:prstGeom prst="rect">
            <a:avLst/>
          </a:prstGeom>
        </p:spPr>
      </p:pic>
      <p:sp>
        <p:nvSpPr>
          <p:cNvPr id="466" name="Google Shape;466;p1"/>
          <p:cNvSpPr/>
          <p:nvPr/>
        </p:nvSpPr>
        <p:spPr>
          <a:xfrm>
            <a:off x="628473" y="5097985"/>
            <a:ext cx="6102429" cy="61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41" tIns="30462" rIns="60941" bIns="30462" anchor="t" anchorCtr="0">
            <a:spAutoFit/>
          </a:bodyPr>
          <a:lstStyle/>
          <a:p>
            <a:pPr lvl="0">
              <a:buSzPts val="5400"/>
              <a:defRPr/>
            </a:pPr>
            <a:r>
              <a:rPr lang="en-US" sz="3600" b="1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+mj-cs"/>
              </a:rPr>
              <a:t>Rol Auxiliar</a:t>
            </a:r>
            <a:endParaRPr lang="es-ES" sz="3600" b="1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>
          <a:extLst>
            <a:ext uri="{FF2B5EF4-FFF2-40B4-BE49-F238E27FC236}">
              <a16:creationId xmlns:a16="http://schemas.microsoft.com/office/drawing/2014/main" id="{04C13D90-D17C-29DC-DD7F-8AC019FCA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F8B971-3DE7-08AD-4E3F-7F70DCA7C3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0"/>
            <a:ext cx="12212827" cy="68829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F3E5F0-EAE4-F519-AF21-36F25050475D}"/>
              </a:ext>
            </a:extLst>
          </p:cNvPr>
          <p:cNvSpPr/>
          <p:nvPr/>
        </p:nvSpPr>
        <p:spPr>
          <a:xfrm>
            <a:off x="-1" y="-90940"/>
            <a:ext cx="12190119" cy="7064829"/>
          </a:xfrm>
          <a:prstGeom prst="rect">
            <a:avLst/>
          </a:prstGeom>
          <a:gradFill>
            <a:gsLst>
              <a:gs pos="0">
                <a:srgbClr val="011E41">
                  <a:alpha val="0"/>
                </a:srgbClr>
              </a:gs>
              <a:gs pos="100000">
                <a:srgbClr val="011E41">
                  <a:alpha val="94157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7E528CBF-8602-4C49-D3E6-B08E8E767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49" y="262794"/>
            <a:ext cx="1618686" cy="158135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B5317EC-C50B-3412-4E8D-89331DB090D7}"/>
              </a:ext>
            </a:extLst>
          </p:cNvPr>
          <p:cNvGrpSpPr/>
          <p:nvPr/>
        </p:nvGrpSpPr>
        <p:grpSpPr>
          <a:xfrm>
            <a:off x="7273588" y="2617297"/>
            <a:ext cx="3864122" cy="610955"/>
            <a:chOff x="614968" y="3172353"/>
            <a:chExt cx="4822664" cy="903538"/>
          </a:xfrm>
        </p:grpSpPr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4107086F-677F-2DEF-441B-E9CC8047EE51}"/>
                </a:ext>
              </a:extLst>
            </p:cNvPr>
            <p:cNvSpPr/>
            <p:nvPr/>
          </p:nvSpPr>
          <p:spPr>
            <a:xfrm>
              <a:off x="614968" y="3172353"/>
              <a:ext cx="4822664" cy="9035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6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D046419-BCB2-C48C-2585-C7C0D1BE2B1B}"/>
                </a:ext>
              </a:extLst>
            </p:cNvPr>
            <p:cNvSpPr/>
            <p:nvPr/>
          </p:nvSpPr>
          <p:spPr>
            <a:xfrm>
              <a:off x="765871" y="3311983"/>
              <a:ext cx="624279" cy="624279"/>
            </a:xfrm>
            <a:prstGeom prst="ellipse">
              <a:avLst/>
            </a:prstGeom>
            <a:solidFill>
              <a:srgbClr val="011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400" b="1">
                  <a:solidFill>
                    <a:schemeClr val="bg1"/>
                  </a:solidFill>
                  <a:latin typeface="Montserrat Light" pitchFamily="2" charset="77"/>
                </a:rPr>
                <a:t>1</a:t>
              </a:r>
              <a:endParaRPr lang="en-CH" sz="1400">
                <a:solidFill>
                  <a:schemeClr val="bg1"/>
                </a:solidFill>
                <a:latin typeface="Montserrat Light" pitchFamily="2" charset="7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825FD5-46B6-8B3A-8AA9-54A662968117}"/>
                </a:ext>
              </a:extLst>
            </p:cNvPr>
            <p:cNvSpPr txBox="1"/>
            <p:nvPr/>
          </p:nvSpPr>
          <p:spPr>
            <a:xfrm>
              <a:off x="1497431" y="3404122"/>
              <a:ext cx="3671976" cy="439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620"/>
                </a:lnSpc>
              </a:pPr>
              <a:r>
                <a:rPr lang="en-US" sz="1400" b="1" u="none" strike="noStrike" dirty="0" err="1">
                  <a:solidFill>
                    <a:srgbClr val="002952"/>
                  </a:solidFill>
                  <a:effectLst/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Génesis</a:t>
              </a:r>
              <a:r>
                <a:rPr lang="en-US" sz="1400" b="1" u="none" strike="noStrike" dirty="0">
                  <a:solidFill>
                    <a:srgbClr val="002952"/>
                  </a:solidFill>
                  <a:effectLst/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 y </a:t>
              </a:r>
              <a:r>
                <a:rPr lang="en-US" sz="1400" b="1" u="none" strike="noStrike" dirty="0" err="1">
                  <a:solidFill>
                    <a:srgbClr val="002952"/>
                  </a:solidFill>
                  <a:effectLst/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evolución</a:t>
              </a:r>
              <a:endParaRPr lang="en-CH" sz="1400" b="1" dirty="0">
                <a:solidFill>
                  <a:srgbClr val="002952"/>
                </a:solidFill>
                <a:latin typeface="Montserrat SemiBold" pitchFamily="2" charset="77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648BDE-7E8C-2DB5-435F-5913079D7714}"/>
              </a:ext>
            </a:extLst>
          </p:cNvPr>
          <p:cNvGrpSpPr/>
          <p:nvPr/>
        </p:nvGrpSpPr>
        <p:grpSpPr>
          <a:xfrm>
            <a:off x="7278740" y="3442320"/>
            <a:ext cx="3864122" cy="610955"/>
            <a:chOff x="614968" y="3172353"/>
            <a:chExt cx="4822664" cy="903538"/>
          </a:xfrm>
        </p:grpSpPr>
        <p:sp>
          <p:nvSpPr>
            <p:cNvPr id="10" name="Rounded Rectangle 16">
              <a:extLst>
                <a:ext uri="{FF2B5EF4-FFF2-40B4-BE49-F238E27FC236}">
                  <a16:creationId xmlns:a16="http://schemas.microsoft.com/office/drawing/2014/main" id="{19E194E9-0493-FC65-F180-44868ED63884}"/>
                </a:ext>
              </a:extLst>
            </p:cNvPr>
            <p:cNvSpPr/>
            <p:nvPr/>
          </p:nvSpPr>
          <p:spPr>
            <a:xfrm>
              <a:off x="614968" y="3172353"/>
              <a:ext cx="4822664" cy="9035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6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7F36AA9-E0A5-9A3F-F206-20837569DC7D}"/>
                </a:ext>
              </a:extLst>
            </p:cNvPr>
            <p:cNvSpPr/>
            <p:nvPr/>
          </p:nvSpPr>
          <p:spPr>
            <a:xfrm>
              <a:off x="765871" y="3311983"/>
              <a:ext cx="624279" cy="624279"/>
            </a:xfrm>
            <a:prstGeom prst="ellipse">
              <a:avLst/>
            </a:prstGeom>
            <a:solidFill>
              <a:srgbClr val="011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400" b="1">
                  <a:solidFill>
                    <a:schemeClr val="bg1"/>
                  </a:solidFill>
                  <a:latin typeface="Montserrat Light" pitchFamily="2" charset="77"/>
                </a:rPr>
                <a:t>2</a:t>
              </a:r>
              <a:endParaRPr lang="en-CH" sz="1400">
                <a:solidFill>
                  <a:schemeClr val="bg1"/>
                </a:solidFill>
                <a:latin typeface="Montserrat Light" pitchFamily="2" charset="7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5388AED-CB79-C243-4626-69C5F1406CA8}"/>
                </a:ext>
              </a:extLst>
            </p:cNvPr>
            <p:cNvSpPr txBox="1"/>
            <p:nvPr/>
          </p:nvSpPr>
          <p:spPr>
            <a:xfrm>
              <a:off x="1497431" y="3252400"/>
              <a:ext cx="3671976" cy="743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620"/>
                </a:lnSpc>
              </a:pPr>
              <a:r>
                <a:rPr lang="en-US" sz="1400" b="1" dirty="0" err="1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Definición</a:t>
              </a:r>
              <a:r>
                <a:rPr lang="en-US" sz="1400" b="1" dirty="0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 y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anatomia</a:t>
              </a:r>
              <a:r>
                <a:rPr lang="en-US" sz="1400" b="1" dirty="0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 del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rol</a:t>
              </a:r>
              <a:r>
                <a:rPr lang="en-US" sz="1400" b="1" dirty="0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 auxiliar</a:t>
              </a:r>
              <a:endParaRPr lang="en-CH" sz="1400" b="1" dirty="0">
                <a:solidFill>
                  <a:srgbClr val="002952"/>
                </a:solidFill>
                <a:latin typeface="Montserrat SemiBold" pitchFamily="2" charset="77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B52F09D-B825-6F55-729F-A46DFE698B53}"/>
              </a:ext>
            </a:extLst>
          </p:cNvPr>
          <p:cNvGrpSpPr/>
          <p:nvPr/>
        </p:nvGrpSpPr>
        <p:grpSpPr>
          <a:xfrm>
            <a:off x="7273586" y="4285652"/>
            <a:ext cx="3864122" cy="610955"/>
            <a:chOff x="614968" y="3172353"/>
            <a:chExt cx="4822664" cy="903538"/>
          </a:xfrm>
        </p:grpSpPr>
        <p:sp>
          <p:nvSpPr>
            <p:cNvPr id="14" name="Rounded Rectangle 20">
              <a:extLst>
                <a:ext uri="{FF2B5EF4-FFF2-40B4-BE49-F238E27FC236}">
                  <a16:creationId xmlns:a16="http://schemas.microsoft.com/office/drawing/2014/main" id="{B40AAC7B-39AC-247D-2C26-48B591C7B569}"/>
                </a:ext>
              </a:extLst>
            </p:cNvPr>
            <p:cNvSpPr/>
            <p:nvPr/>
          </p:nvSpPr>
          <p:spPr>
            <a:xfrm>
              <a:off x="614968" y="3172353"/>
              <a:ext cx="4822664" cy="9035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6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11DE3DF-C79B-5FAF-A5EF-AF287857FC5A}"/>
                </a:ext>
              </a:extLst>
            </p:cNvPr>
            <p:cNvSpPr/>
            <p:nvPr/>
          </p:nvSpPr>
          <p:spPr>
            <a:xfrm>
              <a:off x="765871" y="3311983"/>
              <a:ext cx="624279" cy="624279"/>
            </a:xfrm>
            <a:prstGeom prst="ellipse">
              <a:avLst/>
            </a:prstGeom>
            <a:solidFill>
              <a:srgbClr val="011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400" b="1">
                  <a:solidFill>
                    <a:schemeClr val="bg1"/>
                  </a:solidFill>
                  <a:latin typeface="Montserrat Light" pitchFamily="2" charset="77"/>
                </a:rPr>
                <a:t>3</a:t>
              </a:r>
              <a:endParaRPr lang="en-CH" sz="1400">
                <a:solidFill>
                  <a:schemeClr val="bg1"/>
                </a:solidFill>
                <a:latin typeface="Montserrat Light" pitchFamily="2" charset="7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8DA80B-BA8E-2ECF-35EB-3D2D38EC1CC4}"/>
                </a:ext>
              </a:extLst>
            </p:cNvPr>
            <p:cNvSpPr txBox="1"/>
            <p:nvPr/>
          </p:nvSpPr>
          <p:spPr>
            <a:xfrm>
              <a:off x="1497431" y="3404122"/>
              <a:ext cx="3671976" cy="439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620"/>
                </a:lnSpc>
              </a:pPr>
              <a:r>
                <a:rPr lang="en-US" sz="1400" b="1" dirty="0" err="1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Principios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Fundamentales</a:t>
              </a:r>
              <a:endParaRPr lang="en-CH" sz="1400" b="1" dirty="0">
                <a:solidFill>
                  <a:srgbClr val="002952"/>
                </a:solidFill>
                <a:latin typeface="Montserrat SemiBold" pitchFamily="2" charset="77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FDD885B-710E-825A-B8A2-D2A0E3CAEDB7}"/>
              </a:ext>
            </a:extLst>
          </p:cNvPr>
          <p:cNvGrpSpPr/>
          <p:nvPr/>
        </p:nvGrpSpPr>
        <p:grpSpPr>
          <a:xfrm>
            <a:off x="7274322" y="5193608"/>
            <a:ext cx="3864122" cy="610955"/>
            <a:chOff x="715889" y="3194615"/>
            <a:chExt cx="4822664" cy="903538"/>
          </a:xfrm>
        </p:grpSpPr>
        <p:sp>
          <p:nvSpPr>
            <p:cNvPr id="18" name="Rounded Rectangle 20">
              <a:extLst>
                <a:ext uri="{FF2B5EF4-FFF2-40B4-BE49-F238E27FC236}">
                  <a16:creationId xmlns:a16="http://schemas.microsoft.com/office/drawing/2014/main" id="{DC7D4227-984E-3336-8976-27BA3936E383}"/>
                </a:ext>
              </a:extLst>
            </p:cNvPr>
            <p:cNvSpPr/>
            <p:nvPr/>
          </p:nvSpPr>
          <p:spPr>
            <a:xfrm>
              <a:off x="715889" y="3194615"/>
              <a:ext cx="4822664" cy="9035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6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EEBBA88-A00E-094B-4FD5-9B7C385D0D15}"/>
                </a:ext>
              </a:extLst>
            </p:cNvPr>
            <p:cNvSpPr/>
            <p:nvPr/>
          </p:nvSpPr>
          <p:spPr>
            <a:xfrm>
              <a:off x="765871" y="3311983"/>
              <a:ext cx="624279" cy="624279"/>
            </a:xfrm>
            <a:prstGeom prst="ellipse">
              <a:avLst/>
            </a:prstGeom>
            <a:solidFill>
              <a:srgbClr val="011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Montserrat Light" pitchFamily="2" charset="77"/>
                </a:rPr>
                <a:t>4</a:t>
              </a:r>
              <a:endParaRPr lang="en-CH" sz="1400">
                <a:solidFill>
                  <a:schemeClr val="bg1"/>
                </a:solidFill>
                <a:latin typeface="Montserrat Light" pitchFamily="2" charset="7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CEA6839-0238-6500-034C-18BCFBB81CFD}"/>
                </a:ext>
              </a:extLst>
            </p:cNvPr>
            <p:cNvSpPr txBox="1"/>
            <p:nvPr/>
          </p:nvSpPr>
          <p:spPr>
            <a:xfrm>
              <a:off x="1497432" y="3404123"/>
              <a:ext cx="3671976" cy="439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620"/>
                </a:lnSpc>
              </a:pPr>
              <a:r>
                <a:rPr lang="en-US" sz="1400" b="1" dirty="0" err="1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Naturaleza</a:t>
              </a:r>
              <a:r>
                <a:rPr lang="en-US" sz="1400" b="1" dirty="0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única</a:t>
              </a:r>
              <a:r>
                <a:rPr lang="en-US" sz="1400" b="1" dirty="0">
                  <a:solidFill>
                    <a:srgbClr val="002952"/>
                  </a:solidFill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 de las SN</a:t>
              </a:r>
              <a:endParaRPr lang="en-CH" sz="1400" b="1" dirty="0">
                <a:solidFill>
                  <a:srgbClr val="002952"/>
                </a:solidFill>
                <a:latin typeface="Montserrat SemiBold" pitchFamily="2" charset="77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2901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>
          <a:extLst>
            <a:ext uri="{FF2B5EF4-FFF2-40B4-BE49-F238E27FC236}">
              <a16:creationId xmlns:a16="http://schemas.microsoft.com/office/drawing/2014/main" id="{E323C28B-F66C-83AC-732C-9484CB397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8FF540B-D89D-04FF-776D-9483125DD8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0"/>
            <a:ext cx="12212827" cy="68829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39266E-BCB0-C279-0796-DD9F4CEF52B8}"/>
              </a:ext>
            </a:extLst>
          </p:cNvPr>
          <p:cNvSpPr/>
          <p:nvPr/>
        </p:nvSpPr>
        <p:spPr>
          <a:xfrm>
            <a:off x="-1" y="-90940"/>
            <a:ext cx="12190119" cy="7064829"/>
          </a:xfrm>
          <a:prstGeom prst="rect">
            <a:avLst/>
          </a:prstGeom>
          <a:gradFill>
            <a:gsLst>
              <a:gs pos="0">
                <a:srgbClr val="011E41">
                  <a:alpha val="0"/>
                </a:srgbClr>
              </a:gs>
              <a:gs pos="100000">
                <a:srgbClr val="011E41">
                  <a:alpha val="94157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EBEA348D-6B24-7283-3177-3A4D1FC94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49" y="262794"/>
            <a:ext cx="1618686" cy="158135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7C3713F-05FA-9330-FC3C-624DB969774B}"/>
              </a:ext>
            </a:extLst>
          </p:cNvPr>
          <p:cNvGrpSpPr/>
          <p:nvPr/>
        </p:nvGrpSpPr>
        <p:grpSpPr>
          <a:xfrm>
            <a:off x="470804" y="2612811"/>
            <a:ext cx="8054900" cy="648569"/>
            <a:chOff x="614968" y="3172353"/>
            <a:chExt cx="4835734" cy="903538"/>
          </a:xfrm>
        </p:grpSpPr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C61DA8D7-F4DB-08DC-60E9-4B69A4962BD5}"/>
                </a:ext>
              </a:extLst>
            </p:cNvPr>
            <p:cNvSpPr/>
            <p:nvPr/>
          </p:nvSpPr>
          <p:spPr>
            <a:xfrm>
              <a:off x="614968" y="3172353"/>
              <a:ext cx="4822664" cy="9035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6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4180F33-F399-2D07-E9D4-FF41D019B683}"/>
                </a:ext>
              </a:extLst>
            </p:cNvPr>
            <p:cNvSpPr/>
            <p:nvPr/>
          </p:nvSpPr>
          <p:spPr>
            <a:xfrm>
              <a:off x="765871" y="3404292"/>
              <a:ext cx="223588" cy="516586"/>
            </a:xfrm>
            <a:prstGeom prst="ellipse">
              <a:avLst/>
            </a:prstGeom>
            <a:solidFill>
              <a:srgbClr val="011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400" b="1">
                  <a:solidFill>
                    <a:schemeClr val="bg1"/>
                  </a:solidFill>
                  <a:latin typeface="Montserrat Light" pitchFamily="2" charset="77"/>
                </a:rPr>
                <a:t>1</a:t>
              </a:r>
              <a:endParaRPr lang="en-CH" sz="1400">
                <a:solidFill>
                  <a:schemeClr val="bg1"/>
                </a:solidFill>
                <a:latin typeface="Montserrat Light" pitchFamily="2" charset="7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69024DF-803E-2A65-64D2-665F314AB2D3}"/>
                </a:ext>
              </a:extLst>
            </p:cNvPr>
            <p:cNvSpPr txBox="1"/>
            <p:nvPr/>
          </p:nvSpPr>
          <p:spPr>
            <a:xfrm>
              <a:off x="983989" y="3263137"/>
              <a:ext cx="4466713" cy="70032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just">
                <a:lnSpc>
                  <a:spcPts val="1620"/>
                </a:lnSpc>
              </a:pPr>
              <a:r>
                <a:rPr lang="en-US" sz="1400" b="1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Explicar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qué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significa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ser auxiliar de </a:t>
              </a:r>
              <a:r>
                <a:rPr lang="en-US" sz="1400" b="1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los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poderes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públicos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en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al </a:t>
              </a:r>
              <a:r>
                <a:rPr lang="en-US" sz="1400" b="1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ámbito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humanitario</a:t>
              </a:r>
              <a:endParaRPr lang="en-US" err="1">
                <a:ea typeface="Calibri" panose="020F0502020204030204"/>
                <a:cs typeface="Calibri" panose="020F0502020204030204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3F75A6-8A90-0FDE-2E6C-13BE657FCCEC}"/>
              </a:ext>
            </a:extLst>
          </p:cNvPr>
          <p:cNvGrpSpPr/>
          <p:nvPr/>
        </p:nvGrpSpPr>
        <p:grpSpPr>
          <a:xfrm>
            <a:off x="475957" y="3438029"/>
            <a:ext cx="7906033" cy="652671"/>
            <a:chOff x="614968" y="3133342"/>
            <a:chExt cx="7317377" cy="1046888"/>
          </a:xfrm>
        </p:grpSpPr>
        <p:sp>
          <p:nvSpPr>
            <p:cNvPr id="10" name="Rounded Rectangle 16">
              <a:extLst>
                <a:ext uri="{FF2B5EF4-FFF2-40B4-BE49-F238E27FC236}">
                  <a16:creationId xmlns:a16="http://schemas.microsoft.com/office/drawing/2014/main" id="{BA35DCEF-98EE-DB2A-4C3E-F6D86479E5C4}"/>
                </a:ext>
              </a:extLst>
            </p:cNvPr>
            <p:cNvSpPr/>
            <p:nvPr/>
          </p:nvSpPr>
          <p:spPr>
            <a:xfrm>
              <a:off x="614968" y="3172353"/>
              <a:ext cx="7317377" cy="9851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6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EE0BD5A-C986-AF47-639B-C368C25C5357}"/>
                </a:ext>
              </a:extLst>
            </p:cNvPr>
            <p:cNvSpPr/>
            <p:nvPr/>
          </p:nvSpPr>
          <p:spPr>
            <a:xfrm>
              <a:off x="765871" y="3311983"/>
              <a:ext cx="419855" cy="606566"/>
            </a:xfrm>
            <a:prstGeom prst="ellipse">
              <a:avLst/>
            </a:prstGeom>
            <a:solidFill>
              <a:srgbClr val="011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400" b="1">
                  <a:solidFill>
                    <a:schemeClr val="bg1"/>
                  </a:solidFill>
                  <a:latin typeface="Montserrat Light" pitchFamily="2" charset="77"/>
                </a:rPr>
                <a:t>2</a:t>
              </a:r>
              <a:endParaRPr lang="en-CH" sz="1400">
                <a:solidFill>
                  <a:schemeClr val="bg1"/>
                </a:solidFill>
                <a:latin typeface="Montserrat Light" pitchFamily="2" charset="7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4BAC5C7-1844-87EA-F9C1-671DBE49801F}"/>
                </a:ext>
              </a:extLst>
            </p:cNvPr>
            <p:cNvSpPr txBox="1"/>
            <p:nvPr/>
          </p:nvSpPr>
          <p:spPr>
            <a:xfrm>
              <a:off x="1359603" y="3133342"/>
              <a:ext cx="6552611" cy="104688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just">
                <a:lnSpc>
                  <a:spcPts val="1620"/>
                </a:lnSpc>
              </a:pP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Analizar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el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origen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histórico y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jurídico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del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rol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,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incluyendo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su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reconocimiento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en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leyes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nacionales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y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Convenios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de Ginebra</a:t>
              </a:r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BF245A-54B4-6432-4019-FD349096DEE2}"/>
              </a:ext>
            </a:extLst>
          </p:cNvPr>
          <p:cNvGrpSpPr/>
          <p:nvPr/>
        </p:nvGrpSpPr>
        <p:grpSpPr>
          <a:xfrm>
            <a:off x="470803" y="4284654"/>
            <a:ext cx="7894990" cy="623989"/>
            <a:chOff x="614968" y="3412218"/>
            <a:chExt cx="4822664" cy="903538"/>
          </a:xfrm>
        </p:grpSpPr>
        <p:sp>
          <p:nvSpPr>
            <p:cNvPr id="14" name="Rounded Rectangle 20">
              <a:extLst>
                <a:ext uri="{FF2B5EF4-FFF2-40B4-BE49-F238E27FC236}">
                  <a16:creationId xmlns:a16="http://schemas.microsoft.com/office/drawing/2014/main" id="{7F260580-0E62-E924-420D-2BCADB4C5730}"/>
                </a:ext>
              </a:extLst>
            </p:cNvPr>
            <p:cNvSpPr/>
            <p:nvPr/>
          </p:nvSpPr>
          <p:spPr>
            <a:xfrm>
              <a:off x="614968" y="3412218"/>
              <a:ext cx="4822664" cy="9035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6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E8C3ED4-56C9-0EC7-80B0-7A83603A55A6}"/>
                </a:ext>
              </a:extLst>
            </p:cNvPr>
            <p:cNvSpPr/>
            <p:nvPr/>
          </p:nvSpPr>
          <p:spPr>
            <a:xfrm>
              <a:off x="732141" y="3519867"/>
              <a:ext cx="261727" cy="561316"/>
            </a:xfrm>
            <a:prstGeom prst="ellipse">
              <a:avLst/>
            </a:prstGeom>
            <a:solidFill>
              <a:srgbClr val="011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400" b="1">
                  <a:solidFill>
                    <a:schemeClr val="bg1"/>
                  </a:solidFill>
                  <a:latin typeface="Montserrat Light" pitchFamily="2" charset="77"/>
                </a:rPr>
                <a:t>3</a:t>
              </a:r>
              <a:endParaRPr lang="en-CH" sz="1400">
                <a:solidFill>
                  <a:schemeClr val="bg1"/>
                </a:solidFill>
                <a:latin typeface="Montserrat Light" pitchFamily="2" charset="7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9A0099-4141-8CFD-1AB5-87DDE4435DD2}"/>
                </a:ext>
              </a:extLst>
            </p:cNvPr>
            <p:cNvSpPr txBox="1"/>
            <p:nvPr/>
          </p:nvSpPr>
          <p:spPr>
            <a:xfrm>
              <a:off x="1064316" y="3484036"/>
              <a:ext cx="4302561" cy="72791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just">
                <a:lnSpc>
                  <a:spcPts val="1620"/>
                </a:lnSpc>
              </a:pP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Identificar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como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este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rol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se traduce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en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responsabilidades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y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beneficios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mutuos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entre la SN y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el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Estado</a:t>
              </a:r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3D37729-0536-8F1D-4D2A-EE2EBCED0A33}"/>
              </a:ext>
            </a:extLst>
          </p:cNvPr>
          <p:cNvGrpSpPr/>
          <p:nvPr/>
        </p:nvGrpSpPr>
        <p:grpSpPr>
          <a:xfrm>
            <a:off x="471541" y="5172268"/>
            <a:ext cx="8058074" cy="610955"/>
            <a:chOff x="715889" y="3194615"/>
            <a:chExt cx="4939558" cy="903538"/>
          </a:xfrm>
        </p:grpSpPr>
        <p:sp>
          <p:nvSpPr>
            <p:cNvPr id="18" name="Rounded Rectangle 20">
              <a:extLst>
                <a:ext uri="{FF2B5EF4-FFF2-40B4-BE49-F238E27FC236}">
                  <a16:creationId xmlns:a16="http://schemas.microsoft.com/office/drawing/2014/main" id="{C5ED4E4A-EE8D-426B-44C6-E7C6A137CEF8}"/>
                </a:ext>
              </a:extLst>
            </p:cNvPr>
            <p:cNvSpPr/>
            <p:nvPr/>
          </p:nvSpPr>
          <p:spPr>
            <a:xfrm>
              <a:off x="715889" y="3194615"/>
              <a:ext cx="4822664" cy="9035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6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726A0B8-F8C9-4D5D-0ED5-6BBC32A80DD7}"/>
                </a:ext>
              </a:extLst>
            </p:cNvPr>
            <p:cNvSpPr/>
            <p:nvPr/>
          </p:nvSpPr>
          <p:spPr>
            <a:xfrm>
              <a:off x="855197" y="3344649"/>
              <a:ext cx="248997" cy="653630"/>
            </a:xfrm>
            <a:prstGeom prst="ellipse">
              <a:avLst/>
            </a:prstGeom>
            <a:solidFill>
              <a:srgbClr val="011E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Montserrat Light" pitchFamily="2" charset="77"/>
                </a:rPr>
                <a:t>4</a:t>
              </a:r>
              <a:endParaRPr lang="en-CH" sz="1400">
                <a:solidFill>
                  <a:schemeClr val="bg1"/>
                </a:solidFill>
                <a:latin typeface="Montserrat Light" pitchFamily="2" charset="7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63A2E6D-4281-19D2-B1EF-E4F30FF29DB5}"/>
                </a:ext>
              </a:extLst>
            </p:cNvPr>
            <p:cNvSpPr txBox="1"/>
            <p:nvPr/>
          </p:nvSpPr>
          <p:spPr>
            <a:xfrm>
              <a:off x="1162887" y="3290470"/>
              <a:ext cx="4492560" cy="74344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>
                <a:lnSpc>
                  <a:spcPts val="1620"/>
                </a:lnSpc>
              </a:pP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Entender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cómo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promover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el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diálogo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y la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coordinación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con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ministerios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y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entidades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gubernamentales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/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Desarrollar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 planes de </a:t>
              </a:r>
              <a:r>
                <a:rPr lang="en-US" sz="1400" b="1" dirty="0" err="1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acción</a:t>
              </a:r>
              <a:r>
                <a:rPr lang="en-US" sz="1400" b="1" dirty="0">
                  <a:solidFill>
                    <a:srgbClr val="002952"/>
                  </a:solidFill>
                  <a:latin typeface="Montserrat SemiBold"/>
                  <a:ea typeface="Open Sans"/>
                  <a:cs typeface="Open Sans"/>
                </a:rPr>
                <a:t>. </a:t>
              </a:r>
              <a:endParaRPr lang="en-US" dirty="0"/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69E0363A-714D-847B-7E85-A326F6EB2F3E}"/>
              </a:ext>
            </a:extLst>
          </p:cNvPr>
          <p:cNvSpPr txBox="1">
            <a:spLocks/>
          </p:cNvSpPr>
          <p:nvPr/>
        </p:nvSpPr>
        <p:spPr>
          <a:xfrm>
            <a:off x="4988777" y="736102"/>
            <a:ext cx="6774760" cy="882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ctr">
              <a:lnSpc>
                <a:spcPts val="2820"/>
              </a:lnSpc>
              <a:spcAft>
                <a:spcPts val="3000"/>
              </a:spcAft>
              <a:defRPr/>
            </a:pPr>
            <a:r>
              <a:rPr lang="en-GB" sz="3200" b="1" dirty="0">
                <a:solidFill>
                  <a:schemeClr val="bg1"/>
                </a:solidFill>
                <a:latin typeface="Montserrat Bold"/>
              </a:rPr>
              <a:t>Puntos Clave de </a:t>
            </a:r>
            <a:r>
              <a:rPr lang="en-GB" sz="3200" b="1" dirty="0" err="1">
                <a:solidFill>
                  <a:schemeClr val="bg1"/>
                </a:solidFill>
                <a:latin typeface="Montserrat Bold"/>
              </a:rPr>
              <a:t>Aprendizaje</a:t>
            </a:r>
          </a:p>
        </p:txBody>
      </p:sp>
      <p:sp>
        <p:nvSpPr>
          <p:cNvPr id="23" name="Rounded Rectangle 20">
            <a:extLst>
              <a:ext uri="{FF2B5EF4-FFF2-40B4-BE49-F238E27FC236}">
                <a16:creationId xmlns:a16="http://schemas.microsoft.com/office/drawing/2014/main" id="{06B9A210-16EB-B9B9-ED44-FE0F2A650834}"/>
              </a:ext>
            </a:extLst>
          </p:cNvPr>
          <p:cNvSpPr/>
          <p:nvPr/>
        </p:nvSpPr>
        <p:spPr>
          <a:xfrm>
            <a:off x="469482" y="5973398"/>
            <a:ext cx="7867381" cy="6109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173B254-92FB-6BBB-195D-D7871AC80B76}"/>
              </a:ext>
            </a:extLst>
          </p:cNvPr>
          <p:cNvSpPr/>
          <p:nvPr/>
        </p:nvSpPr>
        <p:spPr>
          <a:xfrm>
            <a:off x="639968" y="6076586"/>
            <a:ext cx="428463" cy="387648"/>
          </a:xfrm>
          <a:prstGeom prst="ellipse">
            <a:avLst/>
          </a:prstGeom>
          <a:solidFill>
            <a:srgbClr val="011E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400" b="1">
                <a:solidFill>
                  <a:schemeClr val="bg1"/>
                </a:solidFill>
                <a:latin typeface="Montserrat Light"/>
              </a:rPr>
              <a:t>5</a:t>
            </a:r>
            <a:endParaRPr lang="en-CH" sz="1400">
              <a:solidFill>
                <a:schemeClr val="bg1"/>
              </a:solidFill>
              <a:latin typeface="Montserrat Light" pitchFamily="2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0718C0-D02F-CF0C-B072-7A0024D484B0}"/>
              </a:ext>
            </a:extLst>
          </p:cNvPr>
          <p:cNvSpPr txBox="1"/>
          <p:nvPr/>
        </p:nvSpPr>
        <p:spPr>
          <a:xfrm>
            <a:off x="1219279" y="6017618"/>
            <a:ext cx="7328871" cy="50270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>
              <a:lnSpc>
                <a:spcPts val="1620"/>
              </a:lnSpc>
            </a:pPr>
            <a:r>
              <a:rPr lang="en-US" sz="1400" b="1" dirty="0" err="1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Identificar</a:t>
            </a:r>
            <a:r>
              <a:rPr lang="en-US" sz="1400" b="1" dirty="0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 </a:t>
            </a:r>
            <a:r>
              <a:rPr lang="en-US" sz="1400" b="1" dirty="0" err="1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oportunidades</a:t>
            </a:r>
            <a:r>
              <a:rPr lang="en-US" sz="1400" b="1" dirty="0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 para </a:t>
            </a:r>
            <a:r>
              <a:rPr lang="en-US" sz="1400" b="1" dirty="0" err="1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influir</a:t>
            </a:r>
            <a:r>
              <a:rPr lang="en-US" sz="1400" b="1" dirty="0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 </a:t>
            </a:r>
            <a:r>
              <a:rPr lang="en-US" sz="1400" b="1" dirty="0" err="1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en</a:t>
            </a:r>
            <a:r>
              <a:rPr lang="en-US" sz="1400" b="1" dirty="0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 </a:t>
            </a:r>
            <a:r>
              <a:rPr lang="en-US" sz="1400" b="1" dirty="0" err="1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leyes</a:t>
            </a:r>
            <a:r>
              <a:rPr lang="en-US" sz="1400" b="1" dirty="0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 y </a:t>
            </a:r>
            <a:r>
              <a:rPr lang="en-US" sz="1400" b="1" dirty="0" err="1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políticas</a:t>
            </a:r>
            <a:r>
              <a:rPr lang="en-US" sz="1400" b="1" dirty="0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 </a:t>
            </a:r>
            <a:r>
              <a:rPr lang="en-US" sz="1400" b="1" dirty="0" err="1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públicas</a:t>
            </a:r>
            <a:r>
              <a:rPr lang="en-US" sz="1400" b="1" dirty="0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 que </a:t>
            </a:r>
            <a:r>
              <a:rPr lang="en-US" sz="1400" b="1" dirty="0" err="1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fortalezcan</a:t>
            </a:r>
            <a:r>
              <a:rPr lang="en-US" sz="1400" b="1" dirty="0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 </a:t>
            </a:r>
            <a:r>
              <a:rPr lang="en-US" sz="1400" b="1" dirty="0" err="1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el</a:t>
            </a:r>
            <a:r>
              <a:rPr lang="en-US" sz="1400" b="1" dirty="0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 </a:t>
            </a:r>
            <a:r>
              <a:rPr lang="en-US" sz="1400" b="1" dirty="0" err="1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rol</a:t>
            </a:r>
            <a:r>
              <a:rPr lang="en-US" sz="1400" b="1" dirty="0">
                <a:solidFill>
                  <a:srgbClr val="002952"/>
                </a:solidFill>
                <a:latin typeface="Montserrat SemiBold"/>
                <a:ea typeface="Open Sans"/>
                <a:cs typeface="Open Sans"/>
              </a:rPr>
              <a:t> auxiliar.</a:t>
            </a:r>
            <a:endParaRPr lang="en-US" sz="1400" b="1" dirty="0">
              <a:latin typeface="Montserrat SemiBold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278065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2E10E-49F8-A29C-EB81-C42DA47ED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1EC5B96-151E-9D2D-9995-F394D8BA73A3}"/>
              </a:ext>
            </a:extLst>
          </p:cNvPr>
          <p:cNvSpPr txBox="1">
            <a:spLocks/>
          </p:cNvSpPr>
          <p:nvPr/>
        </p:nvSpPr>
        <p:spPr>
          <a:xfrm>
            <a:off x="692863" y="471058"/>
            <a:ext cx="9392063" cy="882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82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 Bold" panose="00000800000000000000" pitchFamily="2" charset="0"/>
              </a:rPr>
              <a:t>Génesis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Bold" panose="00000800000000000000" pitchFamily="2" charset="0"/>
              </a:rPr>
              <a:t> y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 Bold" panose="00000800000000000000" pitchFamily="2" charset="0"/>
              </a:rPr>
              <a:t>evolución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Bold" panose="00000800000000000000" pitchFamily="2" charset="0"/>
              </a:rPr>
              <a:t> del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 Bold" panose="00000800000000000000" pitchFamily="2" charset="0"/>
              </a:rPr>
              <a:t>rol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Bold" panose="00000800000000000000" pitchFamily="2" charset="0"/>
              </a:rPr>
              <a:t> auxiliar </a:t>
            </a:r>
          </a:p>
        </p:txBody>
      </p:sp>
      <p:cxnSp>
        <p:nvCxnSpPr>
          <p:cNvPr id="3" name="Straight Arrow Connector 3">
            <a:extLst>
              <a:ext uri="{FF2B5EF4-FFF2-40B4-BE49-F238E27FC236}">
                <a16:creationId xmlns:a16="http://schemas.microsoft.com/office/drawing/2014/main" id="{2F4CACF4-C19C-C84F-1158-8A1161C8EA52}"/>
              </a:ext>
            </a:extLst>
          </p:cNvPr>
          <p:cNvCxnSpPr>
            <a:cxnSpLocks/>
          </p:cNvCxnSpPr>
          <p:nvPr/>
        </p:nvCxnSpPr>
        <p:spPr>
          <a:xfrm>
            <a:off x="254000" y="3619106"/>
            <a:ext cx="11433330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" name="Group 82">
            <a:extLst>
              <a:ext uri="{FF2B5EF4-FFF2-40B4-BE49-F238E27FC236}">
                <a16:creationId xmlns:a16="http://schemas.microsoft.com/office/drawing/2014/main" id="{9512A6E6-78BF-829C-0675-E757B0011429}"/>
              </a:ext>
            </a:extLst>
          </p:cNvPr>
          <p:cNvGrpSpPr/>
          <p:nvPr/>
        </p:nvGrpSpPr>
        <p:grpSpPr>
          <a:xfrm>
            <a:off x="1360003" y="2307187"/>
            <a:ext cx="1383559" cy="1443985"/>
            <a:chOff x="1213252" y="1925271"/>
            <a:chExt cx="1844745" cy="1925313"/>
          </a:xfrm>
        </p:grpSpPr>
        <p:cxnSp>
          <p:nvCxnSpPr>
            <p:cNvPr id="107" name="Straight Connector 21">
              <a:extLst>
                <a:ext uri="{FF2B5EF4-FFF2-40B4-BE49-F238E27FC236}">
                  <a16:creationId xmlns:a16="http://schemas.microsoft.com/office/drawing/2014/main" id="{E0770093-CC77-CD4A-8F24-7D5078017F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5127" y="2769271"/>
              <a:ext cx="0" cy="879344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9">
              <a:extLst>
                <a:ext uri="{FF2B5EF4-FFF2-40B4-BE49-F238E27FC236}">
                  <a16:creationId xmlns:a16="http://schemas.microsoft.com/office/drawing/2014/main" id="{9EE11D47-2FEC-4291-3B46-AE0362CA6F67}"/>
                </a:ext>
              </a:extLst>
            </p:cNvPr>
            <p:cNvSpPr txBox="1"/>
            <p:nvPr/>
          </p:nvSpPr>
          <p:spPr>
            <a:xfrm>
              <a:off x="1242743" y="1925271"/>
              <a:ext cx="1815254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rgbClr val="002060"/>
                  </a:solidFill>
                  <a:latin typeface="Montserrat Bold" panose="00000800000000000000" pitchFamily="2" charset="0"/>
                </a:rPr>
                <a:t>Convenio de Ginebra</a:t>
              </a:r>
            </a:p>
          </p:txBody>
        </p:sp>
        <p:sp>
          <p:nvSpPr>
            <p:cNvPr id="110" name="Rectangle: Rounded Corners 4">
              <a:extLst>
                <a:ext uri="{FF2B5EF4-FFF2-40B4-BE49-F238E27FC236}">
                  <a16:creationId xmlns:a16="http://schemas.microsoft.com/office/drawing/2014/main" id="{02AA67C8-55CC-255F-D924-BA3EF6CDE782}"/>
                </a:ext>
              </a:extLst>
            </p:cNvPr>
            <p:cNvSpPr/>
            <p:nvPr/>
          </p:nvSpPr>
          <p:spPr>
            <a:xfrm>
              <a:off x="121325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1863</a:t>
              </a:r>
            </a:p>
          </p:txBody>
        </p:sp>
      </p:grpSp>
      <p:grpSp>
        <p:nvGrpSpPr>
          <p:cNvPr id="111" name="Group 81">
            <a:extLst>
              <a:ext uri="{FF2B5EF4-FFF2-40B4-BE49-F238E27FC236}">
                <a16:creationId xmlns:a16="http://schemas.microsoft.com/office/drawing/2014/main" id="{5F97E8DC-6D01-C4FD-B4AF-A642925D4A3C}"/>
              </a:ext>
            </a:extLst>
          </p:cNvPr>
          <p:cNvGrpSpPr/>
          <p:nvPr/>
        </p:nvGrpSpPr>
        <p:grpSpPr>
          <a:xfrm>
            <a:off x="2232545" y="3429814"/>
            <a:ext cx="1423843" cy="1409454"/>
            <a:chOff x="2470132" y="3446644"/>
            <a:chExt cx="1898458" cy="1879271"/>
          </a:xfrm>
        </p:grpSpPr>
        <p:cxnSp>
          <p:nvCxnSpPr>
            <p:cNvPr id="112" name="Straight Connector 52">
              <a:extLst>
                <a:ext uri="{FF2B5EF4-FFF2-40B4-BE49-F238E27FC236}">
                  <a16:creationId xmlns:a16="http://schemas.microsoft.com/office/drawing/2014/main" id="{03EABC16-4CE4-0CFA-73D2-176AD753CB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2007" y="3648615"/>
              <a:ext cx="0" cy="86035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63">
              <a:extLst>
                <a:ext uri="{FF2B5EF4-FFF2-40B4-BE49-F238E27FC236}">
                  <a16:creationId xmlns:a16="http://schemas.microsoft.com/office/drawing/2014/main" id="{33B4070E-47CC-8BB7-6725-EED3B30B6556}"/>
                </a:ext>
              </a:extLst>
            </p:cNvPr>
            <p:cNvSpPr txBox="1"/>
            <p:nvPr/>
          </p:nvSpPr>
          <p:spPr>
            <a:xfrm>
              <a:off x="2553336" y="4546216"/>
              <a:ext cx="1815254" cy="7796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noProof="1">
                  <a:solidFill>
                    <a:schemeClr val="accent1"/>
                  </a:solidFill>
                  <a:latin typeface="Montserrat Bold" panose="00000800000000000000" pitchFamily="2" charset="0"/>
                </a:rPr>
                <a:t>Liga de las Naciones</a:t>
              </a:r>
            </a:p>
          </p:txBody>
        </p:sp>
        <p:sp>
          <p:nvSpPr>
            <p:cNvPr id="115" name="Rectangle: Rounded Corners 17">
              <a:extLst>
                <a:ext uri="{FF2B5EF4-FFF2-40B4-BE49-F238E27FC236}">
                  <a16:creationId xmlns:a16="http://schemas.microsoft.com/office/drawing/2014/main" id="{F5481304-AA46-5EC5-392C-03AC883731D3}"/>
                </a:ext>
              </a:extLst>
            </p:cNvPr>
            <p:cNvSpPr/>
            <p:nvPr/>
          </p:nvSpPr>
          <p:spPr>
            <a:xfrm>
              <a:off x="247013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1919</a:t>
              </a:r>
            </a:p>
          </p:txBody>
        </p:sp>
      </p:grpSp>
      <p:grpSp>
        <p:nvGrpSpPr>
          <p:cNvPr id="125" name="Grupo 124">
            <a:extLst>
              <a:ext uri="{FF2B5EF4-FFF2-40B4-BE49-F238E27FC236}">
                <a16:creationId xmlns:a16="http://schemas.microsoft.com/office/drawing/2014/main" id="{B6F1262D-E2A9-24C2-4AF2-667AFA61F4A3}"/>
              </a:ext>
            </a:extLst>
          </p:cNvPr>
          <p:cNvGrpSpPr/>
          <p:nvPr/>
        </p:nvGrpSpPr>
        <p:grpSpPr>
          <a:xfrm>
            <a:off x="500952" y="3429000"/>
            <a:ext cx="1370068" cy="1415524"/>
            <a:chOff x="500952" y="3429000"/>
            <a:chExt cx="1370068" cy="1415524"/>
          </a:xfrm>
        </p:grpSpPr>
        <p:cxnSp>
          <p:nvCxnSpPr>
            <p:cNvPr id="102" name="Straight Connector 52">
              <a:extLst>
                <a:ext uri="{FF2B5EF4-FFF2-40B4-BE49-F238E27FC236}">
                  <a16:creationId xmlns:a16="http://schemas.microsoft.com/office/drawing/2014/main" id="{BA3B8610-89D3-F196-7E82-4BA076DB29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9858" y="3580478"/>
              <a:ext cx="0" cy="64608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: Rounded Corners 17">
              <a:extLst>
                <a:ext uri="{FF2B5EF4-FFF2-40B4-BE49-F238E27FC236}">
                  <a16:creationId xmlns:a16="http://schemas.microsoft.com/office/drawing/2014/main" id="{C7E65E4D-B555-DC42-C4B6-B9708357EF7C}"/>
                </a:ext>
              </a:extLst>
            </p:cNvPr>
            <p:cNvSpPr/>
            <p:nvPr/>
          </p:nvSpPr>
          <p:spPr>
            <a:xfrm>
              <a:off x="500952" y="3429000"/>
              <a:ext cx="632273" cy="30295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1859</a:t>
              </a:r>
            </a:p>
          </p:txBody>
        </p:sp>
        <p:sp>
          <p:nvSpPr>
            <p:cNvPr id="117" name="TextBox 19">
              <a:extLst>
                <a:ext uri="{FF2B5EF4-FFF2-40B4-BE49-F238E27FC236}">
                  <a16:creationId xmlns:a16="http://schemas.microsoft.com/office/drawing/2014/main" id="{83638306-3810-28E7-E04C-69CA19A8D597}"/>
                </a:ext>
              </a:extLst>
            </p:cNvPr>
            <p:cNvSpPr txBox="1"/>
            <p:nvPr/>
          </p:nvSpPr>
          <p:spPr>
            <a:xfrm>
              <a:off x="509580" y="4259749"/>
              <a:ext cx="1361440" cy="58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rgbClr val="FF0000"/>
                  </a:solidFill>
                  <a:latin typeface="Montserrat Bold" panose="00000800000000000000" pitchFamily="2" charset="0"/>
                </a:rPr>
                <a:t>Batalla de Solferino</a:t>
              </a:r>
            </a:p>
          </p:txBody>
        </p:sp>
      </p:grpSp>
      <p:grpSp>
        <p:nvGrpSpPr>
          <p:cNvPr id="120" name="Group 82">
            <a:extLst>
              <a:ext uri="{FF2B5EF4-FFF2-40B4-BE49-F238E27FC236}">
                <a16:creationId xmlns:a16="http://schemas.microsoft.com/office/drawing/2014/main" id="{1495A8A1-EDDD-D396-EFF3-71C0D86B512E}"/>
              </a:ext>
            </a:extLst>
          </p:cNvPr>
          <p:cNvGrpSpPr/>
          <p:nvPr/>
        </p:nvGrpSpPr>
        <p:grpSpPr>
          <a:xfrm>
            <a:off x="3145371" y="2287970"/>
            <a:ext cx="1383559" cy="1443985"/>
            <a:chOff x="1213252" y="1925271"/>
            <a:chExt cx="1844745" cy="1925313"/>
          </a:xfrm>
        </p:grpSpPr>
        <p:cxnSp>
          <p:nvCxnSpPr>
            <p:cNvPr id="121" name="Straight Connector 21">
              <a:extLst>
                <a:ext uri="{FF2B5EF4-FFF2-40B4-BE49-F238E27FC236}">
                  <a16:creationId xmlns:a16="http://schemas.microsoft.com/office/drawing/2014/main" id="{B0C5FEE5-06A7-A404-468F-D536DE4172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5127" y="2769271"/>
              <a:ext cx="0" cy="879344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9">
              <a:extLst>
                <a:ext uri="{FF2B5EF4-FFF2-40B4-BE49-F238E27FC236}">
                  <a16:creationId xmlns:a16="http://schemas.microsoft.com/office/drawing/2014/main" id="{E52730E6-FAFC-ED51-44BE-ECC30205CE36}"/>
                </a:ext>
              </a:extLst>
            </p:cNvPr>
            <p:cNvSpPr txBox="1"/>
            <p:nvPr/>
          </p:nvSpPr>
          <p:spPr>
            <a:xfrm>
              <a:off x="1242743" y="1925271"/>
              <a:ext cx="1815254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rgbClr val="002060"/>
                  </a:solidFill>
                  <a:latin typeface="Montserrat Bold" panose="00000800000000000000" pitchFamily="2" charset="0"/>
                </a:rPr>
                <a:t>Estatutos del CICR</a:t>
              </a:r>
            </a:p>
          </p:txBody>
        </p:sp>
        <p:sp>
          <p:nvSpPr>
            <p:cNvPr id="123" name="Rectangle: Rounded Corners 4">
              <a:extLst>
                <a:ext uri="{FF2B5EF4-FFF2-40B4-BE49-F238E27FC236}">
                  <a16:creationId xmlns:a16="http://schemas.microsoft.com/office/drawing/2014/main" id="{CF4EACEA-C04B-17AF-505A-9A25864A0A73}"/>
                </a:ext>
              </a:extLst>
            </p:cNvPr>
            <p:cNvSpPr/>
            <p:nvPr/>
          </p:nvSpPr>
          <p:spPr>
            <a:xfrm>
              <a:off x="121325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1921</a:t>
              </a:r>
            </a:p>
          </p:txBody>
        </p:sp>
      </p:grpSp>
      <p:grpSp>
        <p:nvGrpSpPr>
          <p:cNvPr id="126" name="Group 82">
            <a:extLst>
              <a:ext uri="{FF2B5EF4-FFF2-40B4-BE49-F238E27FC236}">
                <a16:creationId xmlns:a16="http://schemas.microsoft.com/office/drawing/2014/main" id="{CB51678F-C451-CC3E-667A-5A4B7211E390}"/>
              </a:ext>
            </a:extLst>
          </p:cNvPr>
          <p:cNvGrpSpPr/>
          <p:nvPr/>
        </p:nvGrpSpPr>
        <p:grpSpPr>
          <a:xfrm>
            <a:off x="4876964" y="2311732"/>
            <a:ext cx="1383559" cy="1443985"/>
            <a:chOff x="1213252" y="1925271"/>
            <a:chExt cx="1844745" cy="1925313"/>
          </a:xfrm>
        </p:grpSpPr>
        <p:cxnSp>
          <p:nvCxnSpPr>
            <p:cNvPr id="127" name="Straight Connector 21">
              <a:extLst>
                <a:ext uri="{FF2B5EF4-FFF2-40B4-BE49-F238E27FC236}">
                  <a16:creationId xmlns:a16="http://schemas.microsoft.com/office/drawing/2014/main" id="{8D9962C0-DDCC-3BA0-E1C0-0BA2B7E31F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5127" y="2769271"/>
              <a:ext cx="0" cy="879344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9">
              <a:extLst>
                <a:ext uri="{FF2B5EF4-FFF2-40B4-BE49-F238E27FC236}">
                  <a16:creationId xmlns:a16="http://schemas.microsoft.com/office/drawing/2014/main" id="{69EFA05F-7D04-9BA5-EA8A-4B1358DD27FF}"/>
                </a:ext>
              </a:extLst>
            </p:cNvPr>
            <p:cNvSpPr txBox="1"/>
            <p:nvPr/>
          </p:nvSpPr>
          <p:spPr>
            <a:xfrm>
              <a:off x="1242743" y="1925271"/>
              <a:ext cx="1815254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rgbClr val="002060"/>
                  </a:solidFill>
                  <a:latin typeface="Montserrat Bold" panose="00000800000000000000" pitchFamily="2" charset="0"/>
                </a:rPr>
                <a:t>XXV</a:t>
              </a:r>
            </a:p>
            <a:p>
              <a:pPr algn="just"/>
              <a:r>
                <a:rPr lang="en-US" sz="1600" noProof="1">
                  <a:solidFill>
                    <a:srgbClr val="002060"/>
                  </a:solidFill>
                  <a:latin typeface="Montserrat Bold" panose="00000800000000000000" pitchFamily="2" charset="0"/>
                </a:rPr>
                <a:t>Conferencia</a:t>
              </a:r>
            </a:p>
          </p:txBody>
        </p:sp>
        <p:sp>
          <p:nvSpPr>
            <p:cNvPr id="129" name="Rectangle: Rounded Corners 4">
              <a:extLst>
                <a:ext uri="{FF2B5EF4-FFF2-40B4-BE49-F238E27FC236}">
                  <a16:creationId xmlns:a16="http://schemas.microsoft.com/office/drawing/2014/main" id="{A9679452-79CC-49F5-29E1-1B4A2B2B9A18}"/>
                </a:ext>
              </a:extLst>
            </p:cNvPr>
            <p:cNvSpPr/>
            <p:nvPr/>
          </p:nvSpPr>
          <p:spPr>
            <a:xfrm>
              <a:off x="121325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1986</a:t>
              </a:r>
            </a:p>
          </p:txBody>
        </p:sp>
      </p:grpSp>
      <p:grpSp>
        <p:nvGrpSpPr>
          <p:cNvPr id="130" name="Group 81">
            <a:extLst>
              <a:ext uri="{FF2B5EF4-FFF2-40B4-BE49-F238E27FC236}">
                <a16:creationId xmlns:a16="http://schemas.microsoft.com/office/drawing/2014/main" id="{64F02488-BA68-3118-3AF4-658A051A3457}"/>
              </a:ext>
            </a:extLst>
          </p:cNvPr>
          <p:cNvGrpSpPr/>
          <p:nvPr/>
        </p:nvGrpSpPr>
        <p:grpSpPr>
          <a:xfrm>
            <a:off x="5749506" y="3434359"/>
            <a:ext cx="1423843" cy="1409454"/>
            <a:chOff x="2470132" y="3446644"/>
            <a:chExt cx="1898458" cy="1879271"/>
          </a:xfrm>
        </p:grpSpPr>
        <p:cxnSp>
          <p:nvCxnSpPr>
            <p:cNvPr id="131" name="Straight Connector 52">
              <a:extLst>
                <a:ext uri="{FF2B5EF4-FFF2-40B4-BE49-F238E27FC236}">
                  <a16:creationId xmlns:a16="http://schemas.microsoft.com/office/drawing/2014/main" id="{D1CDCC49-4F57-8ED9-103A-79DAD34241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2007" y="3648615"/>
              <a:ext cx="0" cy="86035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63">
              <a:extLst>
                <a:ext uri="{FF2B5EF4-FFF2-40B4-BE49-F238E27FC236}">
                  <a16:creationId xmlns:a16="http://schemas.microsoft.com/office/drawing/2014/main" id="{5D77B7FA-4480-9549-C018-5FCD3A8DDA14}"/>
                </a:ext>
              </a:extLst>
            </p:cNvPr>
            <p:cNvSpPr txBox="1"/>
            <p:nvPr/>
          </p:nvSpPr>
          <p:spPr>
            <a:xfrm>
              <a:off x="2553336" y="4655646"/>
              <a:ext cx="1815254" cy="670269"/>
            </a:xfrm>
            <a:prstGeom prst="rect">
              <a:avLst/>
            </a:prstGeom>
            <a:noFill/>
          </p:spPr>
          <p:txBody>
            <a:bodyPr wrap="square" lIns="0" tIns="45720" rIns="0" bIns="45720" rtlCol="0" anchor="b">
              <a:spAutoFit/>
            </a:bodyPr>
            <a:lstStyle/>
            <a:p>
              <a:pPr lvl="0">
                <a:lnSpc>
                  <a:spcPts val="1620"/>
                </a:lnSpc>
                <a:defRPr/>
              </a:pPr>
              <a:r>
                <a:rPr lang="en-US" sz="1600" b="1" dirty="0" err="1">
                  <a:solidFill>
                    <a:schemeClr val="accent1"/>
                  </a:solidFill>
                  <a:latin typeface="Montserrat Bold" panose="000008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Resolución</a:t>
              </a:r>
              <a:endParaRPr lang="en-US" sz="1600" b="1" dirty="0">
                <a:solidFill>
                  <a:schemeClr val="accent1"/>
                </a:solidFill>
                <a:latin typeface="Montserrat Bold" panose="000008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lvl="0">
                <a:lnSpc>
                  <a:spcPts val="1620"/>
                </a:lnSpc>
                <a:defRPr/>
              </a:pPr>
              <a:r>
                <a:rPr lang="en-US" sz="1600" b="1">
                  <a:solidFill>
                    <a:schemeClr val="accent1"/>
                  </a:solidFill>
                  <a:latin typeface="Montserrat Bold"/>
                  <a:ea typeface="Open Sans"/>
                  <a:cs typeface="Open Sans"/>
                </a:rPr>
                <a:t>49/2 ONU</a:t>
              </a:r>
            </a:p>
          </p:txBody>
        </p:sp>
        <p:sp>
          <p:nvSpPr>
            <p:cNvPr id="133" name="Rectangle: Rounded Corners 17">
              <a:extLst>
                <a:ext uri="{FF2B5EF4-FFF2-40B4-BE49-F238E27FC236}">
                  <a16:creationId xmlns:a16="http://schemas.microsoft.com/office/drawing/2014/main" id="{A99655BA-5708-D9E3-F75E-FEB92A20FEF4}"/>
                </a:ext>
              </a:extLst>
            </p:cNvPr>
            <p:cNvSpPr/>
            <p:nvPr/>
          </p:nvSpPr>
          <p:spPr>
            <a:xfrm>
              <a:off x="247013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1994</a:t>
              </a:r>
            </a:p>
          </p:txBody>
        </p:sp>
      </p:grpSp>
      <p:grpSp>
        <p:nvGrpSpPr>
          <p:cNvPr id="134" name="Grupo 133">
            <a:extLst>
              <a:ext uri="{FF2B5EF4-FFF2-40B4-BE49-F238E27FC236}">
                <a16:creationId xmlns:a16="http://schemas.microsoft.com/office/drawing/2014/main" id="{507409C8-20E3-738E-CC0D-DE427BAF3B8F}"/>
              </a:ext>
            </a:extLst>
          </p:cNvPr>
          <p:cNvGrpSpPr/>
          <p:nvPr/>
        </p:nvGrpSpPr>
        <p:grpSpPr>
          <a:xfrm>
            <a:off x="4017913" y="3433545"/>
            <a:ext cx="1370068" cy="1415524"/>
            <a:chOff x="500952" y="3429000"/>
            <a:chExt cx="1370068" cy="1415524"/>
          </a:xfrm>
        </p:grpSpPr>
        <p:cxnSp>
          <p:nvCxnSpPr>
            <p:cNvPr id="135" name="Straight Connector 52">
              <a:extLst>
                <a:ext uri="{FF2B5EF4-FFF2-40B4-BE49-F238E27FC236}">
                  <a16:creationId xmlns:a16="http://schemas.microsoft.com/office/drawing/2014/main" id="{F2F0C1AF-6FF6-0115-0257-BD7908534C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9858" y="3580478"/>
              <a:ext cx="0" cy="64608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angle: Rounded Corners 17">
              <a:extLst>
                <a:ext uri="{FF2B5EF4-FFF2-40B4-BE49-F238E27FC236}">
                  <a16:creationId xmlns:a16="http://schemas.microsoft.com/office/drawing/2014/main" id="{E503EB65-B218-7E90-5DA9-854478F7DC9F}"/>
                </a:ext>
              </a:extLst>
            </p:cNvPr>
            <p:cNvSpPr/>
            <p:nvPr/>
          </p:nvSpPr>
          <p:spPr>
            <a:xfrm>
              <a:off x="500952" y="3429000"/>
              <a:ext cx="632273" cy="30295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1965</a:t>
              </a:r>
            </a:p>
          </p:txBody>
        </p:sp>
        <p:sp>
          <p:nvSpPr>
            <p:cNvPr id="137" name="TextBox 19">
              <a:extLst>
                <a:ext uri="{FF2B5EF4-FFF2-40B4-BE49-F238E27FC236}">
                  <a16:creationId xmlns:a16="http://schemas.microsoft.com/office/drawing/2014/main" id="{4D2BB4AB-705F-36F1-8470-29DA049FB0F1}"/>
                </a:ext>
              </a:extLst>
            </p:cNvPr>
            <p:cNvSpPr txBox="1"/>
            <p:nvPr/>
          </p:nvSpPr>
          <p:spPr>
            <a:xfrm>
              <a:off x="509580" y="4259749"/>
              <a:ext cx="1361440" cy="58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rgbClr val="FF0000"/>
                  </a:solidFill>
                  <a:latin typeface="Montserrat Bold" panose="00000800000000000000" pitchFamily="2" charset="0"/>
                </a:rPr>
                <a:t>XX</a:t>
              </a:r>
            </a:p>
            <a:p>
              <a:r>
                <a:rPr lang="en-US" sz="1600" noProof="1">
                  <a:solidFill>
                    <a:srgbClr val="FF0000"/>
                  </a:solidFill>
                  <a:latin typeface="Montserrat Bold" panose="00000800000000000000" pitchFamily="2" charset="0"/>
                </a:rPr>
                <a:t>Conferencia</a:t>
              </a:r>
            </a:p>
          </p:txBody>
        </p:sp>
      </p:grpSp>
      <p:grpSp>
        <p:nvGrpSpPr>
          <p:cNvPr id="138" name="Group 82">
            <a:extLst>
              <a:ext uri="{FF2B5EF4-FFF2-40B4-BE49-F238E27FC236}">
                <a16:creationId xmlns:a16="http://schemas.microsoft.com/office/drawing/2014/main" id="{65C50ECF-43CC-7236-4DCA-7992AAF43B40}"/>
              </a:ext>
            </a:extLst>
          </p:cNvPr>
          <p:cNvGrpSpPr/>
          <p:nvPr/>
        </p:nvGrpSpPr>
        <p:grpSpPr>
          <a:xfrm>
            <a:off x="6662332" y="2287970"/>
            <a:ext cx="1383559" cy="1443985"/>
            <a:chOff x="1213252" y="1925271"/>
            <a:chExt cx="1844745" cy="1925313"/>
          </a:xfrm>
        </p:grpSpPr>
        <p:cxnSp>
          <p:nvCxnSpPr>
            <p:cNvPr id="139" name="Straight Connector 21">
              <a:extLst>
                <a:ext uri="{FF2B5EF4-FFF2-40B4-BE49-F238E27FC236}">
                  <a16:creationId xmlns:a16="http://schemas.microsoft.com/office/drawing/2014/main" id="{3A832825-82B2-F83E-1CBE-CBE713BD41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5127" y="2769271"/>
              <a:ext cx="0" cy="879344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TextBox 19">
              <a:extLst>
                <a:ext uri="{FF2B5EF4-FFF2-40B4-BE49-F238E27FC236}">
                  <a16:creationId xmlns:a16="http://schemas.microsoft.com/office/drawing/2014/main" id="{79BF5C68-7A2A-4D9D-9DA1-7D17708DC9BF}"/>
                </a:ext>
              </a:extLst>
            </p:cNvPr>
            <p:cNvSpPr txBox="1"/>
            <p:nvPr/>
          </p:nvSpPr>
          <p:spPr>
            <a:xfrm>
              <a:off x="1242743" y="1925271"/>
              <a:ext cx="1815254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rgbClr val="002060"/>
                  </a:solidFill>
                  <a:latin typeface="Montserrat Bold" panose="00000800000000000000" pitchFamily="2" charset="0"/>
                </a:rPr>
                <a:t>XXVII </a:t>
              </a:r>
            </a:p>
            <a:p>
              <a:pPr algn="just"/>
              <a:r>
                <a:rPr lang="en-US" sz="1600" noProof="1">
                  <a:solidFill>
                    <a:srgbClr val="002060"/>
                  </a:solidFill>
                  <a:latin typeface="Montserrat Bold" panose="00000800000000000000" pitchFamily="2" charset="0"/>
                </a:rPr>
                <a:t>Conferencia</a:t>
              </a:r>
            </a:p>
          </p:txBody>
        </p:sp>
        <p:sp>
          <p:nvSpPr>
            <p:cNvPr id="141" name="Rectangle: Rounded Corners 4">
              <a:extLst>
                <a:ext uri="{FF2B5EF4-FFF2-40B4-BE49-F238E27FC236}">
                  <a16:creationId xmlns:a16="http://schemas.microsoft.com/office/drawing/2014/main" id="{9E4E6C68-BA13-80FE-64DB-35F58FEC3BA5}"/>
                </a:ext>
              </a:extLst>
            </p:cNvPr>
            <p:cNvSpPr/>
            <p:nvPr/>
          </p:nvSpPr>
          <p:spPr>
            <a:xfrm>
              <a:off x="121325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1999</a:t>
              </a:r>
            </a:p>
          </p:txBody>
        </p:sp>
      </p:grpSp>
      <p:grpSp>
        <p:nvGrpSpPr>
          <p:cNvPr id="142" name="Group 82">
            <a:extLst>
              <a:ext uri="{FF2B5EF4-FFF2-40B4-BE49-F238E27FC236}">
                <a16:creationId xmlns:a16="http://schemas.microsoft.com/office/drawing/2014/main" id="{634DE75D-1DA8-FE24-BC0A-F09FC8239D04}"/>
              </a:ext>
            </a:extLst>
          </p:cNvPr>
          <p:cNvGrpSpPr/>
          <p:nvPr/>
        </p:nvGrpSpPr>
        <p:grpSpPr>
          <a:xfrm>
            <a:off x="8393925" y="2307187"/>
            <a:ext cx="1383559" cy="1443985"/>
            <a:chOff x="1213252" y="1925271"/>
            <a:chExt cx="1844745" cy="1925313"/>
          </a:xfrm>
        </p:grpSpPr>
        <p:cxnSp>
          <p:nvCxnSpPr>
            <p:cNvPr id="143" name="Straight Connector 21">
              <a:extLst>
                <a:ext uri="{FF2B5EF4-FFF2-40B4-BE49-F238E27FC236}">
                  <a16:creationId xmlns:a16="http://schemas.microsoft.com/office/drawing/2014/main" id="{E5153280-7C7D-6A9D-0CDA-E75DCB2B95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5127" y="2769271"/>
              <a:ext cx="0" cy="879344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9">
              <a:extLst>
                <a:ext uri="{FF2B5EF4-FFF2-40B4-BE49-F238E27FC236}">
                  <a16:creationId xmlns:a16="http://schemas.microsoft.com/office/drawing/2014/main" id="{8501587A-7CE3-8249-AABD-F6DEBB386922}"/>
                </a:ext>
              </a:extLst>
            </p:cNvPr>
            <p:cNvSpPr txBox="1"/>
            <p:nvPr/>
          </p:nvSpPr>
          <p:spPr>
            <a:xfrm>
              <a:off x="1242743" y="1925271"/>
              <a:ext cx="1815254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rgbClr val="002060"/>
                  </a:solidFill>
                  <a:latin typeface="Montserrat Bold" panose="00000800000000000000" pitchFamily="2" charset="0"/>
                </a:rPr>
                <a:t>XXVIII</a:t>
              </a:r>
            </a:p>
            <a:p>
              <a:pPr algn="just"/>
              <a:r>
                <a:rPr lang="en-US" sz="1600" noProof="1">
                  <a:solidFill>
                    <a:srgbClr val="002060"/>
                  </a:solidFill>
                  <a:latin typeface="Montserrat Bold" panose="00000800000000000000" pitchFamily="2" charset="0"/>
                </a:rPr>
                <a:t>Conferencia</a:t>
              </a:r>
            </a:p>
          </p:txBody>
        </p:sp>
        <p:sp>
          <p:nvSpPr>
            <p:cNvPr id="145" name="Rectangle: Rounded Corners 4">
              <a:extLst>
                <a:ext uri="{FF2B5EF4-FFF2-40B4-BE49-F238E27FC236}">
                  <a16:creationId xmlns:a16="http://schemas.microsoft.com/office/drawing/2014/main" id="{A866BA89-331A-2721-AF4C-75B19093DAED}"/>
                </a:ext>
              </a:extLst>
            </p:cNvPr>
            <p:cNvSpPr/>
            <p:nvPr/>
          </p:nvSpPr>
          <p:spPr>
            <a:xfrm>
              <a:off x="121325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2003</a:t>
              </a:r>
            </a:p>
          </p:txBody>
        </p:sp>
      </p:grpSp>
      <p:grpSp>
        <p:nvGrpSpPr>
          <p:cNvPr id="146" name="Group 81">
            <a:extLst>
              <a:ext uri="{FF2B5EF4-FFF2-40B4-BE49-F238E27FC236}">
                <a16:creationId xmlns:a16="http://schemas.microsoft.com/office/drawing/2014/main" id="{2DAFF3F5-946F-0D90-2038-0E4C5D4755C8}"/>
              </a:ext>
            </a:extLst>
          </p:cNvPr>
          <p:cNvGrpSpPr/>
          <p:nvPr/>
        </p:nvGrpSpPr>
        <p:grpSpPr>
          <a:xfrm>
            <a:off x="9266467" y="3429814"/>
            <a:ext cx="1423843" cy="1409454"/>
            <a:chOff x="2470132" y="3446644"/>
            <a:chExt cx="1898458" cy="1879271"/>
          </a:xfrm>
        </p:grpSpPr>
        <p:cxnSp>
          <p:nvCxnSpPr>
            <p:cNvPr id="147" name="Straight Connector 52">
              <a:extLst>
                <a:ext uri="{FF2B5EF4-FFF2-40B4-BE49-F238E27FC236}">
                  <a16:creationId xmlns:a16="http://schemas.microsoft.com/office/drawing/2014/main" id="{6470E98B-681B-2787-9B52-6C90AF3CC2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2007" y="3648615"/>
              <a:ext cx="0" cy="86035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63">
              <a:extLst>
                <a:ext uri="{FF2B5EF4-FFF2-40B4-BE49-F238E27FC236}">
                  <a16:creationId xmlns:a16="http://schemas.microsoft.com/office/drawing/2014/main" id="{E6C22441-CE36-7B54-6F71-E17E59819869}"/>
                </a:ext>
              </a:extLst>
            </p:cNvPr>
            <p:cNvSpPr txBox="1"/>
            <p:nvPr/>
          </p:nvSpPr>
          <p:spPr>
            <a:xfrm>
              <a:off x="2553336" y="4546215"/>
              <a:ext cx="1815254" cy="77970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noProof="1">
                  <a:solidFill>
                    <a:schemeClr val="accent1"/>
                  </a:solidFill>
                  <a:latin typeface="Montserrat Bold" panose="00000800000000000000" pitchFamily="2" charset="0"/>
                </a:rPr>
                <a:t>XXX</a:t>
              </a:r>
            </a:p>
            <a:p>
              <a:r>
                <a:rPr lang="en-US" sz="1600" noProof="1">
                  <a:solidFill>
                    <a:schemeClr val="accent1"/>
                  </a:solidFill>
                  <a:latin typeface="Montserrat Bold" panose="00000800000000000000" pitchFamily="2" charset="0"/>
                </a:rPr>
                <a:t>Conferencia</a:t>
              </a:r>
            </a:p>
          </p:txBody>
        </p:sp>
        <p:sp>
          <p:nvSpPr>
            <p:cNvPr id="149" name="Rectangle: Rounded Corners 17">
              <a:extLst>
                <a:ext uri="{FF2B5EF4-FFF2-40B4-BE49-F238E27FC236}">
                  <a16:creationId xmlns:a16="http://schemas.microsoft.com/office/drawing/2014/main" id="{ECEFF35A-C7C8-F5A2-0447-378C40A8522A}"/>
                </a:ext>
              </a:extLst>
            </p:cNvPr>
            <p:cNvSpPr/>
            <p:nvPr/>
          </p:nvSpPr>
          <p:spPr>
            <a:xfrm>
              <a:off x="247013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2007</a:t>
              </a:r>
            </a:p>
          </p:txBody>
        </p:sp>
      </p:grpSp>
      <p:grpSp>
        <p:nvGrpSpPr>
          <p:cNvPr id="150" name="Grupo 149">
            <a:extLst>
              <a:ext uri="{FF2B5EF4-FFF2-40B4-BE49-F238E27FC236}">
                <a16:creationId xmlns:a16="http://schemas.microsoft.com/office/drawing/2014/main" id="{827A9C27-3C9E-84C7-1577-87FE502142B8}"/>
              </a:ext>
            </a:extLst>
          </p:cNvPr>
          <p:cNvGrpSpPr/>
          <p:nvPr/>
        </p:nvGrpSpPr>
        <p:grpSpPr>
          <a:xfrm>
            <a:off x="7534874" y="3429000"/>
            <a:ext cx="1370068" cy="1661746"/>
            <a:chOff x="500952" y="3429000"/>
            <a:chExt cx="1370068" cy="1661746"/>
          </a:xfrm>
        </p:grpSpPr>
        <p:cxnSp>
          <p:nvCxnSpPr>
            <p:cNvPr id="151" name="Straight Connector 52">
              <a:extLst>
                <a:ext uri="{FF2B5EF4-FFF2-40B4-BE49-F238E27FC236}">
                  <a16:creationId xmlns:a16="http://schemas.microsoft.com/office/drawing/2014/main" id="{B2259001-58A2-3939-A3FE-9295B40A09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9858" y="3580478"/>
              <a:ext cx="0" cy="64608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tangle: Rounded Corners 17">
              <a:extLst>
                <a:ext uri="{FF2B5EF4-FFF2-40B4-BE49-F238E27FC236}">
                  <a16:creationId xmlns:a16="http://schemas.microsoft.com/office/drawing/2014/main" id="{17C59F3E-2510-EABC-7075-A6B3404CCCBD}"/>
                </a:ext>
              </a:extLst>
            </p:cNvPr>
            <p:cNvSpPr/>
            <p:nvPr/>
          </p:nvSpPr>
          <p:spPr>
            <a:xfrm>
              <a:off x="500952" y="3429000"/>
              <a:ext cx="632273" cy="30295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2001</a:t>
              </a:r>
            </a:p>
          </p:txBody>
        </p:sp>
        <p:sp>
          <p:nvSpPr>
            <p:cNvPr id="153" name="TextBox 19">
              <a:extLst>
                <a:ext uri="{FF2B5EF4-FFF2-40B4-BE49-F238E27FC236}">
                  <a16:creationId xmlns:a16="http://schemas.microsoft.com/office/drawing/2014/main" id="{9DCB578A-FF04-D965-9EBB-365744D0DE9B}"/>
                </a:ext>
              </a:extLst>
            </p:cNvPr>
            <p:cNvSpPr txBox="1"/>
            <p:nvPr/>
          </p:nvSpPr>
          <p:spPr>
            <a:xfrm>
              <a:off x="509580" y="4259749"/>
              <a:ext cx="13614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rgbClr val="FF0000"/>
                  </a:solidFill>
                  <a:latin typeface="Montserrat Bold" panose="00000800000000000000" pitchFamily="2" charset="0"/>
                </a:rPr>
                <a:t>Estrategia del Movimiento</a:t>
              </a:r>
            </a:p>
          </p:txBody>
        </p:sp>
      </p:grpSp>
      <p:grpSp>
        <p:nvGrpSpPr>
          <p:cNvPr id="154" name="Group 82">
            <a:extLst>
              <a:ext uri="{FF2B5EF4-FFF2-40B4-BE49-F238E27FC236}">
                <a16:creationId xmlns:a16="http://schemas.microsoft.com/office/drawing/2014/main" id="{FFFE912F-1854-A6EC-D635-394FA68A18DC}"/>
              </a:ext>
            </a:extLst>
          </p:cNvPr>
          <p:cNvGrpSpPr/>
          <p:nvPr/>
        </p:nvGrpSpPr>
        <p:grpSpPr>
          <a:xfrm>
            <a:off x="10179293" y="2287970"/>
            <a:ext cx="1383559" cy="1443985"/>
            <a:chOff x="1213252" y="1925271"/>
            <a:chExt cx="1844745" cy="1925313"/>
          </a:xfrm>
        </p:grpSpPr>
        <p:cxnSp>
          <p:nvCxnSpPr>
            <p:cNvPr id="155" name="Straight Connector 21">
              <a:extLst>
                <a:ext uri="{FF2B5EF4-FFF2-40B4-BE49-F238E27FC236}">
                  <a16:creationId xmlns:a16="http://schemas.microsoft.com/office/drawing/2014/main" id="{8D267B66-8194-DCFF-4487-8875AD5DEF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5127" y="2769271"/>
              <a:ext cx="0" cy="879344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TextBox 19">
              <a:extLst>
                <a:ext uri="{FF2B5EF4-FFF2-40B4-BE49-F238E27FC236}">
                  <a16:creationId xmlns:a16="http://schemas.microsoft.com/office/drawing/2014/main" id="{7F83A337-F8D4-4023-A0FE-E88C0E0E0C54}"/>
                </a:ext>
              </a:extLst>
            </p:cNvPr>
            <p:cNvSpPr txBox="1"/>
            <p:nvPr/>
          </p:nvSpPr>
          <p:spPr>
            <a:xfrm>
              <a:off x="1242743" y="1925271"/>
              <a:ext cx="1815254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rgbClr val="002060"/>
                  </a:solidFill>
                  <a:latin typeface="Montserrat Bold" panose="00000800000000000000" pitchFamily="2" charset="0"/>
                </a:rPr>
                <a:t>XXXIV</a:t>
              </a:r>
            </a:p>
            <a:p>
              <a:pPr algn="just"/>
              <a:r>
                <a:rPr lang="en-US" sz="1600" noProof="1">
                  <a:solidFill>
                    <a:srgbClr val="002060"/>
                  </a:solidFill>
                  <a:latin typeface="Montserrat Bold" panose="00000800000000000000" pitchFamily="2" charset="0"/>
                </a:rPr>
                <a:t>Conferencia</a:t>
              </a:r>
            </a:p>
          </p:txBody>
        </p:sp>
        <p:sp>
          <p:nvSpPr>
            <p:cNvPr id="157" name="Rectangle: Rounded Corners 4">
              <a:extLst>
                <a:ext uri="{FF2B5EF4-FFF2-40B4-BE49-F238E27FC236}">
                  <a16:creationId xmlns:a16="http://schemas.microsoft.com/office/drawing/2014/main" id="{BFCE7E07-18C2-C729-CFEB-DBBC090E09DF}"/>
                </a:ext>
              </a:extLst>
            </p:cNvPr>
            <p:cNvSpPr/>
            <p:nvPr/>
          </p:nvSpPr>
          <p:spPr>
            <a:xfrm>
              <a:off x="121325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2024</a:t>
              </a:r>
            </a:p>
          </p:txBody>
        </p:sp>
      </p:grpSp>
      <p:pic>
        <p:nvPicPr>
          <p:cNvPr id="161" name="Gráfico 160" descr="Excellent con relleno sólido">
            <a:extLst>
              <a:ext uri="{FF2B5EF4-FFF2-40B4-BE49-F238E27FC236}">
                <a16:creationId xmlns:a16="http://schemas.microsoft.com/office/drawing/2014/main" id="{937170AA-2D8F-E720-F2AD-C25A9157D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472" y="4816419"/>
            <a:ext cx="430771" cy="430771"/>
          </a:xfrm>
          <a:prstGeom prst="rect">
            <a:avLst/>
          </a:prstGeom>
        </p:spPr>
      </p:pic>
      <p:pic>
        <p:nvPicPr>
          <p:cNvPr id="162" name="Gráfico 161" descr="Excellent con relleno sólido">
            <a:extLst>
              <a:ext uri="{FF2B5EF4-FFF2-40B4-BE49-F238E27FC236}">
                <a16:creationId xmlns:a16="http://schemas.microsoft.com/office/drawing/2014/main" id="{E9FB9C1F-13DE-328E-CE4A-697E51696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87791" y="4816419"/>
            <a:ext cx="430771" cy="430771"/>
          </a:xfrm>
          <a:prstGeom prst="rect">
            <a:avLst/>
          </a:prstGeom>
        </p:spPr>
      </p:pic>
      <p:pic>
        <p:nvPicPr>
          <p:cNvPr id="163" name="Gráfico 162" descr="Excellent con relleno sólido">
            <a:extLst>
              <a:ext uri="{FF2B5EF4-FFF2-40B4-BE49-F238E27FC236}">
                <a16:creationId xmlns:a16="http://schemas.microsoft.com/office/drawing/2014/main" id="{F33B7455-2300-92CF-79D4-EC7920EFB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8891" y="1884349"/>
            <a:ext cx="430771" cy="430771"/>
          </a:xfrm>
          <a:prstGeom prst="rect">
            <a:avLst/>
          </a:prstGeom>
        </p:spPr>
      </p:pic>
      <p:pic>
        <p:nvPicPr>
          <p:cNvPr id="164" name="Gráfico 163" descr="Excellent con relleno sólido">
            <a:extLst>
              <a:ext uri="{FF2B5EF4-FFF2-40B4-BE49-F238E27FC236}">
                <a16:creationId xmlns:a16="http://schemas.microsoft.com/office/drawing/2014/main" id="{7C9E1B71-7DA2-CAD1-9D66-14F5EA6B3B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9506" y="4816418"/>
            <a:ext cx="430771" cy="430771"/>
          </a:xfrm>
          <a:prstGeom prst="rect">
            <a:avLst/>
          </a:prstGeom>
        </p:spPr>
      </p:pic>
      <p:pic>
        <p:nvPicPr>
          <p:cNvPr id="165" name="Gráfico 164" descr="Excellent con relleno sólido">
            <a:extLst>
              <a:ext uri="{FF2B5EF4-FFF2-40B4-BE49-F238E27FC236}">
                <a16:creationId xmlns:a16="http://schemas.microsoft.com/office/drawing/2014/main" id="{8B97394F-90E3-7B62-4F6E-D47160778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48394" y="5059721"/>
            <a:ext cx="430771" cy="430771"/>
          </a:xfrm>
          <a:prstGeom prst="rect">
            <a:avLst/>
          </a:prstGeom>
        </p:spPr>
      </p:pic>
      <p:pic>
        <p:nvPicPr>
          <p:cNvPr id="166" name="Gráfico 165" descr="Excellent con relleno sólido">
            <a:extLst>
              <a:ext uri="{FF2B5EF4-FFF2-40B4-BE49-F238E27FC236}">
                <a16:creationId xmlns:a16="http://schemas.microsoft.com/office/drawing/2014/main" id="{75A7D574-5BE4-A0AF-0394-4FAB46756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11221" y="4838267"/>
            <a:ext cx="430771" cy="43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4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>
          <a:extLst>
            <a:ext uri="{FF2B5EF4-FFF2-40B4-BE49-F238E27FC236}">
              <a16:creationId xmlns:a16="http://schemas.microsoft.com/office/drawing/2014/main" id="{1AF3FDA4-C564-687D-7330-DF01E04A7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EB40D39-4B6F-3BEA-A9DE-D3FAE13A7AC2}"/>
              </a:ext>
            </a:extLst>
          </p:cNvPr>
          <p:cNvSpPr txBox="1">
            <a:spLocks/>
          </p:cNvSpPr>
          <p:nvPr/>
        </p:nvSpPr>
        <p:spPr>
          <a:xfrm>
            <a:off x="489348" y="556253"/>
            <a:ext cx="8796892" cy="7442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3000"/>
              </a:spcAft>
            </a:pPr>
            <a:r>
              <a:rPr lang="en-GB" sz="3400" b="1" dirty="0" err="1">
                <a:solidFill>
                  <a:srgbClr val="1C355E"/>
                </a:solidFill>
                <a:latin typeface="Montserrat Bold" panose="00000800000000000000" pitchFamily="2" charset="0"/>
              </a:rPr>
              <a:t>Génesis</a:t>
            </a:r>
            <a:r>
              <a:rPr lang="en-GB" sz="3400" b="1" dirty="0">
                <a:solidFill>
                  <a:srgbClr val="1C355E"/>
                </a:solidFill>
                <a:latin typeface="Montserrat Bold" panose="00000800000000000000" pitchFamily="2" charset="0"/>
              </a:rPr>
              <a:t> y </a:t>
            </a:r>
            <a:r>
              <a:rPr lang="en-GB" sz="3400" b="1" dirty="0" err="1">
                <a:solidFill>
                  <a:srgbClr val="1C355E"/>
                </a:solidFill>
                <a:latin typeface="Montserrat Bold" panose="00000800000000000000" pitchFamily="2" charset="0"/>
              </a:rPr>
              <a:t>evolución</a:t>
            </a:r>
            <a:r>
              <a:rPr lang="en-GB" sz="3400" b="1" dirty="0">
                <a:solidFill>
                  <a:srgbClr val="1C355E"/>
                </a:solidFill>
                <a:latin typeface="Montserrat Bold" panose="00000800000000000000" pitchFamily="2" charset="0"/>
              </a:rPr>
              <a:t> del </a:t>
            </a:r>
            <a:r>
              <a:rPr lang="en-GB" sz="3400" b="1" dirty="0" err="1">
                <a:solidFill>
                  <a:srgbClr val="1C355E"/>
                </a:solidFill>
                <a:latin typeface="Montserrat Bold" panose="00000800000000000000" pitchFamily="2" charset="0"/>
              </a:rPr>
              <a:t>rol</a:t>
            </a:r>
            <a:r>
              <a:rPr lang="en-GB" sz="3400" b="1" dirty="0">
                <a:solidFill>
                  <a:srgbClr val="1C355E"/>
                </a:solidFill>
                <a:latin typeface="Montserrat Bold" panose="00000800000000000000" pitchFamily="2" charset="0"/>
              </a:rPr>
              <a:t> auxiliar 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B98C0923-9C34-F277-FF7E-B273117DABFC}"/>
              </a:ext>
            </a:extLst>
          </p:cNvPr>
          <p:cNvSpPr txBox="1"/>
          <p:nvPr/>
        </p:nvSpPr>
        <p:spPr>
          <a:xfrm>
            <a:off x="489348" y="1574043"/>
            <a:ext cx="10422492" cy="4727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kern="100" dirty="0">
                <a:solidFill>
                  <a:schemeClr val="bg2">
                    <a:lumMod val="10000"/>
                  </a:schemeClr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El rol auxiliar se remonta a la fundación del Movimiento en el siglo XIX, t</a:t>
            </a:r>
            <a:r>
              <a:rPr lang="es-ES" sz="2000" kern="100" dirty="0">
                <a:solidFill>
                  <a:schemeClr val="bg2">
                    <a:lumMod val="1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ras la batalla de Solferino.</a:t>
            </a:r>
            <a:endParaRPr lang="es-ES" sz="2000" kern="100" dirty="0">
              <a:solidFill>
                <a:schemeClr val="bg2">
                  <a:lumMod val="10000"/>
                </a:schemeClr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85750" marR="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kern="100" dirty="0">
                <a:solidFill>
                  <a:schemeClr val="bg2">
                    <a:lumMod val="10000"/>
                  </a:schemeClr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Las Sociedades de la Cruz Roja y de la Media Luna Roja fueron creadas para brindar asistencia médica a los heridos en las batallas, apoyando a los servicios médicos militares de sus respectivos países. </a:t>
            </a:r>
          </a:p>
          <a:p>
            <a:pPr marL="285750" marR="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kern="100" dirty="0">
                <a:solidFill>
                  <a:schemeClr val="bg2">
                    <a:lumMod val="10000"/>
                  </a:schemeClr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En la actualidad, las Sociedades Nacionales son reconocidas como </a:t>
            </a:r>
            <a:r>
              <a:rPr lang="es-ES" sz="2000" b="1" kern="100" dirty="0">
                <a:solidFill>
                  <a:srgbClr val="011E4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auxiliares de los poderes públicos en el ámbito humanitario,</a:t>
            </a:r>
            <a:r>
              <a:rPr lang="es-ES" sz="2000" kern="100" dirty="0">
                <a:solidFill>
                  <a:schemeClr val="bg2">
                    <a:lumMod val="10000"/>
                  </a:schemeClr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tanto en tiempos de paz como de conflicto armado. </a:t>
            </a:r>
            <a:endParaRPr lang="en-US" sz="2000" kern="100" dirty="0">
              <a:solidFill>
                <a:schemeClr val="bg2">
                  <a:lumMod val="10000"/>
                </a:schemeClr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85750" marR="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kern="100" dirty="0">
                <a:solidFill>
                  <a:schemeClr val="bg2">
                    <a:lumMod val="10000"/>
                  </a:schemeClr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 En las décadas recientes, la Conferencia Internacional ha definido el significado del rol auxiliar, especialmente en la Resolución 2 de la XXX Conferencia Internacional de 2007 y en la Resolución 4 de la XXXI Conferencia Internacional de 2011. </a:t>
            </a:r>
            <a:endParaRPr lang="en-US" sz="2000" kern="100" dirty="0">
              <a:solidFill>
                <a:schemeClr val="bg2">
                  <a:lumMod val="10000"/>
                </a:schemeClr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85750" marR="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kern="100" dirty="0">
              <a:solidFill>
                <a:schemeClr val="bg2">
                  <a:lumMod val="10000"/>
                </a:schemeClr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510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>
          <a:extLst>
            <a:ext uri="{FF2B5EF4-FFF2-40B4-BE49-F238E27FC236}">
              <a16:creationId xmlns:a16="http://schemas.microsoft.com/office/drawing/2014/main" id="{CF0904B5-412D-D4DD-D4E7-496EB70B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1A3BFCF4-7D2C-2995-DCD9-23F1EEADBA00}"/>
              </a:ext>
            </a:extLst>
          </p:cNvPr>
          <p:cNvSpPr txBox="1"/>
          <p:nvPr/>
        </p:nvSpPr>
        <p:spPr>
          <a:xfrm>
            <a:off x="421026" y="1912094"/>
            <a:ext cx="11167068" cy="3785652"/>
          </a:xfrm>
          <a:prstGeom prst="rect">
            <a:avLst/>
          </a:prstGeom>
          <a:noFill/>
        </p:spPr>
        <p:txBody>
          <a:bodyPr wrap="square" numCol="2" spcCol="252000">
            <a:spAutoFit/>
          </a:bodyPr>
          <a:lstStyle/>
          <a:p>
            <a:pPr marL="0" indent="0" algn="just">
              <a:buNone/>
            </a:pPr>
            <a:r>
              <a:rPr lang="es-CR" sz="2000" i="1" noProof="0" dirty="0">
                <a:solidFill>
                  <a:schemeClr val="bg2">
                    <a:lumMod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 ”….los poderes públicos y las Sociedades Nacionales, en su función de auxiliares de los mismos, gozan de una asociación específica y característica, que implica responsabilidades y beneficios mutuos, sobre la base del derecho nacional e internacional, en la cual los poderes públicos nacionales y la Sociedad Nacional convienen en ámbitos en los cuales la Sociedad Nacional complementa los servicios humanitarios que prestan los poderes públicos o sustituye a éstos en la prestación de dichos servicios; la Sociedad Nacional debe tener la capacidad de prestar servicios humanitarios en todas las circunstancias de conformidad con los Principios Fundamentales, en particular los de neutralidad e independencia, y sus obligaciones dimanantes de los Estatutos del Movimiento Internacional de la Cruz Roja y de la Media Luna Roja, según acordaron los Estados en la Conferencia Internacional de la Cruz Roja y de la Media Luna Roja.”</a:t>
            </a:r>
            <a:endParaRPr lang="es-CR" sz="3200" i="1" noProof="0" dirty="0">
              <a:solidFill>
                <a:schemeClr val="bg2">
                  <a:lumMod val="1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A79C1C7-8123-6D7B-23C3-96900F2213C0}"/>
              </a:ext>
            </a:extLst>
          </p:cNvPr>
          <p:cNvSpPr txBox="1">
            <a:spLocks/>
          </p:cNvSpPr>
          <p:nvPr/>
        </p:nvSpPr>
        <p:spPr>
          <a:xfrm>
            <a:off x="512466" y="582989"/>
            <a:ext cx="8342196" cy="882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ts val="2820"/>
              </a:lnSpc>
              <a:spcAft>
                <a:spcPts val="3000"/>
              </a:spcAft>
            </a:pPr>
            <a:r>
              <a:rPr lang="es-CR" sz="3400" b="1" noProof="0" dirty="0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Rol Auxiliar: Definición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B78DBE89-0A30-DE58-F3C2-BB1A74DF76A9}"/>
              </a:ext>
            </a:extLst>
          </p:cNvPr>
          <p:cNvSpPr txBox="1"/>
          <p:nvPr/>
        </p:nvSpPr>
        <p:spPr>
          <a:xfrm>
            <a:off x="6004560" y="4783723"/>
            <a:ext cx="5394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1600" b="1" noProof="0" dirty="0">
                <a:solidFill>
                  <a:srgbClr val="FF0000"/>
                </a:solidFill>
                <a:latin typeface="Montserrat SemiBold" pitchFamily="2" charset="77"/>
              </a:rPr>
              <a:t>Resolución 2, XXX Conferencia Internacional 2007 </a:t>
            </a:r>
            <a:endParaRPr lang="es-CR" sz="1600" b="1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50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7EF88-788F-96E6-6419-A0793D869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D64BD42-24C1-9450-ED1E-45C651B8373F}"/>
              </a:ext>
            </a:extLst>
          </p:cNvPr>
          <p:cNvSpPr txBox="1"/>
          <p:nvPr/>
        </p:nvSpPr>
        <p:spPr>
          <a:xfrm>
            <a:off x="564736" y="2090172"/>
            <a:ext cx="10834784" cy="2677656"/>
          </a:xfrm>
          <a:prstGeom prst="rect">
            <a:avLst/>
          </a:prstGeom>
          <a:noFill/>
        </p:spPr>
        <p:txBody>
          <a:bodyPr wrap="square" numCol="1" spcCol="252000">
            <a:spAutoFit/>
          </a:bodyPr>
          <a:lstStyle/>
          <a:p>
            <a:pPr marL="0" indent="0" algn="just">
              <a:buNone/>
            </a:pPr>
            <a:r>
              <a:rPr lang="es-ES" sz="2400" dirty="0">
                <a:solidFill>
                  <a:schemeClr val="bg2">
                    <a:lumMod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 Tras las elecciones, nuevas autoridades llegan a su comunidad. Usted tiene la oportunidad de hablar brevemente (3 minutos) con ellos en una reunión.</a:t>
            </a:r>
          </a:p>
          <a:p>
            <a:pPr marL="0" indent="0" algn="just">
              <a:buNone/>
            </a:pPr>
            <a:endParaRPr lang="es-ES" sz="2400" dirty="0">
              <a:solidFill>
                <a:schemeClr val="bg2">
                  <a:lumMod val="1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es-ES" sz="2400" dirty="0">
                <a:solidFill>
                  <a:schemeClr val="bg2">
                    <a:lumMod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 los párrafos de la resolución 2 de la XXX Conferencia Internacional de 2007, preparar un mensaje para explicar el rol auxiliar de su SN a las nuevas autoridades de su comunidad.</a:t>
            </a:r>
            <a:endParaRPr lang="fr-CH" sz="2400" dirty="0">
              <a:solidFill>
                <a:schemeClr val="bg2">
                  <a:lumMod val="1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8D70C4-96DF-4B6A-A7C0-2C66FD38CDD7}"/>
              </a:ext>
            </a:extLst>
          </p:cNvPr>
          <p:cNvSpPr txBox="1">
            <a:spLocks/>
          </p:cNvSpPr>
          <p:nvPr/>
        </p:nvSpPr>
        <p:spPr>
          <a:xfrm>
            <a:off x="564736" y="630534"/>
            <a:ext cx="11122593" cy="12743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3200" b="1" dirty="0">
                <a:solidFill>
                  <a:srgbClr val="011E41"/>
                </a:solidFill>
                <a:latin typeface="Montserrat Bold" panose="00000800000000000000" pitchFamily="2" charset="0"/>
              </a:rPr>
              <a:t>Rol Auxiliar: </a:t>
            </a:r>
            <a:r>
              <a:rPr lang="en-GB" sz="3200" b="1" dirty="0" err="1">
                <a:solidFill>
                  <a:srgbClr val="011E41"/>
                </a:solidFill>
                <a:latin typeface="Montserrat Bold" panose="00000800000000000000" pitchFamily="2" charset="0"/>
              </a:rPr>
              <a:t>Definición</a:t>
            </a:r>
            <a:r>
              <a:rPr lang="en-GB" sz="3200" b="1" dirty="0">
                <a:solidFill>
                  <a:srgbClr val="011E41"/>
                </a:solidFill>
                <a:latin typeface="Montserrat Bold" panose="00000800000000000000" pitchFamily="2" charset="0"/>
              </a:rPr>
              <a:t>         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2600" b="1" dirty="0" err="1">
                <a:solidFill>
                  <a:schemeClr val="accent1"/>
                </a:solidFill>
                <a:latin typeface="Montserrat SemiBold" pitchFamily="2" charset="77"/>
              </a:rPr>
              <a:t>Trabajo</a:t>
            </a:r>
            <a:r>
              <a:rPr lang="en-GB" sz="2600" b="1" dirty="0">
                <a:solidFill>
                  <a:schemeClr val="accent1"/>
                </a:solidFill>
                <a:latin typeface="Montserrat SemiBold" pitchFamily="2" charset="77"/>
              </a:rPr>
              <a:t> </a:t>
            </a:r>
            <a:r>
              <a:rPr lang="en-GB" sz="2600" b="1" dirty="0" err="1">
                <a:solidFill>
                  <a:schemeClr val="accent1"/>
                </a:solidFill>
                <a:latin typeface="Montserrat SemiBold" pitchFamily="2" charset="77"/>
              </a:rPr>
              <a:t>en</a:t>
            </a:r>
            <a:r>
              <a:rPr lang="en-GB" sz="2600" b="1" dirty="0">
                <a:solidFill>
                  <a:schemeClr val="accent1"/>
                </a:solidFill>
                <a:latin typeface="Montserrat SemiBold" pitchFamily="2" charset="77"/>
              </a:rPr>
              <a:t> </a:t>
            </a:r>
            <a:r>
              <a:rPr lang="en-GB" sz="2600" b="1" dirty="0" err="1">
                <a:solidFill>
                  <a:schemeClr val="accent1"/>
                </a:solidFill>
                <a:latin typeface="Montserrat SemiBold" pitchFamily="2" charset="77"/>
              </a:rPr>
              <a:t>grupos</a:t>
            </a:r>
            <a:endParaRPr lang="en-GB" sz="2600" b="1" dirty="0">
              <a:solidFill>
                <a:schemeClr val="accent1"/>
              </a:solidFill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57630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383070B-79B7-A944-5997-F69A2753D1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625"/>
          <a:stretch/>
        </p:blipFill>
        <p:spPr>
          <a:xfrm>
            <a:off x="6939280" y="2084120"/>
            <a:ext cx="4781795" cy="268976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B334DAF-2541-11A6-7473-16CCDAB3EBF8}"/>
              </a:ext>
            </a:extLst>
          </p:cNvPr>
          <p:cNvSpPr txBox="1">
            <a:spLocks/>
          </p:cNvSpPr>
          <p:nvPr/>
        </p:nvSpPr>
        <p:spPr>
          <a:xfrm>
            <a:off x="612936" y="369370"/>
            <a:ext cx="7789384" cy="1168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3000"/>
              </a:spcAft>
            </a:pPr>
            <a:r>
              <a:rPr lang="en-GB" sz="3200" b="1" dirty="0" err="1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Génesis</a:t>
            </a:r>
            <a:r>
              <a:rPr lang="en-GB" sz="3200" b="1" dirty="0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 y </a:t>
            </a:r>
            <a:r>
              <a:rPr lang="en-GB" sz="3200" b="1" dirty="0" err="1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evolución</a:t>
            </a:r>
            <a:r>
              <a:rPr lang="en-GB" sz="3200" b="1" dirty="0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 del </a:t>
            </a:r>
            <a:r>
              <a:rPr lang="en-GB" sz="3200" b="1" dirty="0" err="1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rol</a:t>
            </a:r>
            <a:r>
              <a:rPr lang="en-GB" sz="3200" b="1" dirty="0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 auxiliar 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49D43B1E-7C9E-1E32-4FD8-65D0CEA77CB7}"/>
              </a:ext>
            </a:extLst>
          </p:cNvPr>
          <p:cNvSpPr txBox="1"/>
          <p:nvPr/>
        </p:nvSpPr>
        <p:spPr>
          <a:xfrm>
            <a:off x="612936" y="1786435"/>
            <a:ext cx="5970744" cy="3285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s-ES" sz="2200" b="1" kern="100" dirty="0">
                <a:solidFill>
                  <a:schemeClr val="accent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¿Qué es el rol auxiliar?</a:t>
            </a:r>
            <a:endParaRPr lang="es-ES" sz="2200" kern="100" dirty="0">
              <a:solidFill>
                <a:schemeClr val="accent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s-ES" sz="2200" kern="100" dirty="0">
                <a:solidFill>
                  <a:schemeClr val="bg2">
                    <a:lumMod val="10000"/>
                  </a:schemeClr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El rol auxiliar de una Sociedad Nacional es apoyar a los poderes públicos complementando o sustituyendo sus servicios humanitarios, actuando siempre en conformidad con los Principios Fundamentales, y en particular con los principios de neutralidad e independencia.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>
          <a:extLst>
            <a:ext uri="{FF2B5EF4-FFF2-40B4-BE49-F238E27FC236}">
              <a16:creationId xmlns:a16="http://schemas.microsoft.com/office/drawing/2014/main" id="{865DAC7B-3EAD-B3BB-03C8-BB101F0A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F08687A-DC53-475E-B977-391927AFD8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722" r="16365"/>
          <a:stretch/>
        </p:blipFill>
        <p:spPr>
          <a:xfrm>
            <a:off x="-156767" y="-14950"/>
            <a:ext cx="5007063" cy="68729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B5A660D-5B5C-C701-0F76-1F9D3A887482}"/>
              </a:ext>
            </a:extLst>
          </p:cNvPr>
          <p:cNvSpPr txBox="1">
            <a:spLocks/>
          </p:cNvSpPr>
          <p:nvPr/>
        </p:nvSpPr>
        <p:spPr>
          <a:xfrm>
            <a:off x="5169232" y="1706975"/>
            <a:ext cx="5577840" cy="882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ts val="2820"/>
              </a:lnSpc>
              <a:spcAft>
                <a:spcPts val="3000"/>
              </a:spcAft>
            </a:pPr>
            <a:r>
              <a:rPr lang="en-GB" sz="3000" b="1" dirty="0" err="1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Anatomía</a:t>
            </a:r>
            <a:r>
              <a:rPr lang="en-GB" sz="3000" b="1" dirty="0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 del Rol Auxiliar: </a:t>
            </a:r>
            <a:r>
              <a:rPr lang="en-GB" sz="3000" b="1" dirty="0" err="1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Elementos</a:t>
            </a:r>
            <a:endParaRPr lang="en-GB" sz="3000" b="1" dirty="0">
              <a:solidFill>
                <a:schemeClr val="tx2">
                  <a:lumMod val="50000"/>
                </a:schemeClr>
              </a:solidFill>
              <a:latin typeface="Montserrat Bold" panose="000008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EB968A5-C089-8F06-052A-F0E6F5AB2F21}"/>
              </a:ext>
            </a:extLst>
          </p:cNvPr>
          <p:cNvSpPr txBox="1">
            <a:spLocks/>
          </p:cNvSpPr>
          <p:nvPr/>
        </p:nvSpPr>
        <p:spPr>
          <a:xfrm>
            <a:off x="5169232" y="2812811"/>
            <a:ext cx="6045126" cy="28361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Es un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estatuto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fundado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en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los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principios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humanitarios</a:t>
            </a:r>
            <a:endParaRPr lang="en-US" sz="20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Enmarca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la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mision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mandato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y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actividades</a:t>
            </a:r>
            <a:endParaRPr lang="en-US" sz="20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Es un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criterio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para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el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reconocimiento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de SN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Favorece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la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relacion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con las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autoridades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nacionales</a:t>
            </a: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Establece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deberes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y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responsabilidades</a:t>
            </a:r>
            <a:endParaRPr lang="en-US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213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>
          <a:extLst>
            <a:ext uri="{FF2B5EF4-FFF2-40B4-BE49-F238E27FC236}">
              <a16:creationId xmlns:a16="http://schemas.microsoft.com/office/drawing/2014/main" id="{84A84FE8-9936-887F-8945-A3E0B65DF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CBFECF1-0E67-13D4-984E-9256CBA97F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722" r="16365"/>
          <a:stretch/>
        </p:blipFill>
        <p:spPr>
          <a:xfrm>
            <a:off x="-156767" y="-14950"/>
            <a:ext cx="5007063" cy="68729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2F7D20D-BE18-6B74-0200-8D6501DF61D3}"/>
              </a:ext>
            </a:extLst>
          </p:cNvPr>
          <p:cNvSpPr txBox="1">
            <a:spLocks/>
          </p:cNvSpPr>
          <p:nvPr/>
        </p:nvSpPr>
        <p:spPr>
          <a:xfrm>
            <a:off x="5209872" y="1646015"/>
            <a:ext cx="5577840" cy="882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ts val="2820"/>
              </a:lnSpc>
              <a:spcAft>
                <a:spcPts val="3000"/>
              </a:spcAft>
            </a:pPr>
            <a:r>
              <a:rPr lang="en-GB" sz="3000" b="1" dirty="0" err="1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Anatomía</a:t>
            </a:r>
            <a:r>
              <a:rPr lang="en-GB" sz="3000" b="1" dirty="0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 del Rol Auxiliar: </a:t>
            </a:r>
            <a:r>
              <a:rPr lang="en-GB" sz="3000" b="1" dirty="0" err="1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Elementos</a:t>
            </a:r>
            <a:endParaRPr lang="en-GB" sz="3000" b="1" dirty="0">
              <a:solidFill>
                <a:schemeClr val="tx2">
                  <a:lumMod val="50000"/>
                </a:schemeClr>
              </a:solidFill>
              <a:latin typeface="Montserrat Bold" panose="000008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B808621-6592-A85E-A41B-795AA9D721A0}"/>
              </a:ext>
            </a:extLst>
          </p:cNvPr>
          <p:cNvSpPr txBox="1">
            <a:spLocks/>
          </p:cNvSpPr>
          <p:nvPr/>
        </p:nvSpPr>
        <p:spPr>
          <a:xfrm>
            <a:off x="5209872" y="2711211"/>
            <a:ext cx="6045126" cy="3171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6"/>
            </a:pP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Opera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en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todo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momento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en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el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ambito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humanitario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basa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en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el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derecho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internacional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y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leyes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nacionales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reglamentaciones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del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Movimiento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CRMLR y practica de las SN. 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Base de la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reputación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integridad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de las SN.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Elemento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que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facilita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la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coordinación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de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los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 components del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</a:rPr>
              <a:t>Movimiento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809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>
          <a:extLst>
            <a:ext uri="{FF2B5EF4-FFF2-40B4-BE49-F238E27FC236}">
              <a16:creationId xmlns:a16="http://schemas.microsoft.com/office/drawing/2014/main" id="{99DA3582-4FB2-386A-7B7F-90EBE2D5A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5E72320-3CA6-914A-1763-5CA9E3D1FF67}"/>
              </a:ext>
            </a:extLst>
          </p:cNvPr>
          <p:cNvSpPr txBox="1">
            <a:spLocks/>
          </p:cNvSpPr>
          <p:nvPr/>
        </p:nvSpPr>
        <p:spPr>
          <a:xfrm>
            <a:off x="680720" y="660495"/>
            <a:ext cx="10292080" cy="882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ts val="2820"/>
              </a:lnSpc>
              <a:spcAft>
                <a:spcPts val="600"/>
              </a:spcAft>
            </a:pPr>
            <a:r>
              <a:rPr lang="en-GB" sz="12800" b="1" dirty="0" err="1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Anatomía</a:t>
            </a:r>
            <a:r>
              <a:rPr lang="en-GB" sz="12800" b="1" dirty="0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 del Rol Auxiliar: </a:t>
            </a:r>
            <a:r>
              <a:rPr lang="en-GB" sz="12800" b="1" dirty="0" err="1">
                <a:solidFill>
                  <a:schemeClr val="tx2">
                    <a:lumMod val="50000"/>
                  </a:schemeClr>
                </a:solidFill>
                <a:latin typeface="Montserrat Bold" panose="00000800000000000000" pitchFamily="2" charset="0"/>
              </a:rPr>
              <a:t>Elementos</a:t>
            </a:r>
            <a:endParaRPr lang="en-GB" sz="12800" b="1" dirty="0">
              <a:solidFill>
                <a:schemeClr val="tx2">
                  <a:lumMod val="50000"/>
                </a:schemeClr>
              </a:solidFill>
              <a:latin typeface="Montserrat Bold" panose="00000800000000000000" pitchFamily="2" charset="0"/>
            </a:endParaRPr>
          </a:p>
          <a:p>
            <a:pPr>
              <a:lnSpc>
                <a:spcPts val="2820"/>
              </a:lnSpc>
              <a:spcAft>
                <a:spcPts val="3000"/>
              </a:spcAft>
            </a:pPr>
            <a:r>
              <a:rPr lang="en-GB" sz="10400" b="1" dirty="0" err="1">
                <a:solidFill>
                  <a:schemeClr val="accent1"/>
                </a:solidFill>
                <a:latin typeface="Montserrat Bold" panose="00000800000000000000" pitchFamily="2" charset="0"/>
              </a:rPr>
              <a:t>Ejercicio</a:t>
            </a:r>
            <a:endParaRPr lang="en-GB" sz="10400" b="1" dirty="0">
              <a:solidFill>
                <a:schemeClr val="accent1"/>
              </a:solidFill>
              <a:latin typeface="Montserrat Bold" panose="00000800000000000000" pitchFamily="2" charset="0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1958717A-B6C5-14D3-DEFB-7FAF8B34AB0F}"/>
              </a:ext>
            </a:extLst>
          </p:cNvPr>
          <p:cNvSpPr txBox="1"/>
          <p:nvPr/>
        </p:nvSpPr>
        <p:spPr>
          <a:xfrm>
            <a:off x="640080" y="1893560"/>
            <a:ext cx="10911840" cy="3816429"/>
          </a:xfrm>
          <a:prstGeom prst="rect">
            <a:avLst/>
          </a:prstGeom>
          <a:noFill/>
        </p:spPr>
        <p:txBody>
          <a:bodyPr wrap="square" numCol="1" spcCol="252000">
            <a:spAutoFit/>
          </a:bodyPr>
          <a:lstStyle/>
          <a:p>
            <a:pPr marL="0" indent="0" algn="just">
              <a:buNone/>
            </a:pPr>
            <a:r>
              <a:rPr lang="es-ES" sz="2200" dirty="0">
                <a:solidFill>
                  <a:schemeClr val="tx2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Durante una reciente distribución de ayuda en la frontera de </a:t>
            </a:r>
            <a:r>
              <a:rPr lang="es-ES" sz="2200" dirty="0" err="1">
                <a:solidFill>
                  <a:schemeClr val="tx2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Ontoni</a:t>
            </a:r>
            <a:r>
              <a:rPr lang="es-ES" sz="2200" dirty="0">
                <a:solidFill>
                  <a:schemeClr val="tx2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un medio local señaló que la SN estaba utilizando recursos del erario público para beneficiar a personas retornadas, sin que se supiera con certeza si eran originarias de </a:t>
            </a:r>
            <a:r>
              <a:rPr lang="es-ES" sz="2200" dirty="0" err="1">
                <a:solidFill>
                  <a:schemeClr val="tx2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Ontoni</a:t>
            </a:r>
            <a:r>
              <a:rPr lang="es-ES" sz="2200" dirty="0">
                <a:solidFill>
                  <a:schemeClr val="tx2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mientras que muchos pobladores locales no recibían ningún tipo de apoyo. </a:t>
            </a:r>
          </a:p>
          <a:p>
            <a:pPr marL="0" indent="0" algn="just">
              <a:buNone/>
            </a:pPr>
            <a:r>
              <a:rPr lang="es-ES" sz="2200" dirty="0">
                <a:solidFill>
                  <a:schemeClr val="tx2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 una asamblea comunitaria, se acusó a la SN de actuar en favor del gobierno local, el cual, según los denunciantes, estaría utilizando esta estrategia para ganar el apoyo de los retornados de cara a las próximas elecciones.</a:t>
            </a:r>
          </a:p>
          <a:p>
            <a:pPr marL="0" indent="0" algn="just">
              <a:buNone/>
            </a:pPr>
            <a:endParaRPr lang="es-ES" sz="2200" dirty="0">
              <a:solidFill>
                <a:schemeClr val="tx2">
                  <a:lumMod val="50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indent="0" algn="just">
              <a:buNone/>
            </a:pPr>
            <a:r>
              <a:rPr lang="es-ES" sz="2200" dirty="0">
                <a:solidFill>
                  <a:schemeClr val="tx2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 partir de al menos </a:t>
            </a:r>
            <a:r>
              <a:rPr lang="es-ES" sz="2200" b="1" dirty="0">
                <a:solidFill>
                  <a:schemeClr val="tx2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 elementos de la definición de rol auxiliar</a:t>
            </a:r>
            <a:r>
              <a:rPr lang="es-ES" sz="2200" dirty="0">
                <a:solidFill>
                  <a:schemeClr val="tx2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preparar un mensaje que aclare la relación con el gobierno local y la acción de la SN.</a:t>
            </a:r>
            <a:endParaRPr lang="fr-CH" sz="2200" dirty="0">
              <a:solidFill>
                <a:schemeClr val="tx2">
                  <a:lumMod val="50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114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8ED31-3E9F-E194-FAE2-5BCF4021B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683B60E-63FA-6093-D2B9-A47FCF161E65}"/>
              </a:ext>
            </a:extLst>
          </p:cNvPr>
          <p:cNvSpPr txBox="1">
            <a:spLocks/>
          </p:cNvSpPr>
          <p:nvPr/>
        </p:nvSpPr>
        <p:spPr>
          <a:xfrm>
            <a:off x="2778532" y="1190530"/>
            <a:ext cx="6634935" cy="882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82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Bold" panose="00000800000000000000" pitchFamily="2" charset="0"/>
              </a:rPr>
              <a:t>Principios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Bold" panose="00000800000000000000" pitchFamily="2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Bold" panose="00000800000000000000" pitchFamily="2" charset="0"/>
              </a:rPr>
              <a:t>Fundamentales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 Bold" panose="00000800000000000000" pitchFamily="2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96CAC9DD-5089-EEE3-4E94-8E971A34FC0A}"/>
              </a:ext>
            </a:extLst>
          </p:cNvPr>
          <p:cNvGrpSpPr/>
          <p:nvPr/>
        </p:nvGrpSpPr>
        <p:grpSpPr>
          <a:xfrm>
            <a:off x="2325750" y="2469424"/>
            <a:ext cx="7540500" cy="1919153"/>
            <a:chOff x="2440142" y="2286634"/>
            <a:chExt cx="7540500" cy="191915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DC1FB44-6E4A-1716-F465-3B8C48BB8350}"/>
                </a:ext>
              </a:extLst>
            </p:cNvPr>
            <p:cNvGrpSpPr/>
            <p:nvPr/>
          </p:nvGrpSpPr>
          <p:grpSpPr>
            <a:xfrm>
              <a:off x="2440142" y="2287430"/>
              <a:ext cx="3655858" cy="882316"/>
              <a:chOff x="614968" y="3172353"/>
              <a:chExt cx="4822664" cy="903538"/>
            </a:xfrm>
          </p:grpSpPr>
          <p:sp>
            <p:nvSpPr>
              <p:cNvPr id="7" name="Rounded Rectangle 4">
                <a:extLst>
                  <a:ext uri="{FF2B5EF4-FFF2-40B4-BE49-F238E27FC236}">
                    <a16:creationId xmlns:a16="http://schemas.microsoft.com/office/drawing/2014/main" id="{89E00DBD-4490-5264-2F7A-2119ADC6D220}"/>
                  </a:ext>
                </a:extLst>
              </p:cNvPr>
              <p:cNvSpPr/>
              <p:nvPr/>
            </p:nvSpPr>
            <p:spPr>
              <a:xfrm>
                <a:off x="614968" y="3172353"/>
                <a:ext cx="4822664" cy="903538"/>
              </a:xfrm>
              <a:prstGeom prst="roundRect">
                <a:avLst>
                  <a:gd name="adj" fmla="val 50000"/>
                </a:avLst>
              </a:prstGeom>
              <a:solidFill>
                <a:srgbClr val="011E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0A20623-9B2B-B761-7EE8-1A55D0EA37E7}"/>
                  </a:ext>
                </a:extLst>
              </p:cNvPr>
              <p:cNvSpPr/>
              <p:nvPr/>
            </p:nvSpPr>
            <p:spPr>
              <a:xfrm>
                <a:off x="765869" y="3367722"/>
                <a:ext cx="731560" cy="5111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ontserrat Light" pitchFamily="2" charset="77"/>
                    <a:ea typeface="+mn-ea"/>
                    <a:cs typeface="+mn-cs"/>
                  </a:rPr>
                  <a:t>1</a:t>
                </a:r>
                <a:endParaRPr kumimoji="0" lang="en-CH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 Light" pitchFamily="2" charset="77"/>
                  <a:ea typeface="+mn-ea"/>
                  <a:cs typeface="+mn-cs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FA5382-E707-E723-CC54-DB01AAB906F5}"/>
                  </a:ext>
                </a:extLst>
              </p:cNvPr>
              <p:cNvSpPr txBox="1"/>
              <p:nvPr/>
            </p:nvSpPr>
            <p:spPr>
              <a:xfrm>
                <a:off x="1497432" y="3471785"/>
                <a:ext cx="3671976" cy="30467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16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ontserrat SemiBold" pitchFamily="2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HUMANIDAD</a:t>
                </a:r>
                <a:endParaRPr kumimoji="0" lang="en-CH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BA4744A-D964-874D-84D9-46F43DC4BAF5}"/>
                </a:ext>
              </a:extLst>
            </p:cNvPr>
            <p:cNvGrpSpPr/>
            <p:nvPr/>
          </p:nvGrpSpPr>
          <p:grpSpPr>
            <a:xfrm>
              <a:off x="6210392" y="2286634"/>
              <a:ext cx="3655858" cy="882316"/>
              <a:chOff x="614968" y="3172353"/>
              <a:chExt cx="4822664" cy="903538"/>
            </a:xfrm>
          </p:grpSpPr>
          <p:sp>
            <p:nvSpPr>
              <p:cNvPr id="11" name="Rounded Rectangle 4">
                <a:extLst>
                  <a:ext uri="{FF2B5EF4-FFF2-40B4-BE49-F238E27FC236}">
                    <a16:creationId xmlns:a16="http://schemas.microsoft.com/office/drawing/2014/main" id="{473EBEC6-1DBC-3128-E0F5-37B621E2D6AE}"/>
                  </a:ext>
                </a:extLst>
              </p:cNvPr>
              <p:cNvSpPr/>
              <p:nvPr/>
            </p:nvSpPr>
            <p:spPr>
              <a:xfrm>
                <a:off x="614968" y="3172353"/>
                <a:ext cx="4822664" cy="903538"/>
              </a:xfrm>
              <a:prstGeom prst="roundRect">
                <a:avLst>
                  <a:gd name="adj" fmla="val 50000"/>
                </a:avLst>
              </a:prstGeom>
              <a:solidFill>
                <a:srgbClr val="011E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D13BD75F-482A-A46C-49D9-C68E13CDABC5}"/>
                  </a:ext>
                </a:extLst>
              </p:cNvPr>
              <p:cNvSpPr/>
              <p:nvPr/>
            </p:nvSpPr>
            <p:spPr>
              <a:xfrm>
                <a:off x="765869" y="3367722"/>
                <a:ext cx="731560" cy="5111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ontserrat Light" pitchFamily="2" charset="77"/>
                    <a:ea typeface="+mn-ea"/>
                    <a:cs typeface="+mn-cs"/>
                  </a:rPr>
                  <a:t>2</a:t>
                </a:r>
                <a:endParaRPr kumimoji="0" lang="en-CH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 Light" pitchFamily="2" charset="77"/>
                  <a:ea typeface="+mn-ea"/>
                  <a:cs typeface="+mn-cs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AD9E9A-E269-BE17-AA6A-6CCFA3377F69}"/>
                  </a:ext>
                </a:extLst>
              </p:cNvPr>
              <p:cNvSpPr txBox="1"/>
              <p:nvPr/>
            </p:nvSpPr>
            <p:spPr>
              <a:xfrm>
                <a:off x="1497432" y="3471785"/>
                <a:ext cx="3671976" cy="30467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16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ontserrat SemiBold" pitchFamily="2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IMPARCIALIDAD </a:t>
                </a:r>
                <a:endParaRPr kumimoji="0" lang="en-CH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246C13-DD5D-4E46-1D80-A7631CEB7842}"/>
                </a:ext>
              </a:extLst>
            </p:cNvPr>
            <p:cNvGrpSpPr/>
            <p:nvPr/>
          </p:nvGrpSpPr>
          <p:grpSpPr>
            <a:xfrm>
              <a:off x="2440142" y="3323471"/>
              <a:ext cx="3655858" cy="882316"/>
              <a:chOff x="614968" y="3172353"/>
              <a:chExt cx="4822664" cy="903538"/>
            </a:xfrm>
          </p:grpSpPr>
          <p:sp>
            <p:nvSpPr>
              <p:cNvPr id="15" name="Rounded Rectangle 4">
                <a:extLst>
                  <a:ext uri="{FF2B5EF4-FFF2-40B4-BE49-F238E27FC236}">
                    <a16:creationId xmlns:a16="http://schemas.microsoft.com/office/drawing/2014/main" id="{28F5BD6B-D64A-FE8B-32F1-4B4BD2DD81AF}"/>
                  </a:ext>
                </a:extLst>
              </p:cNvPr>
              <p:cNvSpPr/>
              <p:nvPr/>
            </p:nvSpPr>
            <p:spPr>
              <a:xfrm>
                <a:off x="614968" y="3172353"/>
                <a:ext cx="4822664" cy="903538"/>
              </a:xfrm>
              <a:prstGeom prst="roundRect">
                <a:avLst>
                  <a:gd name="adj" fmla="val 50000"/>
                </a:avLst>
              </a:prstGeom>
              <a:solidFill>
                <a:srgbClr val="011E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819D386A-EB03-41C3-BB8E-CD008486BFB5}"/>
                  </a:ext>
                </a:extLst>
              </p:cNvPr>
              <p:cNvSpPr/>
              <p:nvPr/>
            </p:nvSpPr>
            <p:spPr>
              <a:xfrm>
                <a:off x="765869" y="3367722"/>
                <a:ext cx="731560" cy="5111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ontserrat Light" pitchFamily="2" charset="77"/>
                    <a:ea typeface="+mn-ea"/>
                    <a:cs typeface="+mn-cs"/>
                  </a:rPr>
                  <a:t>3</a:t>
                </a:r>
                <a:endParaRPr kumimoji="0" lang="en-CH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 Light" pitchFamily="2" charset="77"/>
                  <a:ea typeface="+mn-ea"/>
                  <a:cs typeface="+mn-c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AEE6DAD-71F4-FBF6-1720-456E3B4467E5}"/>
                  </a:ext>
                </a:extLst>
              </p:cNvPr>
              <p:cNvSpPr txBox="1"/>
              <p:nvPr/>
            </p:nvSpPr>
            <p:spPr>
              <a:xfrm>
                <a:off x="1497432" y="3471786"/>
                <a:ext cx="3671976" cy="30467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162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Montserrat SemiBold" pitchFamily="2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NEUTRALIDAD</a:t>
                </a:r>
                <a:endParaRPr kumimoji="0" lang="en-CH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9447957-234A-8B3D-12D5-F7414CE5A3D7}"/>
                </a:ext>
              </a:extLst>
            </p:cNvPr>
            <p:cNvGrpSpPr/>
            <p:nvPr/>
          </p:nvGrpSpPr>
          <p:grpSpPr>
            <a:xfrm>
              <a:off x="6324784" y="3323471"/>
              <a:ext cx="3655858" cy="882316"/>
              <a:chOff x="614968" y="3172353"/>
              <a:chExt cx="4822664" cy="903538"/>
            </a:xfrm>
          </p:grpSpPr>
          <p:sp>
            <p:nvSpPr>
              <p:cNvPr id="19" name="Rounded Rectangle 4">
                <a:extLst>
                  <a:ext uri="{FF2B5EF4-FFF2-40B4-BE49-F238E27FC236}">
                    <a16:creationId xmlns:a16="http://schemas.microsoft.com/office/drawing/2014/main" id="{F6B5961F-06CF-8DAA-DCA6-896A79C26D6C}"/>
                  </a:ext>
                </a:extLst>
              </p:cNvPr>
              <p:cNvSpPr/>
              <p:nvPr/>
            </p:nvSpPr>
            <p:spPr>
              <a:xfrm>
                <a:off x="614968" y="3172353"/>
                <a:ext cx="4822664" cy="903538"/>
              </a:xfrm>
              <a:prstGeom prst="roundRect">
                <a:avLst>
                  <a:gd name="adj" fmla="val 50000"/>
                </a:avLst>
              </a:prstGeom>
              <a:solidFill>
                <a:srgbClr val="011E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B80528EA-972A-24E5-8096-15F0D09084E0}"/>
                  </a:ext>
                </a:extLst>
              </p:cNvPr>
              <p:cNvSpPr/>
              <p:nvPr/>
            </p:nvSpPr>
            <p:spPr>
              <a:xfrm>
                <a:off x="765869" y="3367722"/>
                <a:ext cx="731560" cy="5111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Montserrat Light" pitchFamily="2" charset="77"/>
                    <a:ea typeface="+mn-ea"/>
                    <a:cs typeface="+mn-cs"/>
                  </a:rPr>
                  <a:t>4</a:t>
                </a:r>
                <a:endParaRPr kumimoji="0" lang="en-CH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 Light" pitchFamily="2" charset="77"/>
                  <a:ea typeface="+mn-ea"/>
                  <a:cs typeface="+mn-cs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042D1D3-B047-3054-E41D-A6A3376DCAC7}"/>
                </a:ext>
              </a:extLst>
            </p:cNvPr>
            <p:cNvSpPr txBox="1"/>
            <p:nvPr/>
          </p:nvSpPr>
          <p:spPr>
            <a:xfrm>
              <a:off x="6934720" y="3615074"/>
              <a:ext cx="2783570" cy="2975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SemiBold" pitchFamily="2" charset="77"/>
                  <a:ea typeface="Open Sans" panose="020B0606030504020204" pitchFamily="34" charset="0"/>
                  <a:cs typeface="Open Sans" panose="020B0606030504020204" pitchFamily="34" charset="0"/>
                </a:rPr>
                <a:t>  INDEPENDENCIA</a:t>
              </a:r>
              <a:endParaRPr kumimoji="0" lang="en-CH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450535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45943-59DA-EF13-323D-D8C6F46F4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7AA9EAA-3112-71CC-E1CA-9384BC5C86E1}"/>
              </a:ext>
            </a:extLst>
          </p:cNvPr>
          <p:cNvSpPr txBox="1">
            <a:spLocks/>
          </p:cNvSpPr>
          <p:nvPr/>
        </p:nvSpPr>
        <p:spPr>
          <a:xfrm>
            <a:off x="447806" y="447889"/>
            <a:ext cx="6634935" cy="882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82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Bold" panose="00000800000000000000" pitchFamily="2" charset="0"/>
              </a:rPr>
              <a:t>Principios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Bold" panose="00000800000000000000" pitchFamily="2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Bold" panose="00000800000000000000" pitchFamily="2" charset="0"/>
              </a:rPr>
              <a:t>Fundamentales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 Bold" panose="000008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C79601-C8FE-E8DA-2191-3BB79024EA70}"/>
              </a:ext>
            </a:extLst>
          </p:cNvPr>
          <p:cNvSpPr txBox="1"/>
          <p:nvPr/>
        </p:nvSpPr>
        <p:spPr>
          <a:xfrm>
            <a:off x="943350" y="5042690"/>
            <a:ext cx="2783570" cy="2975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 INDEPENDENCIA</a:t>
            </a:r>
            <a:endParaRPr kumimoji="0" lang="en-CH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10B661B-3BFF-073E-1145-50293AE5E064}"/>
              </a:ext>
            </a:extLst>
          </p:cNvPr>
          <p:cNvSpPr/>
          <p:nvPr/>
        </p:nvSpPr>
        <p:spPr>
          <a:xfrm>
            <a:off x="447806" y="1794631"/>
            <a:ext cx="2783570" cy="2783633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rgbClr val="002952">
                      <a:alpha val="40000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NECESIDADES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rgbClr val="002952">
                      <a:alpha val="40000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rgbClr val="002952">
                      <a:alpha val="40000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PROTECCION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rgbClr val="002952">
                      <a:alpha val="40000"/>
                    </a:srgbClr>
                  </a:outerShdw>
                </a:effectLst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PERSONAS VULNERABLES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41A45D-88D1-8AC2-1612-EC3C62DC6AE7}"/>
              </a:ext>
            </a:extLst>
          </p:cNvPr>
          <p:cNvSpPr txBox="1"/>
          <p:nvPr/>
        </p:nvSpPr>
        <p:spPr>
          <a:xfrm>
            <a:off x="2817019" y="1672709"/>
            <a:ext cx="6316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295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No significa que las SN Nacionales estén subordinadas a sus respectivos gobiernos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rgbClr val="002952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0E58C4-E1E1-AA5D-26A4-577ED734AD06}"/>
              </a:ext>
            </a:extLst>
          </p:cNvPr>
          <p:cNvSpPr txBox="1"/>
          <p:nvPr/>
        </p:nvSpPr>
        <p:spPr>
          <a:xfrm>
            <a:off x="3231376" y="2508153"/>
            <a:ext cx="8239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295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Las SN son organizaciones independientes guiadas por sus propios principios: los Principios Fundamentales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rgbClr val="002952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FBEA71-5CB2-3261-E37B-6AE1B5D92D53}"/>
              </a:ext>
            </a:extLst>
          </p:cNvPr>
          <p:cNvSpPr txBox="1"/>
          <p:nvPr/>
        </p:nvSpPr>
        <p:spPr>
          <a:xfrm>
            <a:off x="2816890" y="4487312"/>
            <a:ext cx="8531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295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 la practica deben resistir a cualquier presión o interferencia de los poderes públicos que pudiera evitar que estas se adhieran a los Principios Fundamentales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rgbClr val="002952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7A27E4-1BAA-99F5-8155-070D900C7D45}"/>
              </a:ext>
            </a:extLst>
          </p:cNvPr>
          <p:cNvSpPr txBox="1"/>
          <p:nvPr/>
        </p:nvSpPr>
        <p:spPr>
          <a:xfrm>
            <a:off x="3250696" y="3343597"/>
            <a:ext cx="8362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295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las SN deben dedicarse a actividades que asistan a los grupos más vulnerables de la sociedad, incluso cuando dichas actividades no hayan sido solicitadas o apoyadas por los poderes públicos. 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srgbClr val="002952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11489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4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E4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F8CA73-9072-0563-212F-70BA4AC57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B924018-4D85-4614-FACF-1B20C6211D55}"/>
              </a:ext>
            </a:extLst>
          </p:cNvPr>
          <p:cNvSpPr txBox="1"/>
          <p:nvPr/>
        </p:nvSpPr>
        <p:spPr>
          <a:xfrm>
            <a:off x="1069407" y="2849754"/>
            <a:ext cx="10370753" cy="1477328"/>
          </a:xfrm>
          <a:prstGeom prst="rect">
            <a:avLst/>
          </a:prstGeom>
          <a:noFill/>
        </p:spPr>
        <p:txBody>
          <a:bodyPr wrap="square" numCol="1" spcCol="252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 ¿Qué desafíos enfrenta mi SN para hacer efectivo su Rol auxiliar?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¿Como puedo fortalecer el rol auxiliar de mi Sociedad Nacional?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4DBCEE-D1F8-1351-72FF-701DD6B63110}"/>
              </a:ext>
            </a:extLst>
          </p:cNvPr>
          <p:cNvSpPr txBox="1">
            <a:spLocks/>
          </p:cNvSpPr>
          <p:nvPr/>
        </p:nvSpPr>
        <p:spPr>
          <a:xfrm>
            <a:off x="1191327" y="1651740"/>
            <a:ext cx="11122593" cy="882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82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Bold" panose="00000800000000000000" pitchFamily="2" charset="0"/>
              </a:rPr>
              <a:t>Rol Auxiliar: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Bold" panose="00000800000000000000" pitchFamily="2" charset="0"/>
              </a:rPr>
              <a:t>Trabajo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Bold" panose="00000800000000000000" pitchFamily="2" charset="0"/>
              </a:rPr>
              <a:t>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Bold" panose="00000800000000000000" pitchFamily="2" charset="0"/>
              </a:rPr>
              <a:t>en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Bold" panose="00000800000000000000" pitchFamily="2" charset="0"/>
              </a:rPr>
              <a:t>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Bold" panose="00000800000000000000" pitchFamily="2" charset="0"/>
              </a:rPr>
              <a:t>grupos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 Bold" panose="000008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716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FRC">
      <a:dk1>
        <a:srgbClr val="002952"/>
      </a:dk1>
      <a:lt1>
        <a:srgbClr val="FFFFFF"/>
      </a:lt1>
      <a:dk2>
        <a:srgbClr val="1A365D"/>
      </a:dk2>
      <a:lt2>
        <a:srgbClr val="E7E6E6"/>
      </a:lt2>
      <a:accent1>
        <a:srgbClr val="F4333E"/>
      </a:accent1>
      <a:accent2>
        <a:srgbClr val="46D6AB"/>
      </a:accent2>
      <a:accent3>
        <a:srgbClr val="FFB25B"/>
      </a:accent3>
      <a:accent4>
        <a:srgbClr val="958DBD"/>
      </a:accent4>
      <a:accent5>
        <a:srgbClr val="418EDE"/>
      </a:accent5>
      <a:accent6>
        <a:srgbClr val="236191"/>
      </a:accent6>
      <a:hlink>
        <a:srgbClr val="F4333E"/>
      </a:hlink>
      <a:folHlink>
        <a:srgbClr val="D2272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EE9237482712449971AC4496F4F58A" ma:contentTypeVersion="25" ma:contentTypeDescription="Create a new document." ma:contentTypeScope="" ma:versionID="45e01fc4eadd5c5a9d840451af431c88">
  <xsd:schema xmlns:xsd="http://www.w3.org/2001/XMLSchema" xmlns:xs="http://www.w3.org/2001/XMLSchema" xmlns:p="http://schemas.microsoft.com/office/2006/metadata/properties" xmlns:ns1="http://schemas.microsoft.com/sharepoint/v3" xmlns:ns2="133e5729-7bb1-4685-bd1f-c5e580a2ee33" xmlns:ns3="cf328f71-004c-4ec5-8aac-4c1fe87c002c" targetNamespace="http://schemas.microsoft.com/office/2006/metadata/properties" ma:root="true" ma:fieldsID="bcb19af2acd3192b52cf8b651b41e613" ns1:_="" ns2:_="" ns3:_="">
    <xsd:import namespace="http://schemas.microsoft.com/sharepoint/v3"/>
    <xsd:import namespace="133e5729-7bb1-4685-bd1f-c5e580a2ee33"/>
    <xsd:import namespace="cf328f71-004c-4ec5-8aac-4c1fe87c002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LengthInSeconds" minOccurs="0"/>
                <xsd:element ref="ns3:SharingLink" minOccurs="0"/>
                <xsd:element ref="ns3:lcf76f155ced4ddcb4097134ff3c332f" minOccurs="0"/>
                <xsd:element ref="ns2:TaxCatchAll" minOccurs="0"/>
                <xsd:element ref="ns1:_ip_UnifiedCompliancePolicyProperties" minOccurs="0"/>
                <xsd:element ref="ns1:_ip_UnifiedCompliancePolicyUIAc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e5729-7bb1-4685-bd1f-c5e580a2ee3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cc3d5bd-c7ff-448c-a8db-21860a682db1}" ma:internalName="TaxCatchAll" ma:showField="CatchAllData" ma:web="133e5729-7bb1-4685-bd1f-c5e580a2ee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328f71-004c-4ec5-8aac-4c1fe87c00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SharingLink" ma:index="21" nillable="true" ma:displayName="Sharing Link" ma:format="Dropdown" ma:internalName="SharingLink">
      <xsd:simpleType>
        <xsd:restriction base="dms:Note">
          <xsd:maxLength value="255"/>
        </xsd:restriction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214f832c-f6f1-485d-8901-6765a4832c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30" nillable="true" ma:displayName="Sign-off status" ma:internalName="_x0024_Resources_x003a_core_x002c_Signoff_Statu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328f71-004c-4ec5-8aac-4c1fe87c002c">
      <Terms xmlns="http://schemas.microsoft.com/office/infopath/2007/PartnerControls"/>
    </lcf76f155ced4ddcb4097134ff3c332f>
    <TaxCatchAll xmlns="133e5729-7bb1-4685-bd1f-c5e580a2ee33" xsi:nil="true"/>
    <_ip_UnifiedCompliancePolicyUIAction xmlns="http://schemas.microsoft.com/sharepoint/v3" xsi:nil="true"/>
    <_Flow_SignoffStatus xmlns="cf328f71-004c-4ec5-8aac-4c1fe87c002c" xsi:nil="true"/>
    <_ip_UnifiedCompliancePolicyProperties xmlns="http://schemas.microsoft.com/sharepoint/v3" xsi:nil="true"/>
    <SharingLink xmlns="cf328f71-004c-4ec5-8aac-4c1fe87c002c" xsi:nil="true"/>
    <SharedWithUsers xmlns="133e5729-7bb1-4685-bd1f-c5e580a2ee33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C9FF1C50-411C-4509-8E2C-950E126DC7C4}"/>
</file>

<file path=customXml/itemProps2.xml><?xml version="1.0" encoding="utf-8"?>
<ds:datastoreItem xmlns:ds="http://schemas.openxmlformats.org/officeDocument/2006/customXml" ds:itemID="{2E64ADB4-0D15-4ECF-B40F-D1B48947BE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0F13E3-89E1-47E0-A552-E9F6BD99BE32}">
  <ds:schemaRefs>
    <ds:schemaRef ds:uri="http://purl.org/dc/elements/1.1/"/>
    <ds:schemaRef ds:uri="http://schemas.microsoft.com/office/2006/documentManagement/types"/>
    <ds:schemaRef ds:uri="cf328f71-004c-4ec5-8aac-4c1fe87c002c"/>
    <ds:schemaRef ds:uri="http://schemas.microsoft.com/office/infopath/2007/PartnerControls"/>
    <ds:schemaRef ds:uri="http://purl.org/dc/dcmitype/"/>
    <ds:schemaRef ds:uri="http://purl.org/dc/terms/"/>
    <ds:schemaRef ds:uri="133e5729-7bb1-4685-bd1f-c5e580a2ee33"/>
    <ds:schemaRef ds:uri="http://schemas.openxmlformats.org/package/2006/metadata/core-properties"/>
    <ds:schemaRef ds:uri="http://www.w3.org/XML/1998/namespace"/>
    <ds:schemaRef ds:uri="http://schemas.microsoft.com/sharepoint/v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1162</Words>
  <Application>Microsoft Office PowerPoint</Application>
  <PresentationFormat>Widescreen</PresentationFormat>
  <Paragraphs>134</Paragraphs>
  <Slides>14</Slides>
  <Notes>10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Valentina SHAPIRO</dc:creator>
  <cp:lastModifiedBy>Carolina CORTES</cp:lastModifiedBy>
  <cp:revision>86</cp:revision>
  <dcterms:created xsi:type="dcterms:W3CDTF">2023-08-29T09:06:14Z</dcterms:created>
  <dcterms:modified xsi:type="dcterms:W3CDTF">2025-10-11T05:09:55Z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627b15a-80ec-4ef7-8353-f32e3c89bf3e_Enabled">
    <vt:lpwstr>true</vt:lpwstr>
  </property>
  <property fmtid="{D5CDD505-2E9C-101B-9397-08002B2CF9AE}" pid="3" name="MSIP_Label_6627b15a-80ec-4ef7-8353-f32e3c89bf3e_SetDate">
    <vt:lpwstr>2023-08-29T11:11:09Z</vt:lpwstr>
  </property>
  <property fmtid="{D5CDD505-2E9C-101B-9397-08002B2CF9AE}" pid="4" name="MSIP_Label_6627b15a-80ec-4ef7-8353-f32e3c89bf3e_Method">
    <vt:lpwstr>Privileged</vt:lpwstr>
  </property>
  <property fmtid="{D5CDD505-2E9C-101B-9397-08002B2CF9AE}" pid="5" name="MSIP_Label_6627b15a-80ec-4ef7-8353-f32e3c89bf3e_Name">
    <vt:lpwstr>IFRC Internal</vt:lpwstr>
  </property>
  <property fmtid="{D5CDD505-2E9C-101B-9397-08002B2CF9AE}" pid="6" name="MSIP_Label_6627b15a-80ec-4ef7-8353-f32e3c89bf3e_SiteId">
    <vt:lpwstr>a2b53be5-734e-4e6c-ab0d-d184f60fd917</vt:lpwstr>
  </property>
  <property fmtid="{D5CDD505-2E9C-101B-9397-08002B2CF9AE}" pid="7" name="MSIP_Label_6627b15a-80ec-4ef7-8353-f32e3c89bf3e_ActionId">
    <vt:lpwstr>59db7ad9-009a-4400-8295-eda128c4908b</vt:lpwstr>
  </property>
  <property fmtid="{D5CDD505-2E9C-101B-9397-08002B2CF9AE}" pid="8" name="MSIP_Label_6627b15a-80ec-4ef7-8353-f32e3c89bf3e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Internal</vt:lpwstr>
  </property>
  <property fmtid="{D5CDD505-2E9C-101B-9397-08002B2CF9AE}" pid="11" name="ContentTypeId">
    <vt:lpwstr>0x01010088EE9237482712449971AC4496F4F58A</vt:lpwstr>
  </property>
  <property fmtid="{D5CDD505-2E9C-101B-9397-08002B2CF9AE}" pid="12" name="MediaServiceImageTags">
    <vt:lpwstr/>
  </property>
  <property fmtid="{D5CDD505-2E9C-101B-9397-08002B2CF9AE}" pid="13" name="Order">
    <vt:r8>2288400</vt:r8>
  </property>
  <property fmtid="{D5CDD505-2E9C-101B-9397-08002B2CF9AE}" pid="14" name="xd_Signature">
    <vt:bool>false</vt:bool>
  </property>
  <property fmtid="{D5CDD505-2E9C-101B-9397-08002B2CF9AE}" pid="15" name="xd_ProgID">
    <vt:lpwstr/>
  </property>
  <property fmtid="{D5CDD505-2E9C-101B-9397-08002B2CF9AE}" pid="16" name="_SourceUrl">
    <vt:lpwstr/>
  </property>
  <property fmtid="{D5CDD505-2E9C-101B-9397-08002B2CF9AE}" pid="17" name="_SharedFileIndex">
    <vt:lpwstr/>
  </property>
  <property fmtid="{D5CDD505-2E9C-101B-9397-08002B2CF9AE}" pid="18" name="ComplianceAssetId">
    <vt:lpwstr/>
  </property>
  <property fmtid="{D5CDD505-2E9C-101B-9397-08002B2CF9AE}" pid="19" name="TemplateUrl">
    <vt:lpwstr/>
  </property>
  <property fmtid="{D5CDD505-2E9C-101B-9397-08002B2CF9AE}" pid="20" name="_ExtendedDescription">
    <vt:lpwstr/>
  </property>
  <property fmtid="{D5CDD505-2E9C-101B-9397-08002B2CF9AE}" pid="21" name="TriggerFlowInfo">
    <vt:lpwstr/>
  </property>
</Properties>
</file>