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authors.xml" ContentType="application/vnd.ms-powerpoint.author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4172" r:id="rId2"/>
    <p:sldId id="4110" r:id="rId3"/>
    <p:sldId id="4120" r:id="rId4"/>
    <p:sldId id="4173" r:id="rId5"/>
    <p:sldId id="4174" r:id="rId6"/>
    <p:sldId id="4175" r:id="rId7"/>
    <p:sldId id="4176" r:id="rId8"/>
    <p:sldId id="4177" r:id="rId9"/>
    <p:sldId id="4179" r:id="rId10"/>
    <p:sldId id="4180" r:id="rId11"/>
    <p:sldId id="4181" r:id="rId12"/>
    <p:sldId id="4182" r:id="rId13"/>
    <p:sldId id="4178" r:id="rId14"/>
    <p:sldId id="4171" r:id="rId15"/>
  </p:sldIdLst>
  <p:sldSz cx="18288000" cy="10288588"/>
  <p:notesSz cx="6858000" cy="9144000"/>
  <p:embeddedFontLst>
    <p:embeddedFont>
      <p:font typeface="Bebas" panose="020B0604020202020204" charset="0"/>
      <p:regular r:id="rId17"/>
      <p:bold r:id="rId18"/>
      <p:italic r:id="rId19"/>
      <p:boldItalic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SemiBold" panose="000007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1" roundtripDataSignature="AMtx7mgjz3zNZJK6smY/iyZ94l8xTRg/c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49371F-147E-147F-9B96-2985DA408563}" name="Maria Victoria LANGMAN" initials="ML" userId="S::Maria.LANGMAN@ifrc.org::4719ade6-1d84-4d4d-91f9-811b8c7dd49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E0E6F9-3D77-4B44-5EA2-01959CEEFDA2}" v="901" dt="2025-05-28T15:54:15.951"/>
    <p1510:client id="{06736CEF-1676-141C-FFD0-F3A0B843462E}" v="2" dt="2025-05-28T19:59:03.929"/>
    <p1510:client id="{342E4FC6-1D84-9F11-3CB2-C3152CC1BD8B}" v="6876" dt="2025-05-28T19:34:50.484"/>
    <p1510:client id="{72401DD5-AEA6-A64F-A54F-49C012D81AFD}" v="1" dt="2025-05-28T19:46:07.053"/>
    <p1510:client id="{9E4BF2DE-4BD7-2848-B547-BB90D67E0D3A}" v="249" dt="2025-05-28T20:42:45.260"/>
    <p1510:client id="{A88F97C0-B3CD-5E2A-C0D0-327C6CD65F1F}" v="2102" dt="2025-05-28T20:42:25.475"/>
  </p1510:revLst>
</p1510:revInfo>
</file>

<file path=ppt/tableStyles.xml><?xml version="1.0" encoding="utf-8"?>
<a:tblStyleLst xmlns:a="http://schemas.openxmlformats.org/drawingml/2006/main" def="{CAD32A54-5001-41CA-9B3D-CB2237FEA9B6}">
  <a:tblStyle styleId="{CAD32A54-5001-41CA-9B3D-CB2237FEA9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97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91" Type="http://customschemas.google.com/relationships/presentationmetadata" Target="metadata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9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94" Type="http://schemas.openxmlformats.org/officeDocument/2006/relationships/theme" Target="theme/theme1.xml"/><Relationship Id="rId9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100" Type="http://schemas.openxmlformats.org/officeDocument/2006/relationships/customXml" Target="../customXml/item3.xml"/><Relationship Id="rId8" Type="http://schemas.openxmlformats.org/officeDocument/2006/relationships/slide" Target="slides/slide7.xml"/><Relationship Id="rId93" Type="http://schemas.openxmlformats.org/officeDocument/2006/relationships/viewProps" Target="viewProps.xml"/><Relationship Id="rId98" Type="http://schemas.openxmlformats.org/officeDocument/2006/relationships/customXml" Target="../customXml/item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8671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F8218D65-59EE-8EB2-82BB-091C3A0CB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3d35d09d0_0_0:notes">
            <a:extLst>
              <a:ext uri="{FF2B5EF4-FFF2-40B4-BE49-F238E27FC236}">
                <a16:creationId xmlns:a16="http://schemas.microsoft.com/office/drawing/2014/main" id="{46A982CC-753B-4E8B-F430-1D3255D06C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d3d35d09d0_0_0:notes">
            <a:extLst>
              <a:ext uri="{FF2B5EF4-FFF2-40B4-BE49-F238E27FC236}">
                <a16:creationId xmlns:a16="http://schemas.microsoft.com/office/drawing/2014/main" id="{91E77080-CCF3-DC78-ED85-8D664B7D6F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543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">
  <p:cSld name="2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6"/>
          <p:cNvSpPr>
            <a:spLocks noGrp="1"/>
          </p:cNvSpPr>
          <p:nvPr>
            <p:ph type="pic" idx="2"/>
          </p:nvPr>
        </p:nvSpPr>
        <p:spPr>
          <a:xfrm>
            <a:off x="0" y="0"/>
            <a:ext cx="7942823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" name="Google Shape;22;p36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23;p36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" name="Google Shape;24;p3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">
  <p:cSld name="15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7"/>
          <p:cNvSpPr>
            <a:spLocks noGrp="1"/>
          </p:cNvSpPr>
          <p:nvPr>
            <p:ph type="pic" idx="2"/>
          </p:nvPr>
        </p:nvSpPr>
        <p:spPr>
          <a:xfrm>
            <a:off x="0" y="0"/>
            <a:ext cx="96012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7" name="Google Shape;27;p3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" name="Google Shape;28;p3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9" name="Google Shape;29;p3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3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bg>
      <p:bgPr>
        <a:solidFill>
          <a:srgbClr val="011E4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">
  <p:cSld name="04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4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" name="Google Shape;37;p4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">
  <p:cSld name="03">
    <p:bg>
      <p:bgPr>
        <a:solidFill>
          <a:srgbClr val="011E4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4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1" name="Google Shape;41;p4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32171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">
  <p:cSld name="05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">
  <p:cSld name="06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3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46" name="Google Shape;46;p4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4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8" name="Google Shape;48;p4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">
  <p:cSld name="08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4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51" name="Google Shape;51;p44"/>
          <p:cNvSpPr/>
          <p:nvPr/>
        </p:nvSpPr>
        <p:spPr>
          <a:xfrm rot="-2700000">
            <a:off x="12735456" y="7087331"/>
            <a:ext cx="8322977" cy="41133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4"/>
          <p:cNvSpPr/>
          <p:nvPr/>
        </p:nvSpPr>
        <p:spPr>
          <a:xfrm rot="-2700000">
            <a:off x="-2493619" y="-545547"/>
            <a:ext cx="7580100" cy="36255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4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4"/>
          <p:cNvSpPr txBox="1">
            <a:spLocks noGrp="1"/>
          </p:cNvSpPr>
          <p:nvPr>
            <p:ph type="title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5333F"/>
              </a:buClr>
              <a:buSzPts val="6600"/>
              <a:buFont typeface="Montserrat"/>
              <a:buNone/>
              <a:defRPr sz="6600" b="1" i="0" u="none" strike="noStrike" cap="none">
                <a:solidFill>
                  <a:srgbClr val="F5333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4"/>
          <p:cNvSpPr txBox="1"/>
          <p:nvPr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11E4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28 September 2022</a:t>
            </a:r>
            <a:endParaRPr sz="2400" b="1" i="0" u="none" strike="noStrike" cap="none">
              <a:solidFill>
                <a:srgbClr val="011E4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">
  <p:cSld name="09">
    <p:bg>
      <p:bgPr>
        <a:solidFill>
          <a:srgbClr val="011E4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4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45"/>
          <p:cNvSpPr txBox="1">
            <a:spLocks noGrp="1"/>
          </p:cNvSpPr>
          <p:nvPr>
            <p:ph type="title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5333F"/>
              </a:buClr>
              <a:buSzPts val="6600"/>
              <a:buFont typeface="Montserrat"/>
              <a:buNone/>
              <a:defRPr sz="6600" b="1" i="0" u="none" strike="noStrike" cap="none">
                <a:solidFill>
                  <a:srgbClr val="F5333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5"/>
          <p:cNvSpPr txBox="1"/>
          <p:nvPr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28 September 2022</a:t>
            </a:r>
            <a:endParaRPr sz="2400" b="1" i="0" u="none" strike="noStrike" cap="none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">
  <p:cSld name="10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6"/>
          <p:cNvSpPr>
            <a:spLocks noGrp="1"/>
          </p:cNvSpPr>
          <p:nvPr>
            <p:ph type="pic" idx="2"/>
          </p:nvPr>
        </p:nvSpPr>
        <p:spPr>
          <a:xfrm>
            <a:off x="383056" y="338143"/>
            <a:ext cx="17521895" cy="962500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">
  <p:cSld name="1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7"/>
          <p:cNvSpPr>
            <a:spLocks noGrp="1"/>
          </p:cNvSpPr>
          <p:nvPr>
            <p:ph type="pic" idx="2"/>
          </p:nvPr>
        </p:nvSpPr>
        <p:spPr>
          <a:xfrm>
            <a:off x="1935145" y="3120406"/>
            <a:ext cx="5715000" cy="571500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64" name="Google Shape;64;p4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" name="Google Shape;65;p4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6" name="Google Shape;66;p4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">
  <p:cSld name="1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8"/>
          <p:cNvSpPr>
            <a:spLocks noGrp="1"/>
          </p:cNvSpPr>
          <p:nvPr>
            <p:ph type="pic" idx="2"/>
          </p:nvPr>
        </p:nvSpPr>
        <p:spPr>
          <a:xfrm>
            <a:off x="1610782" y="2576586"/>
            <a:ext cx="6363725" cy="6363727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69" name="Google Shape;69;p4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" name="Google Shape;70;p4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1" name="Google Shape;71;p4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">
  <p:cSld name="13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>
            <a:spLocks noGrp="1"/>
          </p:cNvSpPr>
          <p:nvPr>
            <p:ph type="pic" idx="2"/>
          </p:nvPr>
        </p:nvSpPr>
        <p:spPr>
          <a:xfrm flipH="1">
            <a:off x="-1" y="0"/>
            <a:ext cx="14712019" cy="451104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74" name="Google Shape;74;p4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" name="Google Shape;75;p4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6" name="Google Shape;76;p4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">
  <p:cSld name="14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0"/>
          <p:cNvSpPr>
            <a:spLocks noGrp="1"/>
          </p:cNvSpPr>
          <p:nvPr>
            <p:ph type="pic" idx="2"/>
          </p:nvPr>
        </p:nvSpPr>
        <p:spPr>
          <a:xfrm>
            <a:off x="1553028" y="0"/>
            <a:ext cx="16734972" cy="5379495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79" name="Google Shape;79;p5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5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1" name="Google Shape;81;p5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">
  <p:cSld name="16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1"/>
          <p:cNvSpPr>
            <a:spLocks noGrp="1"/>
          </p:cNvSpPr>
          <p:nvPr>
            <p:ph type="pic" idx="2"/>
          </p:nvPr>
        </p:nvSpPr>
        <p:spPr>
          <a:xfrm>
            <a:off x="0" y="0"/>
            <a:ext cx="6698918" cy="669891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84" name="Google Shape;84;p51"/>
          <p:cNvSpPr>
            <a:spLocks noGrp="1"/>
          </p:cNvSpPr>
          <p:nvPr>
            <p:ph type="pic" idx="3"/>
          </p:nvPr>
        </p:nvSpPr>
        <p:spPr>
          <a:xfrm>
            <a:off x="4279192" y="4287009"/>
            <a:ext cx="4798110" cy="479811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85" name="Google Shape;85;p5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5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7" name="Google Shape;87;p5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">
  <p:cSld name="17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2"/>
          <p:cNvSpPr>
            <a:spLocks noGrp="1"/>
          </p:cNvSpPr>
          <p:nvPr>
            <p:ph type="pic" idx="2"/>
          </p:nvPr>
        </p:nvSpPr>
        <p:spPr>
          <a:xfrm>
            <a:off x="6907700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0" name="Google Shape;90;p52"/>
          <p:cNvSpPr>
            <a:spLocks noGrp="1"/>
          </p:cNvSpPr>
          <p:nvPr>
            <p:ph type="pic" idx="3"/>
          </p:nvPr>
        </p:nvSpPr>
        <p:spPr>
          <a:xfrm>
            <a:off x="-24384" y="0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1" name="Google Shape;91;p52"/>
          <p:cNvSpPr>
            <a:spLocks noGrp="1"/>
          </p:cNvSpPr>
          <p:nvPr>
            <p:ph type="pic" idx="4"/>
          </p:nvPr>
        </p:nvSpPr>
        <p:spPr>
          <a:xfrm>
            <a:off x="3441658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2" name="Google Shape;92;p52"/>
          <p:cNvSpPr>
            <a:spLocks noGrp="1"/>
          </p:cNvSpPr>
          <p:nvPr>
            <p:ph type="pic" idx="5"/>
          </p:nvPr>
        </p:nvSpPr>
        <p:spPr>
          <a:xfrm>
            <a:off x="-24384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3" name="Google Shape;93;p52"/>
          <p:cNvSpPr>
            <a:spLocks noGrp="1"/>
          </p:cNvSpPr>
          <p:nvPr>
            <p:ph type="pic" idx="6"/>
          </p:nvPr>
        </p:nvSpPr>
        <p:spPr>
          <a:xfrm>
            <a:off x="3441658" y="685905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4" name="Google Shape;94;p52"/>
          <p:cNvSpPr>
            <a:spLocks noGrp="1"/>
          </p:cNvSpPr>
          <p:nvPr>
            <p:ph type="pic" idx="7"/>
          </p:nvPr>
        </p:nvSpPr>
        <p:spPr>
          <a:xfrm>
            <a:off x="-24384" y="685905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5" name="Google Shape;95;p5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" name="Google Shape;96;p5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7" name="Google Shape;97;p5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">
  <p:cSld name="18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3"/>
          <p:cNvSpPr>
            <a:spLocks noGrp="1"/>
          </p:cNvSpPr>
          <p:nvPr>
            <p:ph type="pic" idx="2"/>
          </p:nvPr>
        </p:nvSpPr>
        <p:spPr>
          <a:xfrm>
            <a:off x="11359170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0" name="Google Shape;100;p53"/>
          <p:cNvSpPr>
            <a:spLocks noGrp="1"/>
          </p:cNvSpPr>
          <p:nvPr>
            <p:ph type="pic" idx="3"/>
          </p:nvPr>
        </p:nvSpPr>
        <p:spPr>
          <a:xfrm>
            <a:off x="9087336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1" name="Google Shape;101;p53"/>
          <p:cNvSpPr>
            <a:spLocks noGrp="1"/>
          </p:cNvSpPr>
          <p:nvPr>
            <p:ph type="pic" idx="4"/>
          </p:nvPr>
        </p:nvSpPr>
        <p:spPr>
          <a:xfrm>
            <a:off x="6815502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2" name="Google Shape;102;p53"/>
          <p:cNvSpPr>
            <a:spLocks noGrp="1"/>
          </p:cNvSpPr>
          <p:nvPr>
            <p:ph type="pic" idx="5"/>
          </p:nvPr>
        </p:nvSpPr>
        <p:spPr>
          <a:xfrm>
            <a:off x="4543668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3" name="Google Shape;103;p53"/>
          <p:cNvSpPr>
            <a:spLocks noGrp="1"/>
          </p:cNvSpPr>
          <p:nvPr>
            <p:ph type="pic" idx="6"/>
          </p:nvPr>
        </p:nvSpPr>
        <p:spPr>
          <a:xfrm>
            <a:off x="2271834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4" name="Google Shape;104;p53"/>
          <p:cNvSpPr>
            <a:spLocks noGrp="1"/>
          </p:cNvSpPr>
          <p:nvPr>
            <p:ph type="pic" idx="7"/>
          </p:nvPr>
        </p:nvSpPr>
        <p:spPr>
          <a:xfrm>
            <a:off x="0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5" name="Google Shape;105;p53"/>
          <p:cNvSpPr>
            <a:spLocks noGrp="1"/>
          </p:cNvSpPr>
          <p:nvPr>
            <p:ph type="pic" idx="8"/>
          </p:nvPr>
        </p:nvSpPr>
        <p:spPr>
          <a:xfrm>
            <a:off x="9087336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6" name="Google Shape;106;p53"/>
          <p:cNvSpPr>
            <a:spLocks noGrp="1"/>
          </p:cNvSpPr>
          <p:nvPr>
            <p:ph type="pic" idx="9"/>
          </p:nvPr>
        </p:nvSpPr>
        <p:spPr>
          <a:xfrm>
            <a:off x="6815502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7" name="Google Shape;107;p53"/>
          <p:cNvSpPr>
            <a:spLocks noGrp="1"/>
          </p:cNvSpPr>
          <p:nvPr>
            <p:ph type="pic" idx="13"/>
          </p:nvPr>
        </p:nvSpPr>
        <p:spPr>
          <a:xfrm>
            <a:off x="4543668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8" name="Google Shape;108;p53"/>
          <p:cNvSpPr>
            <a:spLocks noGrp="1"/>
          </p:cNvSpPr>
          <p:nvPr>
            <p:ph type="pic" idx="14"/>
          </p:nvPr>
        </p:nvSpPr>
        <p:spPr>
          <a:xfrm>
            <a:off x="2271834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9" name="Google Shape;109;p53"/>
          <p:cNvSpPr>
            <a:spLocks noGrp="1"/>
          </p:cNvSpPr>
          <p:nvPr>
            <p:ph type="pic" idx="15"/>
          </p:nvPr>
        </p:nvSpPr>
        <p:spPr>
          <a:xfrm>
            <a:off x="0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0" name="Google Shape;110;p53"/>
          <p:cNvSpPr>
            <a:spLocks noGrp="1"/>
          </p:cNvSpPr>
          <p:nvPr>
            <p:ph type="pic" idx="16"/>
          </p:nvPr>
        </p:nvSpPr>
        <p:spPr>
          <a:xfrm>
            <a:off x="4543668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1" name="Google Shape;111;p53"/>
          <p:cNvSpPr>
            <a:spLocks noGrp="1"/>
          </p:cNvSpPr>
          <p:nvPr>
            <p:ph type="pic" idx="17"/>
          </p:nvPr>
        </p:nvSpPr>
        <p:spPr>
          <a:xfrm>
            <a:off x="2271834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2" name="Google Shape;112;p53"/>
          <p:cNvSpPr>
            <a:spLocks noGrp="1"/>
          </p:cNvSpPr>
          <p:nvPr>
            <p:ph type="pic" idx="18"/>
          </p:nvPr>
        </p:nvSpPr>
        <p:spPr>
          <a:xfrm>
            <a:off x="0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3" name="Google Shape;113;p53"/>
          <p:cNvSpPr>
            <a:spLocks noGrp="1"/>
          </p:cNvSpPr>
          <p:nvPr>
            <p:ph type="pic" idx="19"/>
          </p:nvPr>
        </p:nvSpPr>
        <p:spPr>
          <a:xfrm>
            <a:off x="0" y="6743703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4" name="Google Shape;114;p5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" name="Google Shape;115;p5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6" name="Google Shape;116;p5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">
  <p:cSld name="19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4"/>
          <p:cNvSpPr>
            <a:spLocks noGrp="1"/>
          </p:cNvSpPr>
          <p:nvPr>
            <p:ph type="pic" idx="2"/>
          </p:nvPr>
        </p:nvSpPr>
        <p:spPr>
          <a:xfrm>
            <a:off x="2076448" y="0"/>
            <a:ext cx="3975907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9" name="Google Shape;119;p54"/>
          <p:cNvSpPr>
            <a:spLocks noGrp="1"/>
          </p:cNvSpPr>
          <p:nvPr>
            <p:ph type="pic" idx="3"/>
          </p:nvPr>
        </p:nvSpPr>
        <p:spPr>
          <a:xfrm>
            <a:off x="6052354" y="0"/>
            <a:ext cx="3975907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0" name="Google Shape;120;p5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5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2" name="Google Shape;122;p5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">
  <p:cSld name="20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5"/>
          <p:cNvSpPr>
            <a:spLocks noGrp="1"/>
          </p:cNvSpPr>
          <p:nvPr>
            <p:ph type="pic" idx="2"/>
          </p:nvPr>
        </p:nvSpPr>
        <p:spPr>
          <a:xfrm>
            <a:off x="2457449" y="0"/>
            <a:ext cx="5485374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5" name="Google Shape;125;p55"/>
          <p:cNvSpPr>
            <a:spLocks noGrp="1"/>
          </p:cNvSpPr>
          <p:nvPr>
            <p:ph type="pic" idx="3"/>
          </p:nvPr>
        </p:nvSpPr>
        <p:spPr>
          <a:xfrm>
            <a:off x="0" y="0"/>
            <a:ext cx="2457448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6" name="Google Shape;126;p55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" name="Google Shape;127;p55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8" name="Google Shape;128;p5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">
  <p:cSld name="22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6"/>
          <p:cNvSpPr>
            <a:spLocks noGrp="1"/>
          </p:cNvSpPr>
          <p:nvPr>
            <p:ph type="pic" idx="2"/>
          </p:nvPr>
        </p:nvSpPr>
        <p:spPr>
          <a:xfrm>
            <a:off x="8180310" y="0"/>
            <a:ext cx="1010769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131" name="Google Shape;131;p5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">
  <p:cSld name="2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7"/>
          <p:cNvSpPr>
            <a:spLocks noGrp="1"/>
          </p:cNvSpPr>
          <p:nvPr>
            <p:ph type="pic" idx="2"/>
          </p:nvPr>
        </p:nvSpPr>
        <p:spPr>
          <a:xfrm>
            <a:off x="7841126" y="0"/>
            <a:ext cx="10446874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134" name="Google Shape;134;p5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">
  <p:cSld name="24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8"/>
          <p:cNvSpPr>
            <a:spLocks noGrp="1"/>
          </p:cNvSpPr>
          <p:nvPr>
            <p:ph type="pic" idx="2"/>
          </p:nvPr>
        </p:nvSpPr>
        <p:spPr>
          <a:xfrm>
            <a:off x="0" y="0"/>
            <a:ext cx="14831526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37" name="Google Shape;137;p5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5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9" name="Google Shape;139;p5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">
  <p:cSld name="25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9"/>
          <p:cNvSpPr>
            <a:spLocks noGrp="1"/>
          </p:cNvSpPr>
          <p:nvPr>
            <p:ph type="pic" idx="2"/>
          </p:nvPr>
        </p:nvSpPr>
        <p:spPr>
          <a:xfrm>
            <a:off x="-1" y="0"/>
            <a:ext cx="11799269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42" name="Google Shape;142;p5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5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4" name="Google Shape;144;p5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">
  <p:cSld name="2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0"/>
          <p:cNvSpPr>
            <a:spLocks noGrp="1"/>
          </p:cNvSpPr>
          <p:nvPr>
            <p:ph type="pic" idx="2"/>
          </p:nvPr>
        </p:nvSpPr>
        <p:spPr>
          <a:xfrm>
            <a:off x="10460736" y="2301970"/>
            <a:ext cx="7827263" cy="798661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47" name="Google Shape;147;p6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" name="Google Shape;148;p6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9" name="Google Shape;149;p6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">
  <p:cSld name="27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1"/>
          <p:cNvSpPr>
            <a:spLocks noGrp="1"/>
          </p:cNvSpPr>
          <p:nvPr>
            <p:ph type="pic" idx="2"/>
          </p:nvPr>
        </p:nvSpPr>
        <p:spPr>
          <a:xfrm>
            <a:off x="9570720" y="1700378"/>
            <a:ext cx="8717279" cy="858821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2" name="Google Shape;152;p6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3" name="Google Shape;153;p6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4" name="Google Shape;154;p6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">
  <p:cSld name="28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2"/>
          <p:cNvSpPr>
            <a:spLocks noGrp="1"/>
          </p:cNvSpPr>
          <p:nvPr>
            <p:ph type="pic" idx="2"/>
          </p:nvPr>
        </p:nvSpPr>
        <p:spPr>
          <a:xfrm>
            <a:off x="8655168" y="3482292"/>
            <a:ext cx="5777441" cy="578874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7" name="Google Shape;157;p62"/>
          <p:cNvSpPr>
            <a:spLocks noGrp="1"/>
          </p:cNvSpPr>
          <p:nvPr>
            <p:ph type="pic" idx="3"/>
          </p:nvPr>
        </p:nvSpPr>
        <p:spPr>
          <a:xfrm>
            <a:off x="11334720" y="0"/>
            <a:ext cx="695328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8" name="Google Shape;158;p6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6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0" name="Google Shape;160;p6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">
  <p:cSld name="29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3"/>
          <p:cNvSpPr>
            <a:spLocks noGrp="1"/>
          </p:cNvSpPr>
          <p:nvPr>
            <p:ph type="pic" idx="2"/>
          </p:nvPr>
        </p:nvSpPr>
        <p:spPr>
          <a:xfrm>
            <a:off x="11334720" y="0"/>
            <a:ext cx="695328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3" name="Google Shape;163;p63"/>
          <p:cNvSpPr>
            <a:spLocks noGrp="1"/>
          </p:cNvSpPr>
          <p:nvPr>
            <p:ph type="pic" idx="3"/>
          </p:nvPr>
        </p:nvSpPr>
        <p:spPr>
          <a:xfrm>
            <a:off x="8937817" y="3459679"/>
            <a:ext cx="5212135" cy="584527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4" name="Google Shape;164;p6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6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6" name="Google Shape;166;p6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">
  <p:cSld name="30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4"/>
          <p:cNvSpPr>
            <a:spLocks noGrp="1"/>
          </p:cNvSpPr>
          <p:nvPr>
            <p:ph type="pic" idx="2"/>
          </p:nvPr>
        </p:nvSpPr>
        <p:spPr>
          <a:xfrm>
            <a:off x="0" y="0"/>
            <a:ext cx="13279983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9" name="Google Shape;169;p6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6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1" name="Google Shape;171;p6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">
  <p:cSld name="3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5"/>
          <p:cNvSpPr>
            <a:spLocks noGrp="1"/>
          </p:cNvSpPr>
          <p:nvPr>
            <p:ph type="pic" idx="2"/>
          </p:nvPr>
        </p:nvSpPr>
        <p:spPr>
          <a:xfrm>
            <a:off x="5008008" y="0"/>
            <a:ext cx="13279991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74" name="Google Shape;174;p65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65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6" name="Google Shape;176;p6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">
  <p:cSld name="32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6"/>
          <p:cNvSpPr>
            <a:spLocks noGrp="1"/>
          </p:cNvSpPr>
          <p:nvPr>
            <p:ph type="pic" idx="2"/>
          </p:nvPr>
        </p:nvSpPr>
        <p:spPr>
          <a:xfrm>
            <a:off x="-17244" y="0"/>
            <a:ext cx="16075035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79" name="Google Shape;179;p66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66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1" name="Google Shape;181;p6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">
  <p:cSld name="33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7"/>
          <p:cNvSpPr>
            <a:spLocks noGrp="1"/>
          </p:cNvSpPr>
          <p:nvPr>
            <p:ph type="pic" idx="2"/>
          </p:nvPr>
        </p:nvSpPr>
        <p:spPr>
          <a:xfrm>
            <a:off x="4797506" y="0"/>
            <a:ext cx="16075035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84" name="Google Shape;184;p6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p6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p6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">
  <p:cSld name="34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8"/>
          <p:cNvSpPr>
            <a:spLocks noGrp="1"/>
          </p:cNvSpPr>
          <p:nvPr>
            <p:ph type="pic" idx="2"/>
          </p:nvPr>
        </p:nvSpPr>
        <p:spPr>
          <a:xfrm>
            <a:off x="1818975" y="0"/>
            <a:ext cx="6662002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89" name="Google Shape;189;p6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6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1" name="Google Shape;191;p6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">
  <p:cSld name="35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9"/>
          <p:cNvSpPr>
            <a:spLocks noGrp="1"/>
          </p:cNvSpPr>
          <p:nvPr>
            <p:ph type="pic" idx="2"/>
          </p:nvPr>
        </p:nvSpPr>
        <p:spPr>
          <a:xfrm>
            <a:off x="1237024" y="1307392"/>
            <a:ext cx="7696540" cy="7673803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94" name="Google Shape;194;p6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6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6" name="Google Shape;196;p6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">
  <p:cSld name="36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0"/>
          <p:cNvSpPr>
            <a:spLocks noGrp="1"/>
          </p:cNvSpPr>
          <p:nvPr>
            <p:ph type="pic" idx="2"/>
          </p:nvPr>
        </p:nvSpPr>
        <p:spPr>
          <a:xfrm>
            <a:off x="9401366" y="1401961"/>
            <a:ext cx="7507277" cy="7518587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99" name="Google Shape;199;p7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7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1" name="Google Shape;201;p7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">
  <p:cSld name="37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1"/>
          <p:cNvSpPr>
            <a:spLocks noGrp="1"/>
          </p:cNvSpPr>
          <p:nvPr>
            <p:ph type="pic" idx="2"/>
          </p:nvPr>
        </p:nvSpPr>
        <p:spPr>
          <a:xfrm>
            <a:off x="9311054" y="1311513"/>
            <a:ext cx="7687902" cy="769948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04" name="Google Shape;204;p7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7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6" name="Google Shape;206;p7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">
  <p:cSld name="38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2"/>
          <p:cNvSpPr>
            <a:spLocks noGrp="1"/>
          </p:cNvSpPr>
          <p:nvPr>
            <p:ph type="pic" idx="2"/>
          </p:nvPr>
        </p:nvSpPr>
        <p:spPr>
          <a:xfrm>
            <a:off x="2188966" y="2589863"/>
            <a:ext cx="5107185" cy="5108862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09" name="Google Shape;209;p7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7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1" name="Google Shape;211;p7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">
  <p:cSld name="40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3"/>
          <p:cNvSpPr>
            <a:spLocks noGrp="1"/>
          </p:cNvSpPr>
          <p:nvPr>
            <p:ph type="pic" idx="2"/>
          </p:nvPr>
        </p:nvSpPr>
        <p:spPr>
          <a:xfrm>
            <a:off x="702734" y="2263699"/>
            <a:ext cx="8156496" cy="556186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14" name="Google Shape;214;p7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7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6" name="Google Shape;216;p73"/>
          <p:cNvSpPr>
            <a:spLocks noGrp="1"/>
          </p:cNvSpPr>
          <p:nvPr>
            <p:ph type="pic" idx="3"/>
          </p:nvPr>
        </p:nvSpPr>
        <p:spPr>
          <a:xfrm>
            <a:off x="9411837" y="2263699"/>
            <a:ext cx="8156496" cy="556186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217" name="Google Shape;217;p7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1">
  <p:cSld name="10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4"/>
          <p:cNvSpPr>
            <a:spLocks noGrp="1"/>
          </p:cNvSpPr>
          <p:nvPr>
            <p:ph type="pic" idx="2"/>
          </p:nvPr>
        </p:nvSpPr>
        <p:spPr>
          <a:xfrm>
            <a:off x="0" y="0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0" name="Google Shape;220;p74"/>
          <p:cNvSpPr>
            <a:spLocks noGrp="1"/>
          </p:cNvSpPr>
          <p:nvPr>
            <p:ph type="pic" idx="3"/>
          </p:nvPr>
        </p:nvSpPr>
        <p:spPr>
          <a:xfrm>
            <a:off x="0" y="5144294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1" name="Google Shape;221;p74"/>
          <p:cNvSpPr>
            <a:spLocks noGrp="1"/>
          </p:cNvSpPr>
          <p:nvPr>
            <p:ph type="pic" idx="4"/>
          </p:nvPr>
        </p:nvSpPr>
        <p:spPr>
          <a:xfrm>
            <a:off x="5144294" y="0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2" name="Google Shape;222;p74"/>
          <p:cNvSpPr>
            <a:spLocks noGrp="1"/>
          </p:cNvSpPr>
          <p:nvPr>
            <p:ph type="pic" idx="5"/>
          </p:nvPr>
        </p:nvSpPr>
        <p:spPr>
          <a:xfrm>
            <a:off x="5144294" y="5144294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3" name="Google Shape;223;p74"/>
          <p:cNvSpPr>
            <a:spLocks noGrp="1"/>
          </p:cNvSpPr>
          <p:nvPr>
            <p:ph type="pic" idx="6"/>
          </p:nvPr>
        </p:nvSpPr>
        <p:spPr>
          <a:xfrm>
            <a:off x="10288588" y="0"/>
            <a:ext cx="7999412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4" name="Google Shape;224;p7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p7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5"/>
          <p:cNvSpPr txBox="1">
            <a:spLocks noGrp="1"/>
          </p:cNvSpPr>
          <p:nvPr>
            <p:ph type="title"/>
          </p:nvPr>
        </p:nvSpPr>
        <p:spPr>
          <a:xfrm>
            <a:off x="1259682" y="547773"/>
            <a:ext cx="15773400" cy="198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Google Shape;228;p75"/>
          <p:cNvSpPr txBox="1">
            <a:spLocks noGrp="1"/>
          </p:cNvSpPr>
          <p:nvPr>
            <p:ph type="body" idx="1"/>
          </p:nvPr>
        </p:nvSpPr>
        <p:spPr>
          <a:xfrm>
            <a:off x="1259683" y="2522134"/>
            <a:ext cx="7736681" cy="123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75"/>
          <p:cNvSpPr txBox="1">
            <a:spLocks noGrp="1"/>
          </p:cNvSpPr>
          <p:nvPr>
            <p:ph type="body" idx="2"/>
          </p:nvPr>
        </p:nvSpPr>
        <p:spPr>
          <a:xfrm>
            <a:off x="1259683" y="3758193"/>
            <a:ext cx="7736681" cy="552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75"/>
          <p:cNvSpPr txBox="1">
            <a:spLocks noGrp="1"/>
          </p:cNvSpPr>
          <p:nvPr>
            <p:ph type="body" idx="3"/>
          </p:nvPr>
        </p:nvSpPr>
        <p:spPr>
          <a:xfrm>
            <a:off x="9258300" y="2522134"/>
            <a:ext cx="7774782" cy="123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75"/>
          <p:cNvSpPr txBox="1">
            <a:spLocks noGrp="1"/>
          </p:cNvSpPr>
          <p:nvPr>
            <p:ph type="body" idx="4"/>
          </p:nvPr>
        </p:nvSpPr>
        <p:spPr>
          <a:xfrm>
            <a:off x="9258300" y="3758193"/>
            <a:ext cx="7774782" cy="552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7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7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7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6"/>
          <p:cNvSpPr txBox="1">
            <a:spLocks noGrp="1"/>
          </p:cNvSpPr>
          <p:nvPr>
            <p:ph type="ctrTitle"/>
          </p:nvPr>
        </p:nvSpPr>
        <p:spPr>
          <a:xfrm>
            <a:off x="2286000" y="1683804"/>
            <a:ext cx="13716000" cy="358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" name="Google Shape;237;p76"/>
          <p:cNvSpPr txBox="1">
            <a:spLocks noGrp="1"/>
          </p:cNvSpPr>
          <p:nvPr>
            <p:ph type="subTitle" idx="1"/>
          </p:nvPr>
        </p:nvSpPr>
        <p:spPr>
          <a:xfrm>
            <a:off x="2286000" y="5403891"/>
            <a:ext cx="13716000" cy="248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7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7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7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42823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6BB1B-7FD3-5044-8E26-AB8C41868C07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10AC74-6651-E849-B07C-C83D55763DD6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EF8EAE-BD4D-BF4C-AAA9-45CC4C307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482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4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/>
        </p:nvSpPr>
        <p:spPr>
          <a:xfrm>
            <a:off x="0" y="10136188"/>
            <a:ext cx="433388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A015B16-C37D-183B-F359-1D41067504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993" b="6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CA0D93-1F3F-9903-B734-2761D1F89AAD}"/>
              </a:ext>
            </a:extLst>
          </p:cNvPr>
          <p:cNvSpPr/>
          <p:nvPr/>
        </p:nvSpPr>
        <p:spPr>
          <a:xfrm>
            <a:off x="0" y="1588"/>
            <a:ext cx="18288000" cy="10287000"/>
          </a:xfrm>
          <a:prstGeom prst="rect">
            <a:avLst/>
          </a:prstGeom>
          <a:gradFill>
            <a:gsLst>
              <a:gs pos="0">
                <a:srgbClr val="011E41">
                  <a:alpha val="0"/>
                </a:srgbClr>
              </a:gs>
              <a:gs pos="100000">
                <a:srgbClr val="011E41">
                  <a:alpha val="94157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29AC87F-A0CC-4F1F-6FF2-CA0DA6AFAAF5}"/>
              </a:ext>
            </a:extLst>
          </p:cNvPr>
          <p:cNvSpPr txBox="1">
            <a:spLocks/>
          </p:cNvSpPr>
          <p:nvPr/>
        </p:nvSpPr>
        <p:spPr>
          <a:xfrm>
            <a:off x="757005" y="8373641"/>
            <a:ext cx="6823866" cy="1183383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>
              <a:solidFill>
                <a:srgbClr val="F5333F"/>
              </a:solidFill>
              <a:latin typeface="Montserrat SemiBold" pitchFamily="2" charset="77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0EB9BB8-6619-BF90-1883-D2A20D5B3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74" y="394252"/>
            <a:ext cx="2428404" cy="23723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48AB0D0-F8AD-C78F-6C8F-4DAC8F90373E}"/>
              </a:ext>
            </a:extLst>
          </p:cNvPr>
          <p:cNvSpPr txBox="1">
            <a:spLocks/>
          </p:cNvSpPr>
          <p:nvPr/>
        </p:nvSpPr>
        <p:spPr>
          <a:xfrm>
            <a:off x="757005" y="6456505"/>
            <a:ext cx="12595437" cy="2130879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5280"/>
              </a:lnSpc>
            </a:pPr>
            <a:r>
              <a:rPr lang="en-US" sz="5400" b="1" err="1">
                <a:solidFill>
                  <a:schemeClr val="tx2"/>
                </a:solidFill>
              </a:rPr>
              <a:t>Protocolo</a:t>
            </a:r>
            <a:r>
              <a:rPr lang="en-US" sz="5400" b="1">
                <a:solidFill>
                  <a:schemeClr val="tx2"/>
                </a:solidFill>
              </a:rPr>
              <a:t> y </a:t>
            </a:r>
            <a:r>
              <a:rPr lang="en-US" sz="5400" b="1" err="1">
                <a:solidFill>
                  <a:schemeClr val="tx2"/>
                </a:solidFill>
              </a:rPr>
              <a:t>etiqueta</a:t>
            </a:r>
            <a:endParaRPr lang="en-GB" sz="5400" b="1">
              <a:solidFill>
                <a:schemeClr val="tx2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8816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9AB0FC-6579-4EF7-83DB-2BEB83C0DA1E}"/>
              </a:ext>
            </a:extLst>
          </p:cNvPr>
          <p:cNvSpPr txBox="1"/>
          <p:nvPr/>
        </p:nvSpPr>
        <p:spPr>
          <a:xfrm>
            <a:off x="1660850" y="2038768"/>
            <a:ext cx="1408345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F5323F"/>
                </a:solidFill>
                <a:latin typeface="Montserrat"/>
                <a:ea typeface="Roboto Black"/>
                <a:cs typeface="Calibri"/>
              </a:rPr>
              <a:t>¿Por qué el protocolo y la etiqueta importan?</a:t>
            </a:r>
            <a:endParaRPr lang="en-US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1727184" y="2925694"/>
            <a:ext cx="14833632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Montserrat"/>
              </a:rPr>
              <a:t>No son solo </a:t>
            </a:r>
            <a:r>
              <a:rPr lang="en-US" sz="2800" err="1">
                <a:latin typeface="Montserrat"/>
              </a:rPr>
              <a:t>formalidades</a:t>
            </a:r>
            <a:r>
              <a:rPr lang="en-US" sz="2800">
                <a:latin typeface="Montserrat"/>
              </a:rPr>
              <a:t>, </a:t>
            </a:r>
            <a:r>
              <a:rPr lang="en-US" sz="2800" err="1">
                <a:latin typeface="Montserrat"/>
              </a:rPr>
              <a:t>sino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herramientas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estratégicas</a:t>
            </a:r>
            <a:r>
              <a:rPr lang="en-US" sz="2800">
                <a:latin typeface="Montserrat"/>
              </a:rPr>
              <a:t> que </a:t>
            </a:r>
            <a:r>
              <a:rPr lang="en-US" sz="2800" err="1">
                <a:latin typeface="Montserrat"/>
              </a:rPr>
              <a:t>nos</a:t>
            </a:r>
            <a:r>
              <a:rPr lang="en-US" sz="2800">
                <a:latin typeface="Montserrat"/>
              </a:rPr>
              <a:t> dan:</a:t>
            </a:r>
          </a:p>
          <a:p>
            <a:endParaRPr lang="en-US" sz="2800">
              <a:latin typeface="Montserrat"/>
            </a:endParaRP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en-US" sz="2800" b="1">
                <a:latin typeface="Montserrat"/>
              </a:rPr>
              <a:t> </a:t>
            </a:r>
            <a:r>
              <a:rPr lang="en-US" sz="2800" b="1" err="1">
                <a:latin typeface="Montserrat"/>
              </a:rPr>
              <a:t>Credibilidad</a:t>
            </a:r>
            <a:r>
              <a:rPr lang="en-US" sz="2800" b="1">
                <a:latin typeface="Montserrat"/>
              </a:rPr>
              <a:t> y </a:t>
            </a:r>
            <a:r>
              <a:rPr lang="en-US" sz="2800" b="1" err="1">
                <a:latin typeface="Montserrat"/>
              </a:rPr>
              <a:t>confianza</a:t>
            </a:r>
            <a:r>
              <a:rPr lang="en-US" sz="2800" b="1">
                <a:latin typeface="Montserrat"/>
              </a:rPr>
              <a:t>: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Proyecta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una</a:t>
            </a:r>
            <a:r>
              <a:rPr lang="en-US" sz="2800">
                <a:latin typeface="Montserrat"/>
              </a:rPr>
              <a:t> imagen </a:t>
            </a:r>
            <a:r>
              <a:rPr lang="en-US" sz="2800" err="1">
                <a:latin typeface="Montserrat"/>
              </a:rPr>
              <a:t>profesional</a:t>
            </a:r>
            <a:r>
              <a:rPr lang="en-US" sz="2800">
                <a:latin typeface="Montserrat"/>
              </a:rPr>
              <a:t> y </a:t>
            </a:r>
            <a:r>
              <a:rPr lang="en-US" sz="2800" err="1">
                <a:latin typeface="Montserrat"/>
              </a:rPr>
              <a:t>respetable</a:t>
            </a:r>
            <a:r>
              <a:rPr lang="en-US" sz="2800">
                <a:latin typeface="Montserrat"/>
              </a:rPr>
              <a:t> ante </a:t>
            </a:r>
            <a:r>
              <a:rPr lang="en-US" sz="2800" err="1">
                <a:latin typeface="Montserrat"/>
              </a:rPr>
              <a:t>gobiernos</a:t>
            </a:r>
            <a:r>
              <a:rPr lang="en-US" sz="2800">
                <a:latin typeface="Montserrat"/>
              </a:rPr>
              <a:t> y </a:t>
            </a:r>
            <a:r>
              <a:rPr lang="en-US" sz="2800" err="1">
                <a:latin typeface="Montserrat"/>
              </a:rPr>
              <a:t>cuerpos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diplomáticos</a:t>
            </a:r>
            <a:r>
              <a:rPr lang="en-US" sz="2800">
                <a:latin typeface="Montserrat"/>
              </a:rPr>
              <a:t>, </a:t>
            </a:r>
            <a:r>
              <a:rPr lang="en-US" sz="2800" err="1">
                <a:latin typeface="Montserrat"/>
              </a:rPr>
              <a:t>esencial</a:t>
            </a:r>
            <a:r>
              <a:rPr lang="en-US" sz="2800">
                <a:latin typeface="Montserrat"/>
              </a:rPr>
              <a:t> para </a:t>
            </a:r>
            <a:r>
              <a:rPr lang="en-US" sz="2800" err="1">
                <a:latin typeface="Montserrat"/>
              </a:rPr>
              <a:t>obtener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apoyo</a:t>
            </a:r>
            <a:r>
              <a:rPr lang="en-US" sz="2800">
                <a:latin typeface="Montserrat"/>
              </a:rPr>
              <a:t> y </a:t>
            </a:r>
            <a:r>
              <a:rPr lang="en-US" sz="2800" err="1">
                <a:latin typeface="Montserrat"/>
              </a:rPr>
              <a:t>cooperación</a:t>
            </a:r>
            <a:r>
              <a:rPr lang="en-US" sz="2800">
                <a:latin typeface="Montserrat"/>
              </a:rPr>
              <a:t>.</a:t>
            </a:r>
            <a:endParaRPr lang="en-US">
              <a:latin typeface="Montserrat"/>
            </a:endParaRPr>
          </a:p>
          <a:p>
            <a:pPr marL="457200" lvl="2" indent="-457200">
              <a:buFont typeface="Arial" panose="020B0604020202020204" pitchFamily="34" charset="0"/>
              <a:buChar char="•"/>
            </a:pPr>
            <a:endParaRPr lang="en-US" sz="2800">
              <a:latin typeface="Montserrat"/>
            </a:endParaRP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en-US" sz="2800" b="1">
                <a:latin typeface="Montserrat"/>
              </a:rPr>
              <a:t> </a:t>
            </a:r>
            <a:r>
              <a:rPr lang="en-US" sz="2800" b="1" err="1">
                <a:latin typeface="Montserrat"/>
              </a:rPr>
              <a:t>Efectividad</a:t>
            </a:r>
            <a:r>
              <a:rPr lang="en-US" sz="2800" b="1">
                <a:latin typeface="Montserrat"/>
              </a:rPr>
              <a:t> </a:t>
            </a:r>
            <a:r>
              <a:rPr lang="en-US" sz="2800" b="1" err="1">
                <a:latin typeface="Montserrat"/>
              </a:rPr>
              <a:t>en</a:t>
            </a:r>
            <a:r>
              <a:rPr lang="en-US" sz="2800" b="1">
                <a:latin typeface="Montserrat"/>
              </a:rPr>
              <a:t> la </a:t>
            </a:r>
            <a:r>
              <a:rPr lang="en-US" sz="2800" b="1" err="1">
                <a:latin typeface="Montserrat"/>
              </a:rPr>
              <a:t>acción</a:t>
            </a:r>
            <a:r>
              <a:rPr lang="en-US" sz="2800" b="1">
                <a:latin typeface="Montserrat"/>
              </a:rPr>
              <a:t>: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Facilita</a:t>
            </a:r>
            <a:r>
              <a:rPr lang="en-US" sz="2800">
                <a:latin typeface="Montserrat"/>
              </a:rPr>
              <a:t> la </a:t>
            </a:r>
            <a:r>
              <a:rPr lang="en-US" sz="2800" err="1">
                <a:latin typeface="Montserrat"/>
              </a:rPr>
              <a:t>comunicación</a:t>
            </a:r>
            <a:r>
              <a:rPr lang="en-US" sz="2800">
                <a:latin typeface="Montserrat"/>
              </a:rPr>
              <a:t>, </a:t>
            </a:r>
            <a:r>
              <a:rPr lang="en-US" sz="2800" err="1">
                <a:latin typeface="Montserrat"/>
              </a:rPr>
              <a:t>el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entendimiento</a:t>
            </a:r>
            <a:r>
              <a:rPr lang="en-US" sz="2800">
                <a:latin typeface="Montserrat"/>
              </a:rPr>
              <a:t> y la </a:t>
            </a:r>
            <a:r>
              <a:rPr lang="en-US" sz="2800" err="1">
                <a:latin typeface="Montserrat"/>
              </a:rPr>
              <a:t>negociación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en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situaciones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críticas</a:t>
            </a:r>
            <a:r>
              <a:rPr lang="en-US" sz="2800">
                <a:latin typeface="Montserrat"/>
              </a:rPr>
              <a:t>.</a:t>
            </a:r>
            <a:endParaRPr lang="en-US">
              <a:latin typeface="Montserrat"/>
            </a:endParaRPr>
          </a:p>
          <a:p>
            <a:pPr marL="457200" lvl="2" indent="-457200">
              <a:buFont typeface="Arial" panose="020B0604020202020204" pitchFamily="34" charset="0"/>
              <a:buChar char="•"/>
            </a:pPr>
            <a:endParaRPr lang="en-US" sz="2800">
              <a:latin typeface="Montserrat"/>
            </a:endParaRP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en-US" sz="2800" b="1">
                <a:latin typeface="Montserrat"/>
              </a:rPr>
              <a:t> Respeto cultural: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Demuestra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consideración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por</a:t>
            </a:r>
            <a:r>
              <a:rPr lang="en-US" sz="2800">
                <a:latin typeface="Montserrat"/>
              </a:rPr>
              <a:t> las</a:t>
            </a:r>
            <a:r>
              <a:rPr lang="en-US" sz="2800" i="0">
                <a:effectLst/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normas</a:t>
            </a:r>
            <a:r>
              <a:rPr lang="en-US" sz="2800">
                <a:latin typeface="Montserrat"/>
              </a:rPr>
              <a:t> y </a:t>
            </a:r>
            <a:r>
              <a:rPr lang="en-US" sz="2800" err="1">
                <a:latin typeface="Montserrat"/>
              </a:rPr>
              <a:t>tradiciones</a:t>
            </a:r>
            <a:r>
              <a:rPr lang="en-US" sz="2800">
                <a:latin typeface="Montserrat"/>
              </a:rPr>
              <a:t> de </a:t>
            </a:r>
            <a:r>
              <a:rPr lang="en-US" sz="2800" err="1">
                <a:latin typeface="Montserrat"/>
              </a:rPr>
              <a:t>cada</a:t>
            </a:r>
            <a:r>
              <a:rPr lang="en-US" sz="2800">
                <a:latin typeface="Montserrat"/>
              </a:rPr>
              <a:t> interlocutor, </a:t>
            </a:r>
            <a:r>
              <a:rPr lang="en-US" sz="2800" err="1">
                <a:latin typeface="Montserrat"/>
              </a:rPr>
              <a:t>evitando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malentendidos</a:t>
            </a:r>
            <a:r>
              <a:rPr lang="en-US" sz="2800">
                <a:latin typeface="Montserrat"/>
              </a:rPr>
              <a:t>.</a:t>
            </a:r>
            <a:endParaRPr lang="en-US">
              <a:latin typeface="Montserrat"/>
            </a:endParaRPr>
          </a:p>
          <a:p>
            <a:pPr marL="457200" lvl="2" indent="-457200">
              <a:buFont typeface="Arial" panose="020B0604020202020204" pitchFamily="34" charset="0"/>
              <a:buChar char="•"/>
            </a:pPr>
            <a:endParaRPr lang="en-US" sz="2800">
              <a:latin typeface="Montserrat"/>
            </a:endParaRP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en-US" sz="2800" b="1">
                <a:latin typeface="Montserrat"/>
              </a:rPr>
              <a:t> Acceso y </a:t>
            </a:r>
            <a:r>
              <a:rPr lang="en-US" sz="2800" b="1" err="1">
                <a:latin typeface="Montserrat"/>
              </a:rPr>
              <a:t>colaboración</a:t>
            </a:r>
            <a:r>
              <a:rPr lang="en-US" sz="2800" b="1">
                <a:latin typeface="Montserrat"/>
              </a:rPr>
              <a:t>:</a:t>
            </a:r>
            <a:r>
              <a:rPr lang="en-US" sz="2800">
                <a:latin typeface="Montserrat"/>
              </a:rPr>
              <a:t> Abre </a:t>
            </a:r>
            <a:r>
              <a:rPr lang="en-US" sz="2800" err="1">
                <a:latin typeface="Montserrat"/>
              </a:rPr>
              <a:t>puertas</a:t>
            </a:r>
            <a:r>
              <a:rPr lang="en-US" sz="2800">
                <a:latin typeface="Montserrat"/>
              </a:rPr>
              <a:t> y </a:t>
            </a:r>
            <a:r>
              <a:rPr lang="en-US" sz="2800" err="1">
                <a:latin typeface="Montserrat"/>
              </a:rPr>
              <a:t>establece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relaciones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duraderas</a:t>
            </a:r>
            <a:r>
              <a:rPr lang="en-US" sz="2800">
                <a:latin typeface="Montserrat"/>
              </a:rPr>
              <a:t> con </a:t>
            </a:r>
            <a:r>
              <a:rPr lang="en-US" sz="2800" err="1">
                <a:latin typeface="Montserrat"/>
              </a:rPr>
              <a:t>actores</a:t>
            </a:r>
            <a:r>
              <a:rPr lang="en-US" sz="2800">
                <a:latin typeface="Montserrat"/>
              </a:rPr>
              <a:t> clave.</a:t>
            </a:r>
            <a:endParaRPr lang="en-US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3089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2094367" y="2996990"/>
            <a:ext cx="13495779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Protocolo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Conjunto de </a:t>
            </a:r>
            <a:r>
              <a:rPr lang="en-US" sz="2600" err="1">
                <a:latin typeface="Montserrat"/>
                <a:ea typeface="Open Sans"/>
              </a:rPr>
              <a:t>normas</a:t>
            </a:r>
            <a:r>
              <a:rPr lang="en-US" sz="2600">
                <a:latin typeface="Montserrat"/>
                <a:ea typeface="Open Sans"/>
              </a:rPr>
              <a:t> y </a:t>
            </a:r>
            <a:r>
              <a:rPr lang="en-US" sz="2600" err="1">
                <a:latin typeface="Montserrat"/>
                <a:ea typeface="Open Sans"/>
              </a:rPr>
              <a:t>reglas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establecidas</a:t>
            </a:r>
            <a:r>
              <a:rPr lang="en-US" sz="2600">
                <a:latin typeface="Montserrat"/>
                <a:ea typeface="Open Sans"/>
              </a:rPr>
              <a:t> (</a:t>
            </a:r>
            <a:r>
              <a:rPr lang="en-US" sz="2600" err="1">
                <a:latin typeface="Montserrat"/>
                <a:ea typeface="Open Sans"/>
              </a:rPr>
              <a:t>escritas</a:t>
            </a:r>
            <a:r>
              <a:rPr lang="en-US" sz="2600">
                <a:latin typeface="Montserrat"/>
                <a:ea typeface="Open Sans"/>
              </a:rPr>
              <a:t> o no) 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que </a:t>
            </a:r>
            <a:r>
              <a:rPr lang="en-US" sz="2600" err="1">
                <a:latin typeface="Montserrat"/>
                <a:ea typeface="Open Sans"/>
              </a:rPr>
              <a:t>rigen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los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actos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públicos</a:t>
            </a:r>
            <a:r>
              <a:rPr lang="en-US" sz="2600">
                <a:latin typeface="Montserrat"/>
                <a:ea typeface="Open Sans"/>
              </a:rPr>
              <a:t> y la </a:t>
            </a:r>
            <a:r>
              <a:rPr lang="en-US" sz="2600" err="1">
                <a:latin typeface="Montserrat"/>
                <a:ea typeface="Open Sans"/>
              </a:rPr>
              <a:t>interacción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oficial</a:t>
            </a:r>
            <a:r>
              <a:rPr lang="en-US" sz="2600">
                <a:latin typeface="Montserrat"/>
                <a:ea typeface="Open Sans"/>
              </a:rPr>
              <a:t>. Más formal y </a:t>
            </a:r>
            <a:r>
              <a:rPr lang="en-US" sz="2600" err="1">
                <a:latin typeface="Montserrat"/>
                <a:ea typeface="Open Sans"/>
              </a:rPr>
              <a:t>estructurado</a:t>
            </a:r>
            <a:r>
              <a:rPr lang="en-US" sz="2600">
                <a:latin typeface="Montserrat"/>
                <a:ea typeface="Open Sans"/>
              </a:rPr>
              <a:t>.</a:t>
            </a:r>
            <a:endParaRPr lang="en-US" sz="2600">
              <a:latin typeface="Montserra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600">
              <a:latin typeface="Montserrat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Etiqueta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Normas 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de </a:t>
            </a:r>
            <a:r>
              <a:rPr lang="en-US" sz="2600" err="1">
                <a:latin typeface="Montserrat"/>
                <a:ea typeface="Open Sans"/>
              </a:rPr>
              <a:t>comportamiento</a:t>
            </a:r>
            <a:r>
              <a:rPr lang="en-US" sz="2600">
                <a:latin typeface="Montserrat"/>
                <a:ea typeface="Open Sans"/>
              </a:rPr>
              <a:t> social y </a:t>
            </a:r>
            <a:r>
              <a:rPr lang="en-US" sz="2600" err="1">
                <a:latin typeface="Montserrat"/>
                <a:ea typeface="Open Sans"/>
              </a:rPr>
              <a:t>cortesía</a:t>
            </a:r>
            <a:r>
              <a:rPr lang="en-US" sz="2600">
                <a:latin typeface="Montserrat"/>
                <a:ea typeface="Open Sans"/>
              </a:rPr>
              <a:t> que </a:t>
            </a:r>
            <a:r>
              <a:rPr lang="en-US" sz="2600" err="1">
                <a:latin typeface="Montserrat"/>
                <a:ea typeface="Open Sans"/>
              </a:rPr>
              <a:t>facilitan</a:t>
            </a:r>
            <a:r>
              <a:rPr lang="en-US" sz="2600">
                <a:latin typeface="Montserrat"/>
                <a:ea typeface="Open Sans"/>
              </a:rPr>
              <a:t> la </a:t>
            </a:r>
            <a:r>
              <a:rPr lang="en-US" sz="2600" err="1">
                <a:latin typeface="Montserrat"/>
                <a:ea typeface="Open Sans"/>
              </a:rPr>
              <a:t>convivencia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y </a:t>
            </a:r>
            <a:r>
              <a:rPr lang="en-US" sz="2600" err="1">
                <a:solidFill>
                  <a:srgbClr val="000000"/>
                </a:solidFill>
                <a:latin typeface="Montserrat"/>
                <a:ea typeface="Open Sans"/>
              </a:rPr>
              <a:t>el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trato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respetuoso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en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cualquier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contexto</a:t>
            </a:r>
            <a:r>
              <a:rPr lang="en-US" sz="2600">
                <a:latin typeface="Montserrat"/>
                <a:ea typeface="Open Sans"/>
              </a:rPr>
              <a:t>. Más flexible.</a:t>
            </a:r>
            <a:endParaRPr lang="en-US" sz="2600">
              <a:latin typeface="Montserra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600" b="1">
              <a:latin typeface="Montserrat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Escuelas</a:t>
            </a:r>
            <a:r>
              <a:rPr lang="en-US" sz="2600" b="1">
                <a:latin typeface="Montserrat"/>
                <a:ea typeface="Open Sans"/>
              </a:rPr>
              <a:t> </a:t>
            </a:r>
            <a:r>
              <a:rPr lang="en-US" sz="2600" b="1">
                <a:solidFill>
                  <a:srgbClr val="000000"/>
                </a:solidFill>
                <a:latin typeface="Montserrat"/>
                <a:ea typeface="Open Sans"/>
              </a:rPr>
              <a:t>de </a:t>
            </a:r>
            <a:r>
              <a:rPr lang="en-US" sz="2600" b="1" err="1">
                <a:latin typeface="Montserrat"/>
                <a:ea typeface="Open Sans"/>
              </a:rPr>
              <a:t>protocolo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Menciona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brevemente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que </a:t>
            </a:r>
            <a:r>
              <a:rPr lang="en-US" sz="2600">
                <a:latin typeface="Montserrat"/>
                <a:ea typeface="Open Sans"/>
              </a:rPr>
              <a:t>hay </a:t>
            </a:r>
            <a:r>
              <a:rPr lang="en-US" sz="2600" err="1">
                <a:latin typeface="Montserrat"/>
                <a:ea typeface="Open Sans"/>
              </a:rPr>
              <a:t>diferentes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tradiciones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(</a:t>
            </a:r>
            <a:r>
              <a:rPr lang="en-US" sz="2600" err="1">
                <a:latin typeface="Montserrat"/>
                <a:ea typeface="Open Sans"/>
              </a:rPr>
              <a:t>por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ejemplo</a:t>
            </a:r>
            <a:r>
              <a:rPr lang="en-US" sz="2600">
                <a:latin typeface="Montserrat"/>
                <a:ea typeface="Open Sans"/>
              </a:rPr>
              <a:t>, la </a:t>
            </a:r>
            <a:r>
              <a:rPr lang="en-US" sz="2600" err="1">
                <a:latin typeface="Montserrat"/>
                <a:ea typeface="Open Sans"/>
              </a:rPr>
              <a:t>diplomática</a:t>
            </a:r>
            <a:r>
              <a:rPr lang="en-US" sz="2600">
                <a:latin typeface="Montserrat"/>
                <a:ea typeface="Open Sans"/>
              </a:rPr>
              <a:t>, la </a:t>
            </a:r>
            <a:r>
              <a:rPr lang="en-US" sz="2600" err="1">
                <a:latin typeface="Montserrat"/>
                <a:ea typeface="Open Sans"/>
              </a:rPr>
              <a:t>empresarial</a:t>
            </a:r>
            <a:r>
              <a:rPr lang="en-US" sz="2600">
                <a:latin typeface="Montserrat"/>
                <a:ea typeface="Open Sans"/>
              </a:rPr>
              <a:t>, la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militar</a:t>
            </a:r>
            <a:r>
              <a:rPr lang="en-US" sz="2600">
                <a:latin typeface="Montserrat"/>
                <a:ea typeface="Open Sans"/>
              </a:rPr>
              <a:t>), </a:t>
            </a:r>
            <a:r>
              <a:rPr lang="en-US" sz="2600" err="1">
                <a:latin typeface="Montserrat"/>
                <a:ea typeface="Open Sans"/>
              </a:rPr>
              <a:t>pero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los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principios</a:t>
            </a:r>
            <a:r>
              <a:rPr lang="en-US" sz="2600">
                <a:latin typeface="Montserrat"/>
                <a:ea typeface="Open Sans"/>
              </a:rPr>
              <a:t> de </a:t>
            </a:r>
            <a:r>
              <a:rPr lang="en-US" sz="2600" err="1">
                <a:latin typeface="Montserrat"/>
                <a:ea typeface="Open Sans"/>
              </a:rPr>
              <a:t>respeto</a:t>
            </a:r>
            <a:r>
              <a:rPr lang="en-US" sz="2600">
                <a:latin typeface="Montserrat"/>
                <a:ea typeface="Open Sans"/>
              </a:rPr>
              <a:t>, </a:t>
            </a:r>
            <a:r>
              <a:rPr lang="en-US" sz="2600" err="1">
                <a:latin typeface="Montserrat"/>
                <a:ea typeface="Open Sans"/>
              </a:rPr>
              <a:t>jerarquía</a:t>
            </a:r>
            <a:r>
              <a:rPr lang="en-US" sz="2600">
                <a:latin typeface="Montserrat"/>
                <a:ea typeface="Open Sans"/>
              </a:rPr>
              <a:t> y </a:t>
            </a:r>
            <a:r>
              <a:rPr lang="en-US" sz="2600" err="1">
                <a:latin typeface="Montserrat"/>
                <a:ea typeface="Open Sans"/>
              </a:rPr>
              <a:t>orden</a:t>
            </a:r>
            <a:r>
              <a:rPr lang="en-US" sz="2600">
                <a:latin typeface="Montserrat"/>
                <a:ea typeface="Open Sans"/>
              </a:rPr>
              <a:t> son </a:t>
            </a:r>
            <a:r>
              <a:rPr lang="en-US" sz="2600" err="1">
                <a:latin typeface="Montserrat"/>
                <a:ea typeface="Open Sans"/>
              </a:rPr>
              <a:t>universales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. </a:t>
            </a:r>
            <a:r>
              <a:rPr lang="en-US" sz="2600">
                <a:latin typeface="Montserrat"/>
                <a:ea typeface="Open Sans"/>
              </a:rPr>
              <a:t>No </a:t>
            </a:r>
            <a:r>
              <a:rPr lang="en-US" sz="2600" err="1">
                <a:latin typeface="Montserrat"/>
                <a:ea typeface="Open Sans"/>
              </a:rPr>
              <a:t>necesitas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entrar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en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mucho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detalle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sobre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cada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una</a:t>
            </a:r>
            <a:r>
              <a:rPr lang="en-US" sz="2600">
                <a:latin typeface="Montserrat"/>
                <a:ea typeface="Open Sans"/>
              </a:rPr>
              <a:t>, solo que la Cruz Roja se </a:t>
            </a:r>
            <a:r>
              <a:rPr lang="en-US" sz="2600" err="1">
                <a:latin typeface="Montserrat"/>
                <a:ea typeface="Open Sans"/>
              </a:rPr>
              <a:t>adhiere</a:t>
            </a:r>
            <a:r>
              <a:rPr lang="en-US" sz="2600">
                <a:latin typeface="Montserrat"/>
                <a:ea typeface="Open Sans"/>
              </a:rPr>
              <a:t> a </a:t>
            </a:r>
            <a:r>
              <a:rPr lang="en-US" sz="2600" err="1">
                <a:latin typeface="Montserrat"/>
                <a:ea typeface="Open Sans"/>
              </a:rPr>
              <a:t>principios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universales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.</a:t>
            </a:r>
            <a:endParaRPr lang="en-US" sz="2600">
              <a:latin typeface="Montserra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600">
              <a:latin typeface="Montserrat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solidFill>
                  <a:srgbClr val="FF0000"/>
                </a:solidFill>
                <a:latin typeface="Montserrat"/>
                <a:ea typeface="Open Sans"/>
              </a:rPr>
              <a:t>Principios</a:t>
            </a:r>
            <a:r>
              <a:rPr lang="en-US" sz="2600" b="1">
                <a:solidFill>
                  <a:srgbClr val="FF0000"/>
                </a:solidFill>
                <a:latin typeface="Montserrat"/>
                <a:ea typeface="Open Sans"/>
              </a:rPr>
              <a:t> </a:t>
            </a:r>
            <a:r>
              <a:rPr lang="en-US" sz="2600" b="1" err="1">
                <a:solidFill>
                  <a:srgbClr val="FF0000"/>
                </a:solidFill>
                <a:latin typeface="Montserrat"/>
                <a:ea typeface="Open Sans"/>
              </a:rPr>
              <a:t>fundamentales</a:t>
            </a:r>
            <a:r>
              <a:rPr lang="en-US" sz="2600" b="1">
                <a:solidFill>
                  <a:srgbClr val="FF0000"/>
                </a:solidFill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Jerarquía</a:t>
            </a:r>
            <a:r>
              <a:rPr lang="en-US" sz="2600">
                <a:latin typeface="Montserrat"/>
                <a:ea typeface="Open Sans"/>
              </a:rPr>
              <a:t>, </a:t>
            </a:r>
            <a:r>
              <a:rPr lang="en-US" sz="2600" err="1">
                <a:latin typeface="Montserrat"/>
                <a:ea typeface="Open Sans"/>
              </a:rPr>
              <a:t>orden</a:t>
            </a:r>
            <a:r>
              <a:rPr lang="en-US" sz="2600">
                <a:latin typeface="Montserrat"/>
                <a:ea typeface="Open Sans"/>
              </a:rPr>
              <a:t>, </a:t>
            </a:r>
            <a:r>
              <a:rPr lang="en-US" sz="2600" err="1">
                <a:latin typeface="Montserrat"/>
                <a:ea typeface="Open Sans"/>
              </a:rPr>
              <a:t>cortesía</a:t>
            </a:r>
            <a:r>
              <a:rPr lang="en-US" sz="2600">
                <a:latin typeface="Montserrat"/>
                <a:ea typeface="Open Sans"/>
              </a:rPr>
              <a:t>, </a:t>
            </a:r>
            <a:r>
              <a:rPr lang="en-US" sz="2600" err="1">
                <a:latin typeface="Montserrat"/>
                <a:ea typeface="Open Sans"/>
              </a:rPr>
              <a:t>discreción</a:t>
            </a:r>
            <a:r>
              <a:rPr lang="en-US" sz="2600">
                <a:latin typeface="Montserrat"/>
                <a:ea typeface="Open Sans"/>
              </a:rPr>
              <a:t> y </a:t>
            </a:r>
            <a:r>
              <a:rPr lang="en-US" sz="2600" err="1">
                <a:latin typeface="Montserrat"/>
                <a:ea typeface="Open Sans"/>
              </a:rPr>
              <a:t>respeto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mutuo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.</a:t>
            </a:r>
            <a:endParaRPr lang="en-US" sz="2600">
              <a:latin typeface="Mont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CEBC9C-78D9-CB90-BF5A-CF46B27A19D2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Diferentes enfoques, mismo orden y respeto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E9771A-6103-AF09-D488-060B8EBA1BC3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09026C1-36EB-021B-ADEC-E1DDBCFA1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805E7-3382-C992-7060-A22C403F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076CE8-0803-CBD5-FBF6-204B30FEB1A8}"/>
              </a:ext>
            </a:extLst>
          </p:cNvPr>
          <p:cNvSpPr txBox="1"/>
          <p:nvPr/>
        </p:nvSpPr>
        <p:spPr>
          <a:xfrm>
            <a:off x="2094367" y="2996990"/>
            <a:ext cx="13495779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Tratamientos</a:t>
            </a:r>
            <a:r>
              <a:rPr lang="en-US" sz="2600" b="1">
                <a:latin typeface="Montserrat"/>
                <a:ea typeface="Open Sans"/>
              </a:rPr>
              <a:t> y </a:t>
            </a:r>
            <a:r>
              <a:rPr lang="en-US" sz="2600" b="1" err="1">
                <a:latin typeface="Montserrat"/>
                <a:ea typeface="Open Sans"/>
              </a:rPr>
              <a:t>formalidades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Conocer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los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títulos</a:t>
            </a:r>
            <a:r>
              <a:rPr lang="en-US" sz="2600">
                <a:latin typeface="Montserrat"/>
                <a:ea typeface="Open Sans"/>
              </a:rPr>
              <a:t> y </a:t>
            </a:r>
            <a:r>
              <a:rPr lang="en-US" sz="2600" err="1">
                <a:latin typeface="Montserrat"/>
                <a:ea typeface="Open Sans"/>
              </a:rPr>
              <a:t>tratamientos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adecuados</a:t>
            </a:r>
            <a:r>
              <a:rPr lang="en-US" sz="2600">
                <a:latin typeface="Montserrat"/>
                <a:ea typeface="Open Sans"/>
              </a:rPr>
              <a:t> (</a:t>
            </a:r>
            <a:r>
              <a:rPr lang="en-US" sz="2600" err="1">
                <a:latin typeface="Montserrat"/>
                <a:ea typeface="Open Sans"/>
              </a:rPr>
              <a:t>Excelentísimo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Señor</a:t>
            </a:r>
            <a:r>
              <a:rPr lang="en-US" sz="2600">
                <a:latin typeface="Montserrat"/>
                <a:ea typeface="Open Sans"/>
              </a:rPr>
              <a:t>/a, Su </a:t>
            </a:r>
            <a:r>
              <a:rPr lang="en-US" sz="2600" err="1">
                <a:latin typeface="Montserrat"/>
                <a:ea typeface="Open Sans"/>
              </a:rPr>
              <a:t>Excelencia</a:t>
            </a:r>
            <a:r>
              <a:rPr lang="en-US" sz="2600">
                <a:latin typeface="Montserrat"/>
                <a:ea typeface="Open Sans"/>
              </a:rPr>
              <a:t>, </a:t>
            </a:r>
            <a:r>
              <a:rPr lang="en-US" sz="2600" err="1">
                <a:latin typeface="Montserrat"/>
                <a:ea typeface="Open Sans"/>
              </a:rPr>
              <a:t>Señora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Ministra</a:t>
            </a:r>
            <a:r>
              <a:rPr lang="en-US" sz="2600">
                <a:latin typeface="Montserrat"/>
                <a:ea typeface="Open Sans"/>
              </a:rPr>
              <a:t>/o, etc.).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600">
              <a:latin typeface="Montserrat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Saludos</a:t>
            </a:r>
            <a:r>
              <a:rPr lang="en-US" sz="2600" b="1">
                <a:latin typeface="Montserrat"/>
                <a:ea typeface="Open Sans"/>
              </a:rPr>
              <a:t> y </a:t>
            </a:r>
            <a:r>
              <a:rPr lang="en-US" sz="2600" b="1" err="1">
                <a:latin typeface="Montserrat"/>
                <a:ea typeface="Open Sans"/>
              </a:rPr>
              <a:t>presentaciones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La </a:t>
            </a:r>
            <a:r>
              <a:rPr lang="en-US" sz="2600" err="1">
                <a:latin typeface="Montserrat"/>
                <a:ea typeface="Open Sans"/>
              </a:rPr>
              <a:t>importancia</a:t>
            </a:r>
            <a:r>
              <a:rPr lang="en-US" sz="2600">
                <a:latin typeface="Montserrat"/>
                <a:ea typeface="Open Sans"/>
              </a:rPr>
              <a:t> de un </a:t>
            </a:r>
            <a:r>
              <a:rPr lang="en-US" sz="2600" err="1">
                <a:latin typeface="Montserrat"/>
                <a:ea typeface="Open Sans"/>
              </a:rPr>
              <a:t>saludo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adecuado</a:t>
            </a:r>
            <a:r>
              <a:rPr lang="en-US" sz="2600">
                <a:latin typeface="Montserrat"/>
                <a:ea typeface="Open Sans"/>
              </a:rPr>
              <a:t> (</a:t>
            </a:r>
            <a:r>
              <a:rPr lang="en-US" sz="2600" err="1">
                <a:latin typeface="Montserrat"/>
                <a:ea typeface="Open Sans"/>
              </a:rPr>
              <a:t>apretón</a:t>
            </a:r>
            <a:r>
              <a:rPr lang="en-US" sz="2600">
                <a:latin typeface="Montserrat"/>
                <a:ea typeface="Open Sans"/>
              </a:rPr>
              <a:t> de manos </a:t>
            </a:r>
            <a:r>
              <a:rPr lang="en-US" sz="2600" err="1">
                <a:latin typeface="Montserrat"/>
                <a:ea typeface="Open Sans"/>
              </a:rPr>
              <a:t>firme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pero</a:t>
            </a:r>
            <a:r>
              <a:rPr lang="en-US" sz="2600">
                <a:latin typeface="Montserrat"/>
                <a:ea typeface="Open Sans"/>
              </a:rPr>
              <a:t> no </a:t>
            </a:r>
            <a:r>
              <a:rPr lang="en-US" sz="2600" err="1">
                <a:latin typeface="Montserrat"/>
                <a:ea typeface="Open Sans"/>
              </a:rPr>
              <a:t>excesivo</a:t>
            </a:r>
            <a:r>
              <a:rPr lang="en-US" sz="2600">
                <a:latin typeface="Montserrat"/>
                <a:ea typeface="Open Sans"/>
              </a:rPr>
              <a:t>), la </a:t>
            </a:r>
            <a:r>
              <a:rPr lang="en-US" sz="2600" err="1">
                <a:latin typeface="Montserrat"/>
                <a:ea typeface="Open Sans"/>
              </a:rPr>
              <a:t>presentación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clara</a:t>
            </a:r>
            <a:r>
              <a:rPr lang="en-US" sz="2600">
                <a:latin typeface="Montserrat"/>
                <a:ea typeface="Open Sans"/>
              </a:rPr>
              <a:t> y </a:t>
            </a:r>
            <a:r>
              <a:rPr lang="en-US" sz="2600" err="1">
                <a:latin typeface="Montserrat"/>
                <a:ea typeface="Open Sans"/>
              </a:rPr>
              <a:t>el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uso</a:t>
            </a:r>
            <a:r>
              <a:rPr lang="en-US" sz="2600">
                <a:latin typeface="Montserrat"/>
                <a:ea typeface="Open Sans"/>
              </a:rPr>
              <a:t> de </a:t>
            </a:r>
            <a:r>
              <a:rPr lang="en-US" sz="2600" err="1">
                <a:latin typeface="Montserrat"/>
                <a:ea typeface="Open Sans"/>
              </a:rPr>
              <a:t>tarjetas</a:t>
            </a:r>
            <a:r>
              <a:rPr lang="en-US" sz="2600">
                <a:latin typeface="Montserrat"/>
                <a:ea typeface="Open Sans"/>
              </a:rPr>
              <a:t> de </a:t>
            </a:r>
            <a:r>
              <a:rPr lang="en-US" sz="2600" err="1">
                <a:latin typeface="Montserrat"/>
                <a:ea typeface="Open Sans"/>
              </a:rPr>
              <a:t>visita</a:t>
            </a:r>
            <a:r>
              <a:rPr lang="en-US" sz="2600">
                <a:latin typeface="Montserrat"/>
                <a:ea typeface="Open Sans"/>
              </a:rPr>
              <a:t>.</a:t>
            </a:r>
            <a:endParaRPr lang="en-US">
              <a:latin typeface="Montserra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600">
              <a:latin typeface="Montserrat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Comunicación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Mantener</a:t>
            </a:r>
            <a:r>
              <a:rPr lang="en-US" sz="2600">
                <a:latin typeface="Montserrat"/>
                <a:ea typeface="Open Sans"/>
              </a:rPr>
              <a:t> un </a:t>
            </a:r>
            <a:r>
              <a:rPr lang="en-US" sz="2600" err="1">
                <a:latin typeface="Montserrat"/>
                <a:ea typeface="Open Sans"/>
              </a:rPr>
              <a:t>lenguaje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respetuoso</a:t>
            </a:r>
            <a:r>
              <a:rPr lang="en-US" sz="2600">
                <a:latin typeface="Montserrat"/>
                <a:ea typeface="Open Sans"/>
              </a:rPr>
              <a:t>, claro y </a:t>
            </a:r>
            <a:r>
              <a:rPr lang="en-US" sz="2600" err="1">
                <a:latin typeface="Montserrat"/>
                <a:ea typeface="Open Sans"/>
              </a:rPr>
              <a:t>conciso</a:t>
            </a:r>
            <a:r>
              <a:rPr lang="en-US" sz="2600">
                <a:latin typeface="Montserrat"/>
                <a:ea typeface="Open Sans"/>
              </a:rPr>
              <a:t>. </a:t>
            </a:r>
            <a:r>
              <a:rPr lang="en-US" sz="2600" err="1">
                <a:latin typeface="Montserrat"/>
                <a:ea typeface="Open Sans"/>
              </a:rPr>
              <a:t>Escuchar</a:t>
            </a:r>
            <a:r>
              <a:rPr lang="en-US" sz="2600">
                <a:latin typeface="Montserrat"/>
                <a:ea typeface="Open Sans"/>
              </a:rPr>
              <a:t> de forma </a:t>
            </a:r>
            <a:r>
              <a:rPr lang="en-US" sz="2600" err="1">
                <a:latin typeface="Montserrat"/>
                <a:ea typeface="Open Sans"/>
              </a:rPr>
              <a:t>activa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y </a:t>
            </a:r>
            <a:r>
              <a:rPr lang="en-US" sz="2600">
                <a:latin typeface="Montserrat"/>
                <a:ea typeface="Open Sans"/>
              </a:rPr>
              <a:t>con </a:t>
            </a:r>
            <a:r>
              <a:rPr lang="en-US" sz="2600" err="1">
                <a:latin typeface="Montserrat"/>
                <a:ea typeface="Open Sans"/>
              </a:rPr>
              <a:t>empatía</a:t>
            </a:r>
            <a:r>
              <a:rPr lang="en-US" sz="2600">
                <a:latin typeface="Montserrat"/>
                <a:ea typeface="Open Sans"/>
              </a:rPr>
              <a:t>.</a:t>
            </a:r>
            <a:endParaRPr lang="en-US">
              <a:latin typeface="Montserra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600">
              <a:latin typeface="Montserrat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Puntualidad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Es un </a:t>
            </a:r>
            <a:r>
              <a:rPr lang="en-US" sz="2600" err="1">
                <a:latin typeface="Montserrat"/>
                <a:ea typeface="Open Sans"/>
              </a:rPr>
              <a:t>signo</a:t>
            </a:r>
            <a:r>
              <a:rPr lang="en-US" sz="2600">
                <a:latin typeface="Montserrat"/>
                <a:ea typeface="Open Sans"/>
              </a:rPr>
              <a:t> de </a:t>
            </a:r>
            <a:r>
              <a:rPr lang="en-US" sz="2600" err="1">
                <a:latin typeface="Montserrat"/>
                <a:ea typeface="Open Sans"/>
              </a:rPr>
              <a:t>respeto</a:t>
            </a:r>
            <a:r>
              <a:rPr lang="en-US" sz="2600">
                <a:latin typeface="Montserrat"/>
                <a:ea typeface="Open Sans"/>
              </a:rPr>
              <a:t> y </a:t>
            </a:r>
            <a:r>
              <a:rPr lang="en-US" sz="2600" err="1">
                <a:latin typeface="Montserrat"/>
                <a:ea typeface="Open Sans"/>
              </a:rPr>
              <a:t>profesionalismo</a:t>
            </a:r>
            <a:r>
              <a:rPr lang="en-US" sz="2600">
                <a:solidFill>
                  <a:srgbClr val="000000"/>
                </a:solidFill>
                <a:latin typeface="Montserrat"/>
                <a:ea typeface="Open Sans"/>
              </a:rPr>
              <a:t>.</a:t>
            </a:r>
            <a:endParaRPr lang="en-US">
              <a:latin typeface="Montserra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600">
              <a:latin typeface="Montserrat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/>
                <a:ea typeface="Open Sans"/>
              </a:rPr>
              <a:t>Contactos</a:t>
            </a:r>
            <a:r>
              <a:rPr lang="en-US" sz="2600" b="1">
                <a:latin typeface="Montserrat"/>
                <a:ea typeface="Open Sans"/>
              </a:rPr>
              <a:t> </a:t>
            </a:r>
            <a:r>
              <a:rPr lang="en-US" sz="2600" b="1" err="1">
                <a:latin typeface="Montserrat"/>
                <a:ea typeface="Open Sans"/>
              </a:rPr>
              <a:t>iniciales</a:t>
            </a:r>
            <a:r>
              <a:rPr lang="en-US" sz="2600" b="1">
                <a:latin typeface="Montserrat"/>
                <a:ea typeface="Open Sans"/>
              </a:rPr>
              <a:t>: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Identifique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cómo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establecer</a:t>
            </a:r>
            <a:r>
              <a:rPr lang="en-US" sz="2600">
                <a:latin typeface="Montserrat"/>
                <a:ea typeface="Open Sans"/>
              </a:rPr>
              <a:t> un primer </a:t>
            </a:r>
            <a:r>
              <a:rPr lang="en-US" sz="2600" err="1">
                <a:latin typeface="Montserrat"/>
                <a:ea typeface="Open Sans"/>
              </a:rPr>
              <a:t>contacto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oficial</a:t>
            </a:r>
            <a:r>
              <a:rPr lang="en-US" sz="2600">
                <a:latin typeface="Montserrat"/>
                <a:ea typeface="Open Sans"/>
              </a:rPr>
              <a:t> y a </a:t>
            </a:r>
            <a:r>
              <a:rPr lang="en-US" sz="2600" err="1">
                <a:latin typeface="Montserrat"/>
                <a:ea typeface="Open Sans"/>
              </a:rPr>
              <a:t>través</a:t>
            </a:r>
            <a:r>
              <a:rPr lang="en-US" sz="2600">
                <a:latin typeface="Montserrat"/>
                <a:ea typeface="Open Sans"/>
              </a:rPr>
              <a:t> de </a:t>
            </a:r>
            <a:r>
              <a:rPr lang="en-US" sz="2600" err="1">
                <a:latin typeface="Montserrat"/>
                <a:ea typeface="Open Sans"/>
              </a:rPr>
              <a:t>qué</a:t>
            </a:r>
            <a:r>
              <a:rPr lang="en-US" sz="2600">
                <a:latin typeface="Montserrat"/>
                <a:ea typeface="Open Sans"/>
              </a:rPr>
              <a:t> canales (</a:t>
            </a:r>
            <a:r>
              <a:rPr lang="en-US" sz="2600" err="1">
                <a:latin typeface="Montserrat"/>
                <a:ea typeface="Open Sans"/>
              </a:rPr>
              <a:t>Ministerio</a:t>
            </a:r>
            <a:r>
              <a:rPr lang="en-US" sz="2600">
                <a:latin typeface="Montserrat"/>
                <a:ea typeface="Open Sans"/>
              </a:rPr>
              <a:t> de </a:t>
            </a:r>
            <a:r>
              <a:rPr lang="en-US" sz="2600" err="1">
                <a:latin typeface="Montserrat"/>
                <a:ea typeface="Open Sans"/>
              </a:rPr>
              <a:t>Relaciones</a:t>
            </a:r>
            <a:r>
              <a:rPr lang="en-US" sz="2600">
                <a:latin typeface="Montserrat"/>
                <a:ea typeface="Open Sans"/>
              </a:rPr>
              <a:t> </a:t>
            </a:r>
            <a:r>
              <a:rPr lang="en-US" sz="2600" err="1">
                <a:latin typeface="Montserrat"/>
                <a:ea typeface="Open Sans"/>
              </a:rPr>
              <a:t>Exteriores</a:t>
            </a:r>
            <a:r>
              <a:rPr lang="en-US" sz="2600">
                <a:latin typeface="Montserrat"/>
                <a:ea typeface="Open Sans"/>
              </a:rPr>
              <a:t>, </a:t>
            </a:r>
            <a:r>
              <a:rPr lang="en-US" sz="2600" err="1">
                <a:latin typeface="Montserrat"/>
                <a:ea typeface="Open Sans"/>
              </a:rPr>
              <a:t>Embajadas</a:t>
            </a:r>
            <a:r>
              <a:rPr lang="en-US" sz="2600">
                <a:latin typeface="Montserrat"/>
                <a:ea typeface="Open Sans"/>
              </a:rPr>
              <a:t>, etc.).</a:t>
            </a:r>
            <a:endParaRPr lang="en-US">
              <a:latin typeface="Mont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833A5-5636-9779-8498-74A6EB3D27CD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Relación con autoridades y diplomáticos/as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4472472-0034-4C97-893B-849C557BCBCA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CB092E7-69C5-3900-22D4-1E7EB5A18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36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4BCB4-89DF-8E95-942A-094B98FAB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B2B2F8-B3BB-6D00-5D7B-02879D7E4BC4}"/>
              </a:ext>
            </a:extLst>
          </p:cNvPr>
          <p:cNvSpPr txBox="1"/>
          <p:nvPr/>
        </p:nvSpPr>
        <p:spPr>
          <a:xfrm>
            <a:off x="2094367" y="2996990"/>
            <a:ext cx="13495779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 pitchFamily="2" charset="77"/>
                <a:ea typeface="Open Sans"/>
              </a:rPr>
              <a:t>Reuniones</a:t>
            </a:r>
            <a:r>
              <a:rPr lang="en-US" sz="2600" b="1">
                <a:latin typeface="Montserrat" pitchFamily="2" charset="77"/>
                <a:ea typeface="Open Sans"/>
              </a:rPr>
              <a:t> de </a:t>
            </a:r>
            <a:r>
              <a:rPr lang="en-US" sz="2600" b="1" err="1">
                <a:latin typeface="Montserrat" pitchFamily="2" charset="77"/>
                <a:ea typeface="Open Sans"/>
              </a:rPr>
              <a:t>trabajo</a:t>
            </a:r>
            <a:r>
              <a:rPr lang="en-US" sz="2600" b="1">
                <a:latin typeface="Montserrat" pitchFamily="2" charset="77"/>
                <a:ea typeface="Open Sans"/>
              </a:rPr>
              <a:t>:</a:t>
            </a:r>
            <a:r>
              <a:rPr lang="en-US" sz="2600">
                <a:latin typeface="Montserrat" pitchFamily="2" charset="77"/>
                <a:ea typeface="Open Sans"/>
              </a:rPr>
              <a:t> Encuentros </a:t>
            </a:r>
            <a:r>
              <a:rPr lang="en-US" sz="2600" err="1">
                <a:latin typeface="Montserrat" pitchFamily="2" charset="77"/>
                <a:ea typeface="Open Sans"/>
              </a:rPr>
              <a:t>formales</a:t>
            </a:r>
            <a:r>
              <a:rPr lang="en-US" sz="2600">
                <a:latin typeface="Montserrat" pitchFamily="2" charset="77"/>
                <a:ea typeface="Open Sans"/>
              </a:rPr>
              <a:t> para </a:t>
            </a:r>
            <a:r>
              <a:rPr lang="en-US" sz="2600" err="1">
                <a:latin typeface="Montserrat" pitchFamily="2" charset="77"/>
                <a:ea typeface="Open Sans"/>
              </a:rPr>
              <a:t>discutir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temas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específicos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negociar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acuerdos</a:t>
            </a:r>
            <a:r>
              <a:rPr lang="en-US" sz="2600">
                <a:latin typeface="Montserrat" pitchFamily="2" charset="77"/>
                <a:ea typeface="Open Sans"/>
              </a:rPr>
              <a:t> o </a:t>
            </a:r>
            <a:r>
              <a:rPr lang="en-US" sz="2600" err="1">
                <a:latin typeface="Montserrat" pitchFamily="2" charset="77"/>
                <a:ea typeface="Open Sans"/>
              </a:rPr>
              <a:t>coordinar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acciones</a:t>
            </a:r>
            <a:r>
              <a:rPr lang="en-US" sz="2600">
                <a:latin typeface="Montserrat" pitchFamily="2" charset="77"/>
                <a:ea typeface="Open Sans"/>
              </a:rPr>
              <a:t>. </a:t>
            </a:r>
            <a:r>
              <a:rPr lang="en-US" sz="2600" err="1">
                <a:latin typeface="Montserrat" pitchFamily="2" charset="77"/>
                <a:ea typeface="Open Sans"/>
              </a:rPr>
              <a:t>Suelen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tener</a:t>
            </a:r>
            <a:r>
              <a:rPr lang="en-US" sz="2600">
                <a:latin typeface="Montserrat" pitchFamily="2" charset="77"/>
                <a:ea typeface="Open Sans"/>
              </a:rPr>
              <a:t> un </a:t>
            </a:r>
            <a:r>
              <a:rPr lang="en-US" sz="2600" err="1">
                <a:latin typeface="Montserrat" pitchFamily="2" charset="77"/>
                <a:ea typeface="Open Sans"/>
              </a:rPr>
              <a:t>orden</a:t>
            </a:r>
            <a:r>
              <a:rPr lang="en-US" sz="2600">
                <a:latin typeface="Montserrat" pitchFamily="2" charset="77"/>
                <a:ea typeface="Open Sans"/>
              </a:rPr>
              <a:t> del día claro y un </a:t>
            </a:r>
            <a:r>
              <a:rPr lang="en-US" sz="2600" err="1">
                <a:latin typeface="Montserrat" pitchFamily="2" charset="77"/>
                <a:ea typeface="Open Sans"/>
              </a:rPr>
              <a:t>formato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más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estructurado</a:t>
            </a:r>
            <a:r>
              <a:rPr lang="en-US" sz="2600">
                <a:latin typeface="Montserrat" pitchFamily="2" charset="77"/>
                <a:ea typeface="Open Sans"/>
              </a:rPr>
              <a:t>.</a:t>
            </a:r>
            <a:endParaRPr lang="en-US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>
              <a:latin typeface="Montserrat" pitchFamily="2" charset="77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 pitchFamily="2" charset="77"/>
                <a:ea typeface="Open Sans"/>
              </a:rPr>
              <a:t>Recepciones</a:t>
            </a:r>
            <a:r>
              <a:rPr lang="en-US" sz="2600" b="1">
                <a:latin typeface="Montserrat" pitchFamily="2" charset="77"/>
                <a:ea typeface="Open Sans"/>
              </a:rPr>
              <a:t> y </a:t>
            </a:r>
            <a:r>
              <a:rPr lang="en-US" sz="2600" b="1" err="1">
                <a:latin typeface="Montserrat" pitchFamily="2" charset="77"/>
                <a:ea typeface="Open Sans"/>
              </a:rPr>
              <a:t>cócteles</a:t>
            </a:r>
            <a:r>
              <a:rPr lang="en-US" sz="2600" b="1">
                <a:latin typeface="Montserrat" pitchFamily="2" charset="77"/>
                <a:ea typeface="Open Sans"/>
              </a:rPr>
              <a:t>: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Eventos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sociales</a:t>
            </a:r>
            <a:r>
              <a:rPr lang="en-US" sz="2600">
                <a:latin typeface="Montserrat" pitchFamily="2" charset="77"/>
                <a:ea typeface="Open Sans"/>
              </a:rPr>
              <a:t> que </a:t>
            </a:r>
            <a:r>
              <a:rPr lang="en-US" sz="2600" err="1">
                <a:latin typeface="Montserrat" pitchFamily="2" charset="77"/>
                <a:ea typeface="Open Sans"/>
              </a:rPr>
              <a:t>facilitan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el</a:t>
            </a:r>
            <a:r>
              <a:rPr lang="en-US" sz="2600">
                <a:latin typeface="Montserrat" pitchFamily="2" charset="77"/>
                <a:ea typeface="Open Sans"/>
              </a:rPr>
              <a:t> networking, </a:t>
            </a:r>
            <a:r>
              <a:rPr lang="en-US" sz="2600" err="1">
                <a:latin typeface="Montserrat" pitchFamily="2" charset="77"/>
                <a:ea typeface="Open Sans"/>
              </a:rPr>
              <a:t>el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establecimiento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contactos</a:t>
            </a:r>
            <a:r>
              <a:rPr lang="en-US" sz="2600">
                <a:latin typeface="Montserrat" pitchFamily="2" charset="77"/>
                <a:ea typeface="Open Sans"/>
              </a:rPr>
              <a:t> y la </a:t>
            </a:r>
            <a:r>
              <a:rPr lang="en-US" sz="2600" err="1">
                <a:latin typeface="Montserrat" pitchFamily="2" charset="77"/>
                <a:ea typeface="Open Sans"/>
              </a:rPr>
              <a:t>distensión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en</a:t>
            </a:r>
            <a:r>
              <a:rPr lang="en-US" sz="2600">
                <a:latin typeface="Montserrat" pitchFamily="2" charset="77"/>
                <a:ea typeface="Open Sans"/>
              </a:rPr>
              <a:t> un </a:t>
            </a:r>
            <a:r>
              <a:rPr lang="en-US" sz="2600" err="1">
                <a:latin typeface="Montserrat" pitchFamily="2" charset="77"/>
                <a:ea typeface="Open Sans"/>
              </a:rPr>
              <a:t>ambiente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más</a:t>
            </a:r>
            <a:r>
              <a:rPr lang="en-US" sz="2600">
                <a:latin typeface="Montserrat" pitchFamily="2" charset="77"/>
                <a:ea typeface="Open Sans"/>
              </a:rPr>
              <a:t> informal, </a:t>
            </a:r>
            <a:r>
              <a:rPr lang="en-US" sz="2600" err="1">
                <a:latin typeface="Montserrat" pitchFamily="2" charset="77"/>
                <a:ea typeface="Open Sans"/>
              </a:rPr>
              <a:t>pero</a:t>
            </a:r>
            <a:r>
              <a:rPr lang="en-US" sz="2600">
                <a:latin typeface="Montserrat" pitchFamily="2" charset="77"/>
                <a:ea typeface="Open Sans"/>
              </a:rPr>
              <a:t> con </a:t>
            </a:r>
            <a:r>
              <a:rPr lang="en-US" sz="2600" err="1">
                <a:latin typeface="Montserrat" pitchFamily="2" charset="77"/>
                <a:ea typeface="Open Sans"/>
              </a:rPr>
              <a:t>reglas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etiqueta</a:t>
            </a:r>
            <a:r>
              <a:rPr lang="en-US" sz="2600">
                <a:latin typeface="Montserrat" pitchFamily="2" charset="77"/>
                <a:ea typeface="Open Sans"/>
              </a:rPr>
              <a:t> que </a:t>
            </a:r>
            <a:r>
              <a:rPr lang="en-US" sz="2600" err="1">
                <a:latin typeface="Montserrat" pitchFamily="2" charset="77"/>
                <a:ea typeface="Open Sans"/>
              </a:rPr>
              <a:t>deben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seguirse</a:t>
            </a:r>
            <a:r>
              <a:rPr lang="en-US" sz="2600">
                <a:latin typeface="Montserrat" pitchFamily="2" charset="77"/>
                <a:ea typeface="Open Sans"/>
              </a:rPr>
              <a:t>.</a:t>
            </a:r>
            <a:endParaRPr lang="en-US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>
              <a:latin typeface="Montserrat" pitchFamily="2" charset="77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 pitchFamily="2" charset="77"/>
                <a:ea typeface="Open Sans"/>
              </a:rPr>
              <a:t>Ceremonias</a:t>
            </a:r>
            <a:r>
              <a:rPr lang="en-US" sz="2600" b="1">
                <a:latin typeface="Montserrat" pitchFamily="2" charset="77"/>
                <a:ea typeface="Open Sans"/>
              </a:rPr>
              <a:t>:</a:t>
            </a:r>
            <a:r>
              <a:rPr lang="en-US" sz="2600">
                <a:latin typeface="Montserrat" pitchFamily="2" charset="77"/>
                <a:ea typeface="Open Sans"/>
              </a:rPr>
              <a:t> Actos con un alto </a:t>
            </a:r>
            <a:r>
              <a:rPr lang="en-US" sz="2600" err="1">
                <a:latin typeface="Montserrat" pitchFamily="2" charset="77"/>
                <a:ea typeface="Open Sans"/>
              </a:rPr>
              <a:t>componente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simbólico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como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inauguraciones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firmas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acuerdos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importantes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conmemoraciones</a:t>
            </a:r>
            <a:r>
              <a:rPr lang="en-US" sz="2600">
                <a:latin typeface="Montserrat" pitchFamily="2" charset="77"/>
                <a:ea typeface="Open Sans"/>
              </a:rPr>
              <a:t> o </a:t>
            </a:r>
            <a:r>
              <a:rPr lang="en-US" sz="2600" err="1">
                <a:latin typeface="Montserrat" pitchFamily="2" charset="77"/>
                <a:ea typeface="Open Sans"/>
              </a:rPr>
              <a:t>entrega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reconocimientos</a:t>
            </a:r>
            <a:r>
              <a:rPr lang="en-US" sz="2600">
                <a:latin typeface="Montserrat" pitchFamily="2" charset="77"/>
                <a:ea typeface="Open Sans"/>
              </a:rPr>
              <a:t>. </a:t>
            </a:r>
            <a:r>
              <a:rPr lang="en-US" sz="2600" err="1">
                <a:latin typeface="Montserrat" pitchFamily="2" charset="77"/>
                <a:ea typeface="Open Sans"/>
              </a:rPr>
              <a:t>Requieren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una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planificación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meticulosa</a:t>
            </a:r>
            <a:r>
              <a:rPr lang="en-US" sz="2600">
                <a:latin typeface="Montserrat" pitchFamily="2" charset="77"/>
                <a:ea typeface="Open Sans"/>
              </a:rPr>
              <a:t> del </a:t>
            </a:r>
            <a:r>
              <a:rPr lang="en-US" sz="2600" err="1">
                <a:latin typeface="Montserrat" pitchFamily="2" charset="77"/>
                <a:ea typeface="Open Sans"/>
              </a:rPr>
              <a:t>desarrollo</a:t>
            </a:r>
            <a:r>
              <a:rPr lang="en-US" sz="2600">
                <a:latin typeface="Montserrat" pitchFamily="2" charset="77"/>
                <a:ea typeface="Open Sans"/>
              </a:rPr>
              <a:t>.</a:t>
            </a:r>
            <a:endParaRPr lang="en-US">
              <a:latin typeface="Montserra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C2CC76-8802-FC74-A6C3-810E3CCEF08C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Algunos tipos de eventos (de Cruz Roja)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0DBF591-683B-A9A8-4CB1-16314E3A8BF6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F29878F-71D9-CFDB-CCC7-BC0A8FA6A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8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38F1E-9B92-BF43-B75F-A1DCD94E5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B4FCAC-A3EF-01DF-BE0C-6C935CDFDE1D}"/>
              </a:ext>
            </a:extLst>
          </p:cNvPr>
          <p:cNvSpPr txBox="1"/>
          <p:nvPr/>
        </p:nvSpPr>
        <p:spPr>
          <a:xfrm>
            <a:off x="2094367" y="2996990"/>
            <a:ext cx="13495779" cy="60939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 pitchFamily="2" charset="77"/>
                <a:ea typeface="Open Sans"/>
              </a:rPr>
              <a:t>Invitaciones</a:t>
            </a:r>
            <a:r>
              <a:rPr lang="en-US" sz="2600" b="1">
                <a:latin typeface="Montserrat" pitchFamily="2" charset="77"/>
                <a:ea typeface="Open Sans"/>
              </a:rPr>
              <a:t>:</a:t>
            </a:r>
            <a:r>
              <a:rPr lang="en-US" sz="2600">
                <a:latin typeface="Montserrat" pitchFamily="2" charset="77"/>
                <a:ea typeface="Open Sans"/>
              </a:rPr>
              <a:t> Deben ser </a:t>
            </a:r>
            <a:r>
              <a:rPr lang="en-US" sz="2600" err="1">
                <a:latin typeface="Montserrat" pitchFamily="2" charset="77"/>
                <a:ea typeface="Open Sans"/>
              </a:rPr>
              <a:t>claras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precisas</a:t>
            </a:r>
            <a:r>
              <a:rPr lang="en-US" sz="2600">
                <a:latin typeface="Montserrat" pitchFamily="2" charset="77"/>
                <a:ea typeface="Open Sans"/>
              </a:rPr>
              <a:t> y </a:t>
            </a:r>
            <a:r>
              <a:rPr lang="en-US" sz="2600" err="1">
                <a:latin typeface="Montserrat" pitchFamily="2" charset="77"/>
                <a:ea typeface="Open Sans"/>
              </a:rPr>
              <a:t>enviarse</a:t>
            </a:r>
            <a:r>
              <a:rPr lang="en-US" sz="2600">
                <a:latin typeface="Montserrat" pitchFamily="2" charset="77"/>
                <a:ea typeface="Open Sans"/>
              </a:rPr>
              <a:t> con </a:t>
            </a:r>
            <a:r>
              <a:rPr lang="en-US" sz="2600" err="1">
                <a:latin typeface="Montserrat" pitchFamily="2" charset="77"/>
                <a:ea typeface="Open Sans"/>
              </a:rPr>
              <a:t>antelación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suficiente</a:t>
            </a:r>
            <a:r>
              <a:rPr lang="en-US" sz="2600">
                <a:latin typeface="Montserrat" pitchFamily="2" charset="77"/>
                <a:ea typeface="Open Sans"/>
              </a:rPr>
              <a:t>. </a:t>
            </a:r>
            <a:r>
              <a:rPr lang="en-US" sz="2600" err="1">
                <a:latin typeface="Montserrat" pitchFamily="2" charset="77"/>
                <a:ea typeface="Open Sans"/>
              </a:rPr>
              <a:t>Incluyen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información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esencial</a:t>
            </a:r>
            <a:r>
              <a:rPr lang="en-US" sz="2600">
                <a:latin typeface="Montserrat" pitchFamily="2" charset="77"/>
                <a:ea typeface="Open Sans"/>
              </a:rPr>
              <a:t>: </a:t>
            </a:r>
            <a:r>
              <a:rPr lang="en-US" sz="2600" err="1">
                <a:latin typeface="Montserrat" pitchFamily="2" charset="77"/>
                <a:ea typeface="Open Sans"/>
              </a:rPr>
              <a:t>fecha</a:t>
            </a:r>
            <a:r>
              <a:rPr lang="en-US" sz="2600">
                <a:latin typeface="Montserrat" pitchFamily="2" charset="77"/>
                <a:ea typeface="Open Sans"/>
              </a:rPr>
              <a:t>, hora, </a:t>
            </a:r>
            <a:r>
              <a:rPr lang="en-US" sz="2600" err="1">
                <a:latin typeface="Montserrat" pitchFamily="2" charset="77"/>
                <a:ea typeface="Open Sans"/>
              </a:rPr>
              <a:t>lugar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propósito</a:t>
            </a:r>
            <a:r>
              <a:rPr lang="en-US" sz="2600">
                <a:latin typeface="Montserrat" pitchFamily="2" charset="77"/>
                <a:ea typeface="Open Sans"/>
              </a:rPr>
              <a:t> del </a:t>
            </a:r>
            <a:r>
              <a:rPr lang="en-US" sz="2600" err="1">
                <a:latin typeface="Montserrat" pitchFamily="2" charset="77"/>
                <a:ea typeface="Open Sans"/>
              </a:rPr>
              <a:t>evento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código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vestimenta</a:t>
            </a:r>
            <a:r>
              <a:rPr lang="en-US" sz="2600">
                <a:latin typeface="Montserrat" pitchFamily="2" charset="77"/>
                <a:ea typeface="Open Sans"/>
              </a:rPr>
              <a:t> (</a:t>
            </a:r>
            <a:r>
              <a:rPr lang="en-US" sz="2600" err="1">
                <a:latin typeface="Montserrat" pitchFamily="2" charset="77"/>
                <a:ea typeface="Open Sans"/>
              </a:rPr>
              <a:t>si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aplica</a:t>
            </a:r>
            <a:r>
              <a:rPr lang="en-US" sz="2600">
                <a:latin typeface="Montserrat" pitchFamily="2" charset="77"/>
                <a:ea typeface="Open Sans"/>
              </a:rPr>
              <a:t>) y </a:t>
            </a:r>
            <a:r>
              <a:rPr lang="en-US" sz="2600" err="1">
                <a:latin typeface="Montserrat" pitchFamily="2" charset="77"/>
                <a:ea typeface="Open Sans"/>
              </a:rPr>
              <a:t>cómo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confirmar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asistencia</a:t>
            </a:r>
            <a:r>
              <a:rPr lang="en-US" sz="2600">
                <a:latin typeface="Montserrat" pitchFamily="2" charset="77"/>
                <a:ea typeface="Open Sans"/>
              </a:rPr>
              <a:t>.</a:t>
            </a:r>
            <a:endParaRPr lang="en-US" sz="260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>
              <a:latin typeface="Montserrat" pitchFamily="2" charset="77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err="1">
                <a:latin typeface="Montserrat" pitchFamily="2" charset="77"/>
                <a:ea typeface="Open Sans"/>
              </a:rPr>
              <a:t>Logística</a:t>
            </a:r>
            <a:r>
              <a:rPr lang="en-US" sz="2600" b="1">
                <a:latin typeface="Montserrat" pitchFamily="2" charset="77"/>
                <a:ea typeface="Open Sans"/>
              </a:rPr>
              <a:t>: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Considera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todos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los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detalles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prácticos</a:t>
            </a:r>
            <a:r>
              <a:rPr lang="en-US" sz="2600">
                <a:latin typeface="Montserrat" pitchFamily="2" charset="77"/>
                <a:ea typeface="Open Sans"/>
              </a:rPr>
              <a:t>: </a:t>
            </a:r>
            <a:r>
              <a:rPr lang="en-US" sz="2600" err="1">
                <a:latin typeface="Montserrat" pitchFamily="2" charset="77"/>
                <a:ea typeface="Open Sans"/>
              </a:rPr>
              <a:t>el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espacio</a:t>
            </a:r>
            <a:r>
              <a:rPr lang="en-US" sz="2600">
                <a:latin typeface="Montserrat" pitchFamily="2" charset="77"/>
                <a:ea typeface="Open Sans"/>
              </a:rPr>
              <a:t> (</a:t>
            </a:r>
            <a:r>
              <a:rPr lang="en-US" sz="2600" err="1">
                <a:latin typeface="Montserrat" pitchFamily="2" charset="77"/>
                <a:ea typeface="Open Sans"/>
              </a:rPr>
              <a:t>adecuado</a:t>
            </a:r>
            <a:r>
              <a:rPr lang="en-US" sz="2600">
                <a:latin typeface="Montserrat" pitchFamily="2" charset="77"/>
                <a:ea typeface="Open Sans"/>
              </a:rPr>
              <a:t> al </a:t>
            </a:r>
            <a:r>
              <a:rPr lang="en-US" sz="2600" err="1">
                <a:latin typeface="Montserrat" pitchFamily="2" charset="77"/>
                <a:ea typeface="Open Sans"/>
              </a:rPr>
              <a:t>número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asistentes</a:t>
            </a:r>
            <a:r>
              <a:rPr lang="en-US" sz="2600">
                <a:latin typeface="Montserrat" pitchFamily="2" charset="77"/>
                <a:ea typeface="Open Sans"/>
              </a:rPr>
              <a:t>), la </a:t>
            </a:r>
            <a:r>
              <a:rPr lang="en-US" sz="2600" err="1">
                <a:latin typeface="Montserrat" pitchFamily="2" charset="77"/>
                <a:ea typeface="Open Sans"/>
              </a:rPr>
              <a:t>tecnología</a:t>
            </a:r>
            <a:r>
              <a:rPr lang="en-US" sz="2600">
                <a:latin typeface="Montserrat" pitchFamily="2" charset="77"/>
                <a:ea typeface="Open Sans"/>
              </a:rPr>
              <a:t> (</a:t>
            </a:r>
            <a:r>
              <a:rPr lang="en-US" sz="2600" err="1">
                <a:latin typeface="Montserrat" pitchFamily="2" charset="77"/>
                <a:ea typeface="Open Sans"/>
              </a:rPr>
              <a:t>micrófonos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pantallas</a:t>
            </a:r>
            <a:r>
              <a:rPr lang="en-US" sz="2600">
                <a:latin typeface="Montserrat" pitchFamily="2" charset="77"/>
                <a:ea typeface="Open Sans"/>
              </a:rPr>
              <a:t>), la </a:t>
            </a:r>
            <a:r>
              <a:rPr lang="en-US" sz="2600" err="1">
                <a:latin typeface="Montserrat" pitchFamily="2" charset="77"/>
                <a:ea typeface="Open Sans"/>
              </a:rPr>
              <a:t>seguridad</a:t>
            </a:r>
            <a:r>
              <a:rPr lang="en-US" sz="2600">
                <a:latin typeface="Montserrat" pitchFamily="2" charset="77"/>
                <a:ea typeface="Open Sans"/>
              </a:rPr>
              <a:t>, la </a:t>
            </a:r>
            <a:r>
              <a:rPr lang="en-US" sz="2600" err="1">
                <a:latin typeface="Montserrat" pitchFamily="2" charset="77"/>
                <a:ea typeface="Open Sans"/>
              </a:rPr>
              <a:t>climatización</a:t>
            </a:r>
            <a:r>
              <a:rPr lang="en-US" sz="2600">
                <a:latin typeface="Montserrat" pitchFamily="2" charset="77"/>
                <a:ea typeface="Open Sans"/>
              </a:rPr>
              <a:t>, la comida y </a:t>
            </a:r>
            <a:r>
              <a:rPr lang="en-US" sz="2600" err="1">
                <a:latin typeface="Montserrat" pitchFamily="2" charset="77"/>
                <a:ea typeface="Open Sans"/>
              </a:rPr>
              <a:t>bebida</a:t>
            </a:r>
            <a:r>
              <a:rPr lang="en-US" sz="2600">
                <a:latin typeface="Montserrat" pitchFamily="2" charset="77"/>
                <a:ea typeface="Open Sans"/>
              </a:rPr>
              <a:t> (</a:t>
            </a:r>
            <a:r>
              <a:rPr lang="en-US" sz="2600" err="1">
                <a:latin typeface="Montserrat" pitchFamily="2" charset="77"/>
                <a:ea typeface="Open Sans"/>
              </a:rPr>
              <a:t>si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aplica</a:t>
            </a:r>
            <a:r>
              <a:rPr lang="en-US" sz="2600">
                <a:latin typeface="Montserrat" pitchFamily="2" charset="77"/>
                <a:ea typeface="Open Sans"/>
              </a:rPr>
              <a:t>), y la </a:t>
            </a:r>
            <a:r>
              <a:rPr lang="en-US" sz="2600" err="1">
                <a:latin typeface="Montserrat" pitchFamily="2" charset="77"/>
                <a:ea typeface="Open Sans"/>
              </a:rPr>
              <a:t>disponibilidad</a:t>
            </a:r>
            <a:r>
              <a:rPr lang="en-US" sz="2600">
                <a:latin typeface="Montserrat" pitchFamily="2" charset="77"/>
                <a:ea typeface="Open Sans"/>
              </a:rPr>
              <a:t> de personal de </a:t>
            </a:r>
            <a:r>
              <a:rPr lang="en-US" sz="2600" err="1">
                <a:latin typeface="Montserrat" pitchFamily="2" charset="77"/>
                <a:ea typeface="Open Sans"/>
              </a:rPr>
              <a:t>apoyo</a:t>
            </a:r>
            <a:r>
              <a:rPr lang="en-US" sz="2600">
                <a:latin typeface="Montserrat" pitchFamily="2" charset="77"/>
                <a:ea typeface="Open Sans"/>
              </a:rPr>
              <a:t>.</a:t>
            </a:r>
            <a:endParaRPr lang="en-US" sz="260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>
              <a:latin typeface="Montserrat" pitchFamily="2" charset="77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>
                <a:latin typeface="Montserrat" pitchFamily="2" charset="77"/>
                <a:ea typeface="Open Sans"/>
              </a:rPr>
              <a:t>Orden del día (Agenda):</a:t>
            </a:r>
            <a:r>
              <a:rPr lang="en-US" sz="2600">
                <a:latin typeface="Montserrat" pitchFamily="2" charset="77"/>
                <a:ea typeface="Open Sans"/>
              </a:rPr>
              <a:t> Define la </a:t>
            </a:r>
            <a:r>
              <a:rPr lang="en-US" sz="2600" err="1">
                <a:latin typeface="Montserrat" pitchFamily="2" charset="77"/>
                <a:ea typeface="Open Sans"/>
              </a:rPr>
              <a:t>secuencia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actividades</a:t>
            </a:r>
            <a:r>
              <a:rPr lang="en-US" sz="2600">
                <a:latin typeface="Montserrat" pitchFamily="2" charset="77"/>
                <a:ea typeface="Open Sans"/>
              </a:rPr>
              <a:t>, </a:t>
            </a:r>
            <a:r>
              <a:rPr lang="en-US" sz="2600" err="1">
                <a:latin typeface="Montserrat" pitchFamily="2" charset="77"/>
                <a:ea typeface="Open Sans"/>
              </a:rPr>
              <a:t>los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tiempos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asignados</a:t>
            </a:r>
            <a:r>
              <a:rPr lang="en-US" sz="2600">
                <a:latin typeface="Montserrat" pitchFamily="2" charset="77"/>
                <a:ea typeface="Open Sans"/>
              </a:rPr>
              <a:t> a </a:t>
            </a:r>
            <a:r>
              <a:rPr lang="en-US" sz="2600" err="1">
                <a:latin typeface="Montserrat" pitchFamily="2" charset="77"/>
                <a:ea typeface="Open Sans"/>
              </a:rPr>
              <a:t>cada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una</a:t>
            </a:r>
            <a:r>
              <a:rPr lang="en-US" sz="2600">
                <a:latin typeface="Montserrat" pitchFamily="2" charset="77"/>
                <a:ea typeface="Open Sans"/>
              </a:rPr>
              <a:t> y </a:t>
            </a:r>
            <a:r>
              <a:rPr lang="en-US" sz="2600" err="1">
                <a:latin typeface="Montserrat" pitchFamily="2" charset="77"/>
                <a:ea typeface="Open Sans"/>
              </a:rPr>
              <a:t>los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participantes</a:t>
            </a:r>
            <a:r>
              <a:rPr lang="en-US" sz="2600">
                <a:latin typeface="Montserrat" pitchFamily="2" charset="77"/>
                <a:ea typeface="Open Sans"/>
              </a:rPr>
              <a:t>. En </a:t>
            </a:r>
            <a:r>
              <a:rPr lang="en-US" sz="2600" err="1">
                <a:latin typeface="Montserrat" pitchFamily="2" charset="77"/>
                <a:ea typeface="Open Sans"/>
              </a:rPr>
              <a:t>eventos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formales</a:t>
            </a:r>
            <a:r>
              <a:rPr lang="en-US" sz="2600">
                <a:latin typeface="Montserrat" pitchFamily="2" charset="77"/>
                <a:ea typeface="Open Sans"/>
              </a:rPr>
              <a:t>, se </a:t>
            </a:r>
            <a:r>
              <a:rPr lang="en-US" sz="2600" err="1">
                <a:latin typeface="Montserrat" pitchFamily="2" charset="77"/>
                <a:ea typeface="Open Sans"/>
              </a:rPr>
              <a:t>distribuye</a:t>
            </a:r>
            <a:r>
              <a:rPr lang="en-US" sz="2600">
                <a:latin typeface="Montserrat" pitchFamily="2" charset="77"/>
                <a:ea typeface="Open Sans"/>
              </a:rPr>
              <a:t> a </a:t>
            </a:r>
            <a:r>
              <a:rPr lang="en-US" sz="2600" err="1">
                <a:latin typeface="Montserrat" pitchFamily="2" charset="77"/>
                <a:ea typeface="Open Sans"/>
              </a:rPr>
              <a:t>los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asistentes</a:t>
            </a:r>
            <a:r>
              <a:rPr lang="en-US" sz="2600">
                <a:latin typeface="Montserrat" pitchFamily="2" charset="77"/>
                <a:ea typeface="Open Sans"/>
              </a:rPr>
              <a:t>.</a:t>
            </a:r>
            <a:endParaRPr lang="en-US" sz="260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>
              <a:latin typeface="Montserrat" pitchFamily="2" charset="77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>
                <a:latin typeface="Montserrat" pitchFamily="2" charset="77"/>
                <a:ea typeface="Open Sans"/>
              </a:rPr>
              <a:t>Lista de </a:t>
            </a:r>
            <a:r>
              <a:rPr lang="en-US" sz="2600" b="1" err="1">
                <a:latin typeface="Montserrat" pitchFamily="2" charset="77"/>
                <a:ea typeface="Open Sans"/>
              </a:rPr>
              <a:t>asistentes</a:t>
            </a:r>
            <a:r>
              <a:rPr lang="en-US" sz="2600" b="1">
                <a:latin typeface="Montserrat" pitchFamily="2" charset="77"/>
                <a:ea typeface="Open Sans"/>
              </a:rPr>
              <a:t>:</a:t>
            </a:r>
            <a:r>
              <a:rPr lang="en-US" sz="2600">
                <a:latin typeface="Montserrat" pitchFamily="2" charset="77"/>
                <a:ea typeface="Open Sans"/>
              </a:rPr>
              <a:t> Fundamental para </a:t>
            </a:r>
            <a:r>
              <a:rPr lang="en-US" sz="2600" err="1">
                <a:latin typeface="Montserrat" pitchFamily="2" charset="77"/>
                <a:ea typeface="Open Sans"/>
              </a:rPr>
              <a:t>el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manejo</a:t>
            </a:r>
            <a:r>
              <a:rPr lang="en-US" sz="2600">
                <a:latin typeface="Montserrat" pitchFamily="2" charset="77"/>
                <a:ea typeface="Open Sans"/>
              </a:rPr>
              <a:t> de </a:t>
            </a:r>
            <a:r>
              <a:rPr lang="en-US" sz="2600" err="1">
                <a:latin typeface="Montserrat" pitchFamily="2" charset="77"/>
                <a:ea typeface="Open Sans"/>
              </a:rPr>
              <a:t>precedencias</a:t>
            </a:r>
            <a:r>
              <a:rPr lang="en-US" sz="2600">
                <a:latin typeface="Montserrat" pitchFamily="2" charset="77"/>
                <a:ea typeface="Open Sans"/>
              </a:rPr>
              <a:t> y para saber </a:t>
            </a:r>
            <a:r>
              <a:rPr lang="en-US" sz="2600" err="1">
                <a:latin typeface="Montserrat" pitchFamily="2" charset="77"/>
                <a:ea typeface="Open Sans"/>
              </a:rPr>
              <a:t>quién</a:t>
            </a:r>
            <a:r>
              <a:rPr lang="en-US" sz="2600">
                <a:latin typeface="Montserrat" pitchFamily="2" charset="77"/>
                <a:ea typeface="Open Sans"/>
              </a:rPr>
              <a:t> ha </a:t>
            </a:r>
            <a:r>
              <a:rPr lang="en-US" sz="2600" err="1">
                <a:latin typeface="Montserrat" pitchFamily="2" charset="77"/>
                <a:ea typeface="Open Sans"/>
              </a:rPr>
              <a:t>confirmado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su</a:t>
            </a:r>
            <a:r>
              <a:rPr lang="en-US" sz="2600">
                <a:latin typeface="Montserrat" pitchFamily="2" charset="77"/>
                <a:ea typeface="Open Sans"/>
              </a:rPr>
              <a:t> </a:t>
            </a:r>
            <a:r>
              <a:rPr lang="en-US" sz="2600" err="1">
                <a:latin typeface="Montserrat" pitchFamily="2" charset="77"/>
                <a:ea typeface="Open Sans"/>
              </a:rPr>
              <a:t>presencia</a:t>
            </a:r>
            <a:r>
              <a:rPr lang="en-US" sz="2600">
                <a:latin typeface="Montserrat" pitchFamily="2" charset="77"/>
                <a:ea typeface="Open San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EDFD33-252C-E1FC-E424-9741CA2F2F4B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Organización de los eventos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7A29199-85D4-CAC5-2A3A-F62B52AE753A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CC54C69-B14C-728D-A325-FBE0E3073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61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89A5-473D-DC81-2EAD-ECF954853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227CF6-F812-0738-BDED-156D5657B057}"/>
              </a:ext>
            </a:extLst>
          </p:cNvPr>
          <p:cNvSpPr txBox="1"/>
          <p:nvPr/>
        </p:nvSpPr>
        <p:spPr>
          <a:xfrm>
            <a:off x="2094367" y="2996990"/>
            <a:ext cx="13495779" cy="65864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_tradnl" sz="2400" noProof="0">
                <a:latin typeface="Montserrat"/>
                <a:ea typeface="Open Sans"/>
              </a:rPr>
              <a:t>Es el </a:t>
            </a:r>
            <a:r>
              <a:rPr lang="es-ES_tradnl" sz="2400" b="1" noProof="0">
                <a:latin typeface="Montserrat"/>
                <a:ea typeface="Open Sans"/>
              </a:rPr>
              <a:t>orden jerárquico establecido</a:t>
            </a:r>
            <a:r>
              <a:rPr lang="es-ES_tradnl" sz="2400" noProof="0">
                <a:latin typeface="Montserrat"/>
                <a:ea typeface="Open Sans"/>
              </a:rPr>
              <a:t> en el que se ubican a las personas en un evento o acto oficial. Es decir, quién va primero, quién se sienta al lado de quién, o quién es presentado antes que otro. </a:t>
            </a:r>
            <a:r>
              <a:rPr lang="es-ES_tradnl" sz="2400" b="1" noProof="0">
                <a:latin typeface="Montserrat"/>
                <a:ea typeface="Open Sans"/>
              </a:rPr>
              <a:t>Evita confusiones y muestra respeto</a:t>
            </a:r>
            <a:r>
              <a:rPr lang="es-ES_tradnl" sz="2400" noProof="0">
                <a:latin typeface="Montserrat"/>
                <a:ea typeface="Open Sans"/>
              </a:rPr>
              <a:t> por las personas.</a:t>
            </a:r>
            <a:endParaRPr lang="es-ES_tradnl" sz="1200" noProof="0">
              <a:latin typeface="Montserrat"/>
            </a:endParaRPr>
          </a:p>
          <a:p>
            <a:endParaRPr lang="es-ES_tradnl" sz="2600" noProof="0">
              <a:latin typeface="Montserrat" pitchFamily="2" charset="77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b="1" noProof="0">
                <a:latin typeface="Montserrat" pitchFamily="2" charset="77"/>
                <a:ea typeface="Open Sans"/>
              </a:rPr>
              <a:t>Criterios comunes:</a:t>
            </a:r>
            <a:r>
              <a:rPr lang="es-ES_tradnl" sz="2400" noProof="0">
                <a:latin typeface="Montserrat" pitchFamily="2" charset="77"/>
                <a:ea typeface="Open Sans"/>
              </a:rPr>
              <a:t> La precedencia se basa en reglas generalmente aceptadas, aunque pueden variar ligeramente según el país o la institución:</a:t>
            </a:r>
          </a:p>
          <a:p>
            <a:r>
              <a:rPr lang="es-ES_tradnl" sz="2400" noProof="0">
                <a:latin typeface="Montserrat"/>
                <a:ea typeface="Open Sans"/>
              </a:rPr>
              <a:t> </a:t>
            </a:r>
            <a:endParaRPr lang="es-ES_tradnl" sz="1200" noProof="0">
              <a:latin typeface="Montserra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b="1" noProof="0">
                <a:latin typeface="Montserrat" pitchFamily="2" charset="77"/>
                <a:ea typeface="Open Sans"/>
              </a:rPr>
              <a:t>Cargo:</a:t>
            </a:r>
            <a:r>
              <a:rPr lang="es-ES_tradnl" sz="2400" noProof="0">
                <a:latin typeface="Montserrat" pitchFamily="2" charset="77"/>
                <a:ea typeface="Open Sans"/>
              </a:rPr>
              <a:t> Es el criterio más importante (un presidente de país tiene precedencia sobre un ministro, que a su vez la tiene sobre un embajador).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1200" noProof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b="1" noProof="0">
                <a:latin typeface="Montserrat" pitchFamily="2" charset="77"/>
                <a:ea typeface="Open Sans"/>
              </a:rPr>
              <a:t>Antigüedad:</a:t>
            </a:r>
            <a:r>
              <a:rPr lang="es-ES_tradnl" sz="2400" noProof="0">
                <a:latin typeface="Montserrat" pitchFamily="2" charset="77"/>
                <a:ea typeface="Open Sans"/>
              </a:rPr>
              <a:t> Especialmente relevante en cuerpos diplomáticos (la fecha de acreditación de un embajador en un país determina su precedencia entre sus pares).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1200" noProof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b="1" noProof="0">
                <a:latin typeface="Montserrat"/>
                <a:ea typeface="Open Sans"/>
              </a:rPr>
              <a:t>País:</a:t>
            </a:r>
            <a:r>
              <a:rPr lang="es-ES_tradnl" sz="2400" noProof="0">
                <a:latin typeface="Montserrat"/>
                <a:ea typeface="Open Sans"/>
              </a:rPr>
              <a:t> En eventos internacionales, el orden alfabético de los países es un criterio común cuando no hay otra jerarquía definida.</a:t>
            </a:r>
            <a:r>
              <a:rPr lang="es-ES_tradnl" sz="2400">
                <a:latin typeface="Montserrat"/>
                <a:ea typeface="Open Sans"/>
              </a:rPr>
              <a:t> Se suele utilizar el alfabeto en </a:t>
            </a:r>
            <a:r>
              <a:rPr lang="es-ES_tradnl" sz="2400" err="1">
                <a:latin typeface="Montserrat"/>
                <a:ea typeface="Open Sans"/>
              </a:rPr>
              <a:t>fránces</a:t>
            </a:r>
            <a:r>
              <a:rPr lang="es-ES_tradnl" sz="2400">
                <a:latin typeface="Montserrat"/>
                <a:ea typeface="Open Sans"/>
              </a:rPr>
              <a:t>.</a:t>
            </a:r>
            <a:endParaRPr lang="es-ES_tradnl" sz="2400" noProof="0">
              <a:latin typeface="Montserrat" pitchFamily="2" charset="77"/>
              <a:ea typeface="Open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1200" noProof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400" b="1" noProof="0">
                <a:latin typeface="Montserrat" pitchFamily="2" charset="77"/>
                <a:ea typeface="Open Sans"/>
              </a:rPr>
              <a:t>Fecha de acreditación:</a:t>
            </a:r>
            <a:r>
              <a:rPr lang="es-ES_tradnl" sz="2400" noProof="0">
                <a:latin typeface="Montserrat" pitchFamily="2" charset="77"/>
                <a:ea typeface="Open Sans"/>
              </a:rPr>
              <a:t> En el ámbito diplomático, el embajador que lleva más tiempo acreditado en el país suele tener la precedencia sobre los recién llegados.</a:t>
            </a:r>
            <a:endParaRPr lang="es-ES_tradnl" sz="2800" noProof="0">
              <a:latin typeface="Montserrat" pitchFamily="2" charset="77"/>
              <a:ea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833508-7098-8520-CF57-782D4CDC02F2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Precedencia: pilar clave de los eventos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216352E-5C73-2473-0DC5-0F92E5F96F5B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FAC25A5-C2E8-5900-5820-C65BB8FBA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6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17784-FFDA-8BB1-5DAF-FDFFF3370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844DEB-2D16-16A1-355E-28B24B6C8775}"/>
              </a:ext>
            </a:extLst>
          </p:cNvPr>
          <p:cNvSpPr txBox="1"/>
          <p:nvPr/>
        </p:nvSpPr>
        <p:spPr>
          <a:xfrm>
            <a:off x="2094367" y="2996990"/>
            <a:ext cx="13495779" cy="65248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es-ES_tradnl" sz="2200" b="1">
                <a:latin typeface="Montserrat" pitchFamily="2" charset="77"/>
                <a:ea typeface="Open Sans"/>
              </a:rPr>
              <a:t>Precedencia lateral:</a:t>
            </a:r>
            <a:r>
              <a:rPr lang="es-ES_tradnl" sz="2200">
                <a:latin typeface="Montserrat" pitchFamily="2" charset="77"/>
                <a:ea typeface="Open Sans"/>
              </a:rPr>
              <a:t> Es la más común en mesas y filas. El invitado de mayor rango se sienta o se coloca a la </a:t>
            </a:r>
            <a:r>
              <a:rPr lang="es-ES_tradnl" sz="2200" b="1">
                <a:latin typeface="Montserrat" pitchFamily="2" charset="77"/>
                <a:ea typeface="Open Sans"/>
              </a:rPr>
              <a:t>derecha inmediata del anfitrión</a:t>
            </a:r>
            <a:r>
              <a:rPr lang="es-ES_tradnl" sz="2200">
                <a:latin typeface="Montserrat" pitchFamily="2" charset="77"/>
                <a:ea typeface="Open Sans"/>
              </a:rPr>
              <a:t>. El siguiente en precedencia se coloca a la izquierda del anfitrión, y así sucesivamente, alternando derecha e izquierda, alejándose del centro.</a:t>
            </a:r>
            <a:endParaRPr lang="es-ES_tradnl" sz="2200">
              <a:latin typeface="Montserrat" pitchFamily="2" charset="77"/>
            </a:endParaRPr>
          </a:p>
          <a:p>
            <a:pPr marL="285750" indent="-285750">
              <a:buChar char="•"/>
            </a:pPr>
            <a:r>
              <a:rPr lang="es-ES_tradnl" sz="2200" b="1">
                <a:latin typeface="Montserrat" pitchFamily="2" charset="77"/>
                <a:ea typeface="Open Sans"/>
              </a:rPr>
              <a:t>Precedencia lineal:</a:t>
            </a:r>
            <a:r>
              <a:rPr lang="es-ES_tradnl" sz="2200">
                <a:latin typeface="Montserrat" pitchFamily="2" charset="77"/>
                <a:ea typeface="Open Sans"/>
              </a:rPr>
              <a:t> Se aplica cuando las personas se colocan en una fila o columna, como en una procesión o un desfile. La persona de mayor rango va en la </a:t>
            </a:r>
            <a:r>
              <a:rPr lang="es-ES_tradnl" sz="2200" b="1">
                <a:latin typeface="Montserrat" pitchFamily="2" charset="77"/>
                <a:ea typeface="Open Sans"/>
              </a:rPr>
              <a:t>cabeza</a:t>
            </a:r>
            <a:r>
              <a:rPr lang="es-ES_tradnl" sz="2200">
                <a:latin typeface="Montserrat" pitchFamily="2" charset="77"/>
                <a:ea typeface="Open Sans"/>
              </a:rPr>
              <a:t> o en la posición más destacada.</a:t>
            </a:r>
            <a:endParaRPr lang="es-ES_tradnl" sz="2200">
              <a:latin typeface="Montserrat" pitchFamily="2" charset="77"/>
            </a:endParaRPr>
          </a:p>
          <a:p>
            <a:pPr marL="285750" indent="-285750">
              <a:buChar char="•"/>
            </a:pPr>
            <a:endParaRPr lang="es-ES_tradnl" sz="2200">
              <a:latin typeface="Montserrat" pitchFamily="2" charset="77"/>
              <a:ea typeface="Open Sans"/>
            </a:endParaRPr>
          </a:p>
          <a:p>
            <a:r>
              <a:rPr lang="es-ES_tradnl" sz="2200" b="1">
                <a:solidFill>
                  <a:srgbClr val="FF0000"/>
                </a:solidFill>
                <a:latin typeface="Montserrat" pitchFamily="2" charset="77"/>
              </a:rPr>
              <a:t>Disposición de Mesas y Asientos</a:t>
            </a:r>
            <a:endParaRPr lang="es-ES_tradnl" sz="2200">
              <a:latin typeface="Montserrat" pitchFamily="2" charset="77"/>
              <a:ea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es-ES_tradnl" sz="2200" b="1">
                <a:latin typeface="Montserrat" pitchFamily="2" charset="77"/>
                <a:ea typeface="Open Sans"/>
              </a:rPr>
              <a:t>Mesa presidencial o de honor:</a:t>
            </a:r>
            <a:r>
              <a:rPr lang="es-ES_tradnl" sz="2200">
                <a:latin typeface="Montserrat" pitchFamily="2" charset="77"/>
                <a:ea typeface="Open Sans"/>
              </a:rPr>
              <a:t> Los anfitriones y los invitados de mayor rango se ubican en la mesa principal.</a:t>
            </a:r>
            <a:endParaRPr lang="es-ES_tradnl" sz="2200">
              <a:latin typeface="Montserrat" pitchFamily="2" charset="77"/>
            </a:endParaRPr>
          </a:p>
          <a:p>
            <a:pPr marL="285750" indent="-285750">
              <a:buFont typeface="Arial"/>
              <a:buChar char="•"/>
            </a:pPr>
            <a:r>
              <a:rPr lang="es-ES_tradnl" sz="2200" b="1">
                <a:latin typeface="Montserrat" pitchFamily="2" charset="77"/>
                <a:ea typeface="Open Sans"/>
              </a:rPr>
              <a:t>Sistema de alternancia:</a:t>
            </a:r>
            <a:r>
              <a:rPr lang="es-ES_tradnl" sz="2200">
                <a:latin typeface="Montserrat" pitchFamily="2" charset="77"/>
                <a:ea typeface="Open Sans"/>
              </a:rPr>
              <a:t> En mesas rectangulares, los invitados se alternan a la derecha y a la izquierda del anfitrión, siguiendo el orden jerárquico.</a:t>
            </a:r>
            <a:endParaRPr lang="es-ES_tradnl" sz="2200">
              <a:latin typeface="Montserrat" pitchFamily="2" charset="77"/>
            </a:endParaRPr>
          </a:p>
          <a:p>
            <a:pPr marL="285750" indent="-285750">
              <a:buFont typeface="Arial"/>
              <a:buChar char="•"/>
            </a:pPr>
            <a:r>
              <a:rPr lang="es-ES_tradnl" sz="2200" b="1">
                <a:latin typeface="Montserrat" pitchFamily="2" charset="77"/>
                <a:ea typeface="Open Sans"/>
              </a:rPr>
              <a:t>Mesas redondas:</a:t>
            </a:r>
            <a:r>
              <a:rPr lang="es-ES_tradnl" sz="2200">
                <a:latin typeface="Montserrat" pitchFamily="2" charset="77"/>
                <a:ea typeface="Open Sans"/>
              </a:rPr>
              <a:t> A menudo se usan para fomentar la conversación, pero el principio de derecha e izquierda del anfitrión se mantiene como referencia para las ubicaciones principales.</a:t>
            </a:r>
            <a:endParaRPr lang="es-ES_tradnl" sz="2200">
              <a:latin typeface="Montserrat" pitchFamily="2" charset="77"/>
            </a:endParaRPr>
          </a:p>
          <a:p>
            <a:pPr marL="285750" indent="-285750">
              <a:buFont typeface="Arial"/>
              <a:buChar char="•"/>
            </a:pPr>
            <a:r>
              <a:rPr lang="es-ES_tradnl" sz="2200" b="1">
                <a:latin typeface="Montserrat" pitchFamily="2" charset="77"/>
                <a:ea typeface="Open Sans"/>
              </a:rPr>
              <a:t>Ubicación de cónyuges:</a:t>
            </a:r>
            <a:r>
              <a:rPr lang="es-ES_tradnl" sz="2200">
                <a:latin typeface="Montserrat" pitchFamily="2" charset="77"/>
                <a:ea typeface="Open Sans"/>
              </a:rPr>
              <a:t> Generalmente, los cónyuges no se sientan juntos en mesas protocolares, sino que se separan para fomentar la interacción y se sientan al lado de otro invitado de alto rango.</a:t>
            </a:r>
            <a:endParaRPr lang="es-ES_tradnl" sz="2200">
              <a:latin typeface="Montserra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EADE47-7457-3F8D-1042-0B8354C47B5D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Precedencia lateral y lineal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38EEF27-82C9-4A0A-ABEB-759A2833DA96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5454111-B6AB-D6CF-FA84-DA73C869C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3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165D8-2F61-6350-1EC3-20D47C0C7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FF2FA4-2CC4-29E8-2CA4-897DD8F0549F}"/>
              </a:ext>
            </a:extLst>
          </p:cNvPr>
          <p:cNvSpPr txBox="1"/>
          <p:nvPr/>
        </p:nvSpPr>
        <p:spPr>
          <a:xfrm>
            <a:off x="2094367" y="3012379"/>
            <a:ext cx="13495779" cy="64940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600" b="1">
                <a:latin typeface="Montserrat" pitchFamily="2" charset="77"/>
                <a:ea typeface="Open Sans"/>
              </a:rPr>
              <a:t>Bandera Nacional del País Anfitrión:</a:t>
            </a:r>
            <a:r>
              <a:rPr lang="es-ES_tradnl" sz="2600">
                <a:latin typeface="Montserrat" pitchFamily="2" charset="77"/>
                <a:ea typeface="Open Sans"/>
              </a:rPr>
              <a:t> Siempre ocupa el lugar de honor y máxima preeminencia. Es la bandera más importante en el territorio donde se celebra el evento.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600" b="1">
                <a:latin typeface="Montserrat" pitchFamily="2" charset="77"/>
                <a:ea typeface="Open Sans"/>
              </a:rPr>
              <a:t>Ley de la Derecha (del anfitrión/presidencia):</a:t>
            </a:r>
            <a:r>
              <a:rPr lang="es-ES_tradnl" sz="2600">
                <a:latin typeface="Montserrat" pitchFamily="2" charset="77"/>
                <a:ea typeface="Open Sans"/>
              </a:rPr>
              <a:t> El lugar de honor es siempre a la derecha del anfitrión o de la presidencia del acto (lo que se traduce en la izquierda del observador que mira </a:t>
            </a:r>
            <a:r>
              <a:rPr lang="es-ES_tradnl" sz="2600">
                <a:latin typeface="Montserrat" pitchFamily="2" charset="77"/>
              </a:rPr>
              <a:t>de frente al escenario </a:t>
            </a:r>
            <a:r>
              <a:rPr lang="es-ES_tradnl" sz="2600">
                <a:latin typeface="Montserrat" pitchFamily="2" charset="77"/>
                <a:ea typeface="Open Sans"/>
              </a:rPr>
              <a:t>o la fila de banderas).</a:t>
            </a:r>
            <a:endParaRPr lang="es-ES_tradnl" sz="2600">
              <a:latin typeface="Montserrat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600" b="1">
                <a:latin typeface="Montserrat" pitchFamily="2" charset="77"/>
                <a:ea typeface="Open Sans"/>
              </a:rPr>
              <a:t>Tamaño y Calidad:</a:t>
            </a:r>
            <a:r>
              <a:rPr lang="es-ES_tradnl" sz="2600">
                <a:latin typeface="Montserrat" pitchFamily="2" charset="77"/>
                <a:ea typeface="Open Sans"/>
              </a:rPr>
              <a:t> Todas las banderas izadas en un mismo evento deben ser del mismo tamaño y de calidad similar para no dar la impresión de que una es más importante que otra (excepto la bandera anfitriona que puede tener un tratamiento especial en algunos casos).</a:t>
            </a:r>
            <a:endParaRPr lang="es-ES_tradnl" sz="2600">
              <a:latin typeface="Montserrat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600" b="1">
                <a:latin typeface="Montserrat" pitchFamily="2" charset="77"/>
                <a:ea typeface="Open Sans"/>
              </a:rPr>
              <a:t>No mezclar banderas oficiales con no oficiales:</a:t>
            </a:r>
            <a:r>
              <a:rPr lang="es-ES_tradnl" sz="2600">
                <a:latin typeface="Montserrat" pitchFamily="2" charset="77"/>
                <a:ea typeface="Open Sans"/>
              </a:rPr>
              <a:t> Las banderas de organizaciones privadas, empresas o asociaciones (que no sean la Cruz Roja o la Media Luna Roja, que tienen un estatus especial) no deben mezclarse en el mismo asta o línea que las banderas nacionales, de organizaciones internacionales o de divisiones administrativas (provincias, municipios). Deben ir en un espacio separado.</a:t>
            </a:r>
            <a:endParaRPr lang="es-ES_tradnl" sz="2600">
              <a:latin typeface="Montserra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D51B7A-A199-E178-89B9-BBA22EC49D95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Orden de las banderas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F16FC5B-16A3-B5BF-9DA9-01EB0704B756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8E454CD-A40D-E79E-595E-E14075F03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03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A7D12-EC76-DE4B-FA0B-5DD290A2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E98C95-9466-CBA8-1165-98EBE2698BF2}"/>
              </a:ext>
            </a:extLst>
          </p:cNvPr>
          <p:cNvSpPr txBox="1"/>
          <p:nvPr/>
        </p:nvSpPr>
        <p:spPr>
          <a:xfrm>
            <a:off x="2094367" y="2996990"/>
            <a:ext cx="13495779" cy="64940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_tradnl" sz="2600" b="1">
                <a:latin typeface="Montserrat" pitchFamily="2" charset="77"/>
                <a:ea typeface="Open Sans"/>
              </a:rPr>
              <a:t>Número Impar de Banderas:</a:t>
            </a:r>
            <a:endParaRPr lang="en-US" sz="2600">
              <a:latin typeface="Montserrat" pitchFamily="2" charset="77"/>
            </a:endParaRPr>
          </a:p>
          <a:p>
            <a:pPr marL="457200" lvl="6" indent="-457200">
              <a:buFont typeface="Arial" panose="020B0604020202020204" pitchFamily="34" charset="0"/>
              <a:buChar char="•"/>
            </a:pPr>
            <a:r>
              <a:rPr lang="es-ES_tradnl" sz="2600">
                <a:latin typeface="Montserrat" pitchFamily="2" charset="77"/>
                <a:ea typeface="Open Sans"/>
              </a:rPr>
              <a:t>La </a:t>
            </a:r>
            <a:r>
              <a:rPr lang="es-ES_tradnl" sz="2600" b="1">
                <a:latin typeface="Montserrat" pitchFamily="2" charset="77"/>
                <a:ea typeface="Open Sans"/>
              </a:rPr>
              <a:t>Bandera Nacional del país anfitrión</a:t>
            </a:r>
            <a:r>
              <a:rPr lang="es-ES_tradnl" sz="2600">
                <a:latin typeface="Montserrat" pitchFamily="2" charset="77"/>
                <a:ea typeface="Open Sans"/>
              </a:rPr>
              <a:t> ocupa la </a:t>
            </a:r>
            <a:r>
              <a:rPr lang="es-ES_tradnl" sz="2600" b="1">
                <a:latin typeface="Montserrat" pitchFamily="2" charset="77"/>
                <a:ea typeface="Open Sans"/>
              </a:rPr>
              <a:t>posición central</a:t>
            </a:r>
            <a:r>
              <a:rPr lang="es-ES_tradnl" sz="2600">
                <a:latin typeface="Montserrat" pitchFamily="2" charset="77"/>
                <a:ea typeface="Open Sans"/>
              </a:rPr>
              <a:t>.</a:t>
            </a:r>
            <a:endParaRPr lang="es-ES_tradnl" sz="2600">
              <a:latin typeface="Montserrat" pitchFamily="2" charset="77"/>
            </a:endParaRP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s-ES_tradnl" sz="2600">
                <a:latin typeface="Montserrat" pitchFamily="2" charset="77"/>
                <a:ea typeface="Open Sans"/>
              </a:rPr>
              <a:t>Las demás banderas se distribuyen a su derecha e izquierda, alternadamente, siguiendo el orden de precedencia.</a:t>
            </a:r>
            <a:endParaRPr lang="es-ES_tradnl" sz="2600">
              <a:latin typeface="Montserrat" pitchFamily="2" charset="77"/>
            </a:endParaRP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s-ES_tradnl" sz="2600" i="1">
                <a:latin typeface="Montserrat" pitchFamily="2" charset="77"/>
                <a:ea typeface="Open Sans"/>
              </a:rPr>
              <a:t>Ejemplo (observador de frente al escenario):</a:t>
            </a:r>
            <a:r>
              <a:rPr lang="es-ES_tradnl" sz="2600">
                <a:latin typeface="Montserrat" pitchFamily="2" charset="77"/>
                <a:ea typeface="Open Sans"/>
              </a:rPr>
              <a:t> 3, 1 (Bandera Nacional), 2. (La 1 es la más importante, la 2 la siguiente, la 3 la tercera). Si son 5: 5, 3, 1 (Bandera Nacional), 2, 4.</a:t>
            </a:r>
            <a:endParaRPr lang="es-ES_tradnl" sz="2600">
              <a:latin typeface="Montserrat" pitchFamily="2" charset="77"/>
            </a:endParaRPr>
          </a:p>
          <a:p>
            <a:endParaRPr lang="es-ES_tradnl" sz="2600" b="1">
              <a:latin typeface="Montserrat" pitchFamily="2" charset="77"/>
              <a:ea typeface="Open Sans"/>
            </a:endParaRPr>
          </a:p>
          <a:p>
            <a:r>
              <a:rPr lang="es-ES_tradnl" sz="2600" b="1">
                <a:latin typeface="Montserrat" pitchFamily="2" charset="77"/>
                <a:ea typeface="Open Sans"/>
              </a:rPr>
              <a:t>Número Par de Banderas:</a:t>
            </a:r>
            <a:endParaRPr lang="es-ES_tradnl" sz="2600">
              <a:latin typeface="Montserrat" pitchFamily="2" charset="77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s-ES_tradnl" sz="2600">
                <a:latin typeface="Montserrat" pitchFamily="2" charset="77"/>
                <a:ea typeface="Open Sans"/>
              </a:rPr>
              <a:t>La </a:t>
            </a:r>
            <a:r>
              <a:rPr lang="es-ES_tradnl" sz="2600" b="1">
                <a:latin typeface="Montserrat" pitchFamily="2" charset="77"/>
                <a:ea typeface="Open Sans"/>
              </a:rPr>
              <a:t>Bandera Nacional del país anfitrión</a:t>
            </a:r>
            <a:r>
              <a:rPr lang="es-ES_tradnl" sz="2600">
                <a:latin typeface="Montserrat" pitchFamily="2" charset="77"/>
                <a:ea typeface="Open Sans"/>
              </a:rPr>
              <a:t> ocupa la </a:t>
            </a:r>
            <a:r>
              <a:rPr lang="es-ES_tradnl" sz="2600" b="1">
                <a:latin typeface="Montserrat" pitchFamily="2" charset="77"/>
                <a:ea typeface="Open Sans"/>
              </a:rPr>
              <a:t>posición central derecha</a:t>
            </a:r>
            <a:r>
              <a:rPr lang="es-ES_tradnl" sz="2600">
                <a:latin typeface="Montserrat" pitchFamily="2" charset="77"/>
                <a:ea typeface="Open Sans"/>
              </a:rPr>
              <a:t> (desde el punto de vista del anfitrión/presidencia, que es la izquierda del observador que mira de frente).</a:t>
            </a:r>
            <a:endParaRPr lang="es-ES_tradnl" sz="2600">
              <a:latin typeface="Montserrat" pitchFamily="2" charset="77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s-ES_tradnl" sz="2600">
                <a:latin typeface="Montserrat" pitchFamily="2" charset="77"/>
                <a:ea typeface="Open Sans"/>
              </a:rPr>
              <a:t>La bandera que le sigue en orden de precedencia se coloca a la izquierda del anfitrión (derecha del observador).</a:t>
            </a:r>
            <a:endParaRPr lang="es-ES_tradnl" sz="2600">
              <a:latin typeface="Montserrat" pitchFamily="2" charset="77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s-ES_tradnl" sz="2600" i="1">
                <a:latin typeface="Montserrat" pitchFamily="2" charset="77"/>
                <a:ea typeface="Open Sans"/>
              </a:rPr>
              <a:t>Ejemplo (observador </a:t>
            </a:r>
            <a:r>
              <a:rPr lang="es-ES_tradnl" sz="2600" i="1">
                <a:latin typeface="Montserrat" pitchFamily="2" charset="77"/>
              </a:rPr>
              <a:t>de frente al escenario):</a:t>
            </a:r>
            <a:r>
              <a:rPr lang="es-ES_tradnl" sz="2600">
                <a:latin typeface="Montserrat" pitchFamily="2" charset="77"/>
              </a:rPr>
              <a:t> 2, 1 (Bandera Nacional). Si son 4: 4, 2, 1 (Bandera Nacional), 3.</a:t>
            </a:r>
            <a:endParaRPr lang="es-ES_tradnl" sz="2600">
              <a:latin typeface="Montserrat" pitchFamily="2" charset="77"/>
              <a:ea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4A4FB2-F423-01F8-78FB-C8FEBFDEB45C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Orden de las banderas – el número importa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6F56EA9-D1F9-4464-DC14-5EA0D04F92A6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0FFC8D9-B6BD-97FF-1DD8-EFCE541FD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24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20741-6AD6-9429-E8EE-B2ACA4850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8E104-5D57-DD72-596C-C7A3E74F060F}"/>
              </a:ext>
            </a:extLst>
          </p:cNvPr>
          <p:cNvSpPr txBox="1"/>
          <p:nvPr/>
        </p:nvSpPr>
        <p:spPr>
          <a:xfrm>
            <a:off x="2094367" y="2996990"/>
            <a:ext cx="13495779" cy="68941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600" b="1">
                <a:latin typeface="Montserrat" pitchFamily="2" charset="77"/>
                <a:ea typeface="Open Sans"/>
              </a:rPr>
              <a:t>Orden Alfabético:</a:t>
            </a:r>
            <a:r>
              <a:rPr lang="es-ES" sz="2600">
                <a:latin typeface="Montserrat" pitchFamily="2" charset="77"/>
                <a:ea typeface="Open Sans"/>
              </a:rPr>
              <a:t> Es el método más común para ordenar banderas de diferentes países. Se utiliza el </a:t>
            </a:r>
            <a:r>
              <a:rPr lang="es-ES" sz="2600" b="1">
                <a:latin typeface="Montserrat" pitchFamily="2" charset="77"/>
                <a:ea typeface="Open Sans"/>
              </a:rPr>
              <a:t>idioma oficial del país anfitrión</a:t>
            </a:r>
            <a:r>
              <a:rPr lang="es-ES" sz="2600">
                <a:latin typeface="Montserrat" pitchFamily="2" charset="77"/>
                <a:ea typeface="Open Sans"/>
              </a:rPr>
              <a:t> para establecer el orden alfabético de los nombres de los países. </a:t>
            </a:r>
            <a:endParaRPr lang="es-ES" sz="2600">
              <a:latin typeface="Montserrat" pitchFamily="2" charset="77"/>
            </a:endParaRPr>
          </a:p>
          <a:p>
            <a:pPr marL="285750" lvl="1" indent="-285750">
              <a:buFont typeface="Arial,Sans-Serif"/>
              <a:buChar char="•"/>
            </a:pPr>
            <a:r>
              <a:rPr lang="es-ES" sz="2600" i="1">
                <a:latin typeface="Montserrat" pitchFamily="2" charset="77"/>
                <a:ea typeface="Open Sans"/>
              </a:rPr>
              <a:t>Ejemplo (en Panamá, idioma español):</a:t>
            </a:r>
            <a:r>
              <a:rPr lang="es-ES" sz="2600">
                <a:latin typeface="Montserrat" pitchFamily="2" charset="77"/>
                <a:ea typeface="Open Sans"/>
              </a:rPr>
              <a:t> Si están las banderas de Argentina, Brasil, Colombia y Estados Unidos, el orden sería: Argentina, Brasil, Colombia, Estados Unidos.</a:t>
            </a:r>
            <a:endParaRPr lang="es-ES" sz="2600">
              <a:latin typeface="Montserrat" pitchFamily="2" charset="77"/>
            </a:endParaRPr>
          </a:p>
          <a:p>
            <a:endParaRPr lang="es-ES" sz="2600" b="1">
              <a:latin typeface="Montserrat" pitchFamily="2" charset="77"/>
              <a:ea typeface="Open Sans"/>
            </a:endParaRPr>
          </a:p>
          <a:p>
            <a:r>
              <a:rPr lang="es-ES" sz="2600" b="1">
                <a:latin typeface="Montserrat" pitchFamily="2" charset="77"/>
                <a:ea typeface="Open Sans"/>
              </a:rPr>
              <a:t>Bandera de Organizaciones Internacionales:</a:t>
            </a:r>
            <a:r>
              <a:rPr lang="es-ES" sz="2600">
                <a:latin typeface="Montserrat" pitchFamily="2" charset="77"/>
                <a:ea typeface="Open Sans"/>
              </a:rPr>
              <a:t> </a:t>
            </a:r>
            <a:endParaRPr lang="es-ES" sz="2600">
              <a:latin typeface="Montserrat" pitchFamily="2" charset="77"/>
            </a:endParaRPr>
          </a:p>
          <a:p>
            <a:pPr marL="285750" lvl="1" indent="-285750">
              <a:buFont typeface="Arial,Sans-Serif"/>
              <a:buChar char="•"/>
            </a:pPr>
            <a:r>
              <a:rPr lang="es-ES" sz="2600">
                <a:latin typeface="Montserrat" pitchFamily="2" charset="77"/>
                <a:ea typeface="Open Sans"/>
              </a:rPr>
              <a:t>La bandera de la </a:t>
            </a:r>
            <a:r>
              <a:rPr lang="es-ES" sz="2600" b="1">
                <a:latin typeface="Montserrat" pitchFamily="2" charset="77"/>
                <a:ea typeface="Open Sans"/>
              </a:rPr>
              <a:t>Organización de las Naciones Unidas (ONU)</a:t>
            </a:r>
            <a:r>
              <a:rPr lang="es-ES" sz="2600">
                <a:latin typeface="Montserrat" pitchFamily="2" charset="77"/>
                <a:ea typeface="Open Sans"/>
              </a:rPr>
              <a:t>, si está presente, suele tener una precedencia muy alta, a menudo colocándose inmediatamente después de la bandera del país anfitrión, o en un lugar destacado que refleje su relevancia.</a:t>
            </a:r>
          </a:p>
          <a:p>
            <a:pPr marL="285750" lvl="1" indent="-285750">
              <a:buFont typeface="Arial,Sans-Serif"/>
              <a:buChar char="•"/>
            </a:pPr>
            <a:r>
              <a:rPr lang="es-ES" sz="2600">
                <a:latin typeface="Montserrat" pitchFamily="2" charset="77"/>
                <a:ea typeface="Open Sans"/>
              </a:rPr>
              <a:t>La bandera de la IFRC o de la Cruz Roja Nacional se colocará con el respeto que merece su estatus, generalmente después de las banderas nacionales y de organizaciones supranacionales como la ONU. En el contexto de sus propios eventos, la bandera de la Cruz Roja local tendrá un lugar preeminente (después de la bandera nacional).</a:t>
            </a:r>
            <a:endParaRPr lang="es-ES" sz="2600">
              <a:latin typeface="Montserrat" pitchFamily="2" charset="77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4A1404E-2533-563D-A693-C77453132B80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4299DD1-E2BE-51A4-C65E-CC1F6FF75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F9588B-7F32-DD57-3AB0-5F569855F23A}"/>
              </a:ext>
            </a:extLst>
          </p:cNvPr>
          <p:cNvSpPr txBox="1"/>
          <p:nvPr/>
        </p:nvSpPr>
        <p:spPr>
          <a:xfrm>
            <a:off x="2094367" y="2227549"/>
            <a:ext cx="1549898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Orden de las banderas – eventos internacionales</a:t>
            </a:r>
          </a:p>
        </p:txBody>
      </p:sp>
    </p:spTree>
    <p:extLst>
      <p:ext uri="{BB962C8B-B14F-4D97-AF65-F5344CB8AC3E}">
        <p14:creationId xmlns:p14="http://schemas.microsoft.com/office/powerpoint/2010/main" val="1735411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1436-B18E-52F9-0C76-EE5CAB2E2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7FEF60-A22F-7CBB-CFFE-9964FA1BC36D}"/>
              </a:ext>
            </a:extLst>
          </p:cNvPr>
          <p:cNvSpPr txBox="1"/>
          <p:nvPr/>
        </p:nvSpPr>
        <p:spPr>
          <a:xfrm>
            <a:off x="1999117" y="2996990"/>
            <a:ext cx="13495779" cy="4493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600" b="1">
                <a:latin typeface="Montserrat"/>
                <a:ea typeface="Open Sans"/>
              </a:rPr>
              <a:t>Izado y Arriado:</a:t>
            </a:r>
            <a:r>
              <a:rPr lang="es-ES" sz="2600">
                <a:latin typeface="Montserrat"/>
                <a:ea typeface="Open Sans"/>
              </a:rPr>
              <a:t> Las banderas deben izarse con rapidez y arriarse con solemnidad. La bandera del país anfitrión generalmente es la primera en izarse y la última en arriarse.</a:t>
            </a:r>
            <a:endParaRPr lang="en-US" sz="2600">
              <a:latin typeface="Montserra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600">
              <a:latin typeface="Montserrat"/>
              <a:ea typeface="Open Sans"/>
            </a:endParaRPr>
          </a:p>
          <a:p>
            <a:pPr marL="285750" indent="-285750">
              <a:buFont typeface="Arial,Sans-Serif"/>
              <a:buChar char="•"/>
            </a:pPr>
            <a:r>
              <a:rPr lang="es-ES" sz="2600" b="1">
                <a:latin typeface="Montserrat" pitchFamily="2" charset="77"/>
                <a:ea typeface="Open Sans"/>
              </a:rPr>
              <a:t>Media Asta:</a:t>
            </a:r>
            <a:r>
              <a:rPr lang="es-ES" sz="2600">
                <a:latin typeface="Montserrat" pitchFamily="2" charset="77"/>
                <a:ea typeface="Open Sans"/>
              </a:rPr>
              <a:t> Se utiliza para expresar duelo. La bandera se iza completamente y luego se baja hasta la mitad del mástil. Al arriarla, se sube de nuevo a la parte superior brevemente y luego se baja completamente.</a:t>
            </a:r>
          </a:p>
          <a:p>
            <a:pPr marL="285750" indent="-285750">
              <a:buFont typeface="Arial,Sans-Serif"/>
              <a:buChar char="•"/>
            </a:pPr>
            <a:endParaRPr lang="es-ES" sz="2600">
              <a:latin typeface="Montserrat"/>
              <a:ea typeface="Open Sans"/>
            </a:endParaRPr>
          </a:p>
          <a:p>
            <a:pPr marL="285750" indent="-285750">
              <a:buFont typeface="Arial,Sans-Serif"/>
              <a:buChar char="•"/>
            </a:pPr>
            <a:r>
              <a:rPr lang="es-ES" sz="2600" b="1">
                <a:latin typeface="Montserrat" pitchFamily="2" charset="77"/>
                <a:ea typeface="Open Sans"/>
              </a:rPr>
              <a:t>Banderas Deterioradas:</a:t>
            </a:r>
            <a:r>
              <a:rPr lang="es-ES" sz="2600">
                <a:latin typeface="Montserrat" pitchFamily="2" charset="77"/>
                <a:ea typeface="Open Sans"/>
              </a:rPr>
              <a:t> Las banderas deben estar siempre en perfectas condiciones. Una bandera rota, deshilachada o sucia debe ser retirada y destruida de forma respetuosa (a menudo quemada en un acto solemne).</a:t>
            </a:r>
            <a:endParaRPr lang="es-ES_tradnl" sz="2600">
              <a:latin typeface="Montserrat" pitchFamily="2" charset="77"/>
              <a:ea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E4EB3-5227-DF65-8BF8-A2EE922C55B3}"/>
              </a:ext>
            </a:extLst>
          </p:cNvPr>
          <p:cNvSpPr txBox="1"/>
          <p:nvPr/>
        </p:nvSpPr>
        <p:spPr>
          <a:xfrm>
            <a:off x="2094367" y="2227549"/>
            <a:ext cx="1549898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Orden de las banderas – otras consideraciones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E1067E3-5877-5F57-E32F-0E281EFFD58E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433FDCB-C35E-2DB7-9CA8-C4B74D9E3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63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0BA65-BC0E-2FD4-7A42-A77DF7957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22D3A2-0683-AF6D-8C8B-1F60EC98A0A0}"/>
              </a:ext>
            </a:extLst>
          </p:cNvPr>
          <p:cNvSpPr txBox="1"/>
          <p:nvPr/>
        </p:nvSpPr>
        <p:spPr>
          <a:xfrm>
            <a:off x="2094367" y="2996990"/>
            <a:ext cx="13495779" cy="68941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b="1" noProof="0">
                <a:latin typeface="Montserrat" pitchFamily="2" charset="77"/>
                <a:ea typeface="Open Sans"/>
              </a:rPr>
              <a:t>Formal/Etiqueta:</a:t>
            </a:r>
            <a:r>
              <a:rPr lang="es-ES_tradnl" sz="2600" noProof="0">
                <a:latin typeface="Montserrat" pitchFamily="2" charset="77"/>
                <a:ea typeface="Open Sans"/>
              </a:rPr>
              <a:t> Traje oscuro para hombres, vestido de cóctel o traje sastre para mujeres. En Cruz Roja puede incluir uniforme de gala, si es un evento propio.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b="1" noProof="0">
                <a:latin typeface="Montserrat" pitchFamily="2" charset="77"/>
                <a:ea typeface="Open Sans"/>
              </a:rPr>
              <a:t>Semiformal:</a:t>
            </a:r>
            <a:r>
              <a:rPr lang="es-ES_tradnl" sz="2600" noProof="0">
                <a:latin typeface="Montserrat" pitchFamily="2" charset="77"/>
                <a:ea typeface="Open Sans"/>
              </a:rPr>
              <a:t> Traje con corbata opcional, vestimenta elegante pero menos rígida.</a:t>
            </a:r>
            <a:endParaRPr lang="es-ES_tradnl" noProof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b="1" noProof="0">
                <a:latin typeface="Montserrat" pitchFamily="2" charset="77"/>
                <a:ea typeface="Open Sans"/>
              </a:rPr>
              <a:t>Casual de negocios:</a:t>
            </a:r>
            <a:r>
              <a:rPr lang="es-ES_tradnl" sz="2600" noProof="0">
                <a:latin typeface="Montserrat" pitchFamily="2" charset="77"/>
                <a:ea typeface="Open Sans"/>
              </a:rPr>
              <a:t> Pantalón de vestir, camisa, blazer; blusas elegantes, faldas o pantalones de vestir.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noProof="0">
                <a:latin typeface="Montserrat" pitchFamily="2" charset="77"/>
                <a:ea typeface="Open Sans"/>
              </a:rPr>
              <a:t>Informal o de campo: Si hay visitas a terreno, </a:t>
            </a:r>
            <a:r>
              <a:rPr lang="es-ES_tradnl" sz="2600" noProof="0" err="1">
                <a:latin typeface="Montserrat" pitchFamily="2" charset="77"/>
                <a:ea typeface="Open Sans"/>
              </a:rPr>
              <a:t>bodejas</a:t>
            </a:r>
            <a:r>
              <a:rPr lang="es-ES_tradnl" sz="2600" noProof="0">
                <a:latin typeface="Montserrat" pitchFamily="2" charset="77"/>
                <a:ea typeface="Open Sans"/>
              </a:rPr>
              <a:t>, almacenes o similares, debe indicar a las personas participantes que vayan cómodas y sin formalidad.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2600" b="1" noProof="0">
                <a:latin typeface="Montserrat" pitchFamily="2" charset="77"/>
                <a:ea typeface="Open Sans"/>
              </a:rPr>
              <a:t>Siempre indicar o preguntar:</a:t>
            </a:r>
            <a:r>
              <a:rPr lang="es-ES_tradnl" sz="2600" noProof="0">
                <a:latin typeface="Montserrat" pitchFamily="2" charset="77"/>
                <a:ea typeface="Open Sans"/>
              </a:rPr>
              <a:t> Si organiza un evento, indique el código apropiado. En caso de duda, es mejor preguntar el código de vestimenta.</a:t>
            </a:r>
            <a:endParaRPr lang="es-ES_tradnl" noProof="0"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2600" noProof="0">
              <a:latin typeface="Montserrat" pitchFamily="2" charset="77"/>
              <a:ea typeface="Open Sans"/>
            </a:endParaRPr>
          </a:p>
          <a:p>
            <a:r>
              <a:rPr lang="es-ES_tradnl" sz="2400" b="1" i="1" noProof="0">
                <a:solidFill>
                  <a:srgbClr val="FF0000"/>
                </a:solidFill>
                <a:latin typeface="Montserrat" pitchFamily="2" charset="77"/>
                <a:ea typeface="Open Sans"/>
              </a:rPr>
              <a:t>Importante: </a:t>
            </a:r>
            <a:r>
              <a:rPr lang="es-ES_tradnl" sz="2400" i="1" noProof="0">
                <a:latin typeface="Montserrat" pitchFamily="2" charset="77"/>
                <a:ea typeface="Open Sans"/>
              </a:rPr>
              <a:t>No siempre usar uniforme o chaleco es la mejor forma de vestirse para un evento. Para identificarnos se pueden usar pines, por ejemplo. A veces la primera conexión con la persona que queremos persuadir se logra cuando le hacemos ver que respetamos sus códigos.</a:t>
            </a:r>
            <a:endParaRPr lang="es-ES_tradnl" sz="2600" i="1" noProof="0">
              <a:latin typeface="Montserrat" pitchFamily="2" charset="77"/>
              <a:ea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733145-CC79-7BA4-A3DB-513B1CB64DC7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Código de vestimenta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E6EC19-5E68-A9CA-9731-C73B6D3DD4DA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39CCA0F-1412-AF5D-B37F-73C2F094F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67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F53CD03E-2803-9488-7E1A-52FC0111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g2d3d35d09d0_0_0">
            <a:extLst>
              <a:ext uri="{FF2B5EF4-FFF2-40B4-BE49-F238E27FC236}">
                <a16:creationId xmlns:a16="http://schemas.microsoft.com/office/drawing/2014/main" id="{A8F59369-91A9-D9FE-C840-4E824E681FDB}"/>
              </a:ext>
            </a:extLst>
          </p:cNvPr>
          <p:cNvSpPr txBox="1"/>
          <p:nvPr/>
        </p:nvSpPr>
        <p:spPr>
          <a:xfrm>
            <a:off x="2136295" y="4598011"/>
            <a:ext cx="1401541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b="1">
                <a:solidFill>
                  <a:schemeClr val="tx2"/>
                </a:solidFill>
                <a:latin typeface="Montserrat"/>
                <a:sym typeface="Montserrat"/>
              </a:rPr>
              <a:t>Gracias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9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3F3F3F"/>
      </a:lt1>
      <a:dk2>
        <a:srgbClr val="33394B"/>
      </a:dk2>
      <a:lt2>
        <a:srgbClr val="FFFFFF"/>
      </a:lt2>
      <a:accent1>
        <a:srgbClr val="001D41"/>
      </a:accent1>
      <a:accent2>
        <a:srgbClr val="E8E8E8"/>
      </a:accent2>
      <a:accent3>
        <a:srgbClr val="F5333F"/>
      </a:accent3>
      <a:accent4>
        <a:srgbClr val="F5333F"/>
      </a:accent4>
      <a:accent5>
        <a:srgbClr val="001D41"/>
      </a:accent5>
      <a:accent6>
        <a:srgbClr val="FF4E51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EE9237482712449971AC4496F4F58A" ma:contentTypeVersion="25" ma:contentTypeDescription="Create a new document." ma:contentTypeScope="" ma:versionID="45e01fc4eadd5c5a9d840451af431c88">
  <xsd:schema xmlns:xsd="http://www.w3.org/2001/XMLSchema" xmlns:xs="http://www.w3.org/2001/XMLSchema" xmlns:p="http://schemas.microsoft.com/office/2006/metadata/properties" xmlns:ns1="http://schemas.microsoft.com/sharepoint/v3" xmlns:ns2="133e5729-7bb1-4685-bd1f-c5e580a2ee33" xmlns:ns3="cf328f71-004c-4ec5-8aac-4c1fe87c002c" targetNamespace="http://schemas.microsoft.com/office/2006/metadata/properties" ma:root="true" ma:fieldsID="bcb19af2acd3192b52cf8b651b41e613" ns1:_="" ns2:_="" ns3:_="">
    <xsd:import namespace="http://schemas.microsoft.com/sharepoint/v3"/>
    <xsd:import namespace="133e5729-7bb1-4685-bd1f-c5e580a2ee33"/>
    <xsd:import namespace="cf328f71-004c-4ec5-8aac-4c1fe87c00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SharingLink" minOccurs="0"/>
                <xsd:element ref="ns3:lcf76f155ced4ddcb4097134ff3c332f" minOccurs="0"/>
                <xsd:element ref="ns2:TaxCatchAll" minOccurs="0"/>
                <xsd:element ref="ns1:_ip_UnifiedCompliancePolicyProperties" minOccurs="0"/>
                <xsd:element ref="ns1:_ip_UnifiedCompliancePolicyUIAc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e5729-7bb1-4685-bd1f-c5e580a2ee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cc3d5bd-c7ff-448c-a8db-21860a682db1}" ma:internalName="TaxCatchAll" ma:showField="CatchAllData" ma:web="133e5729-7bb1-4685-bd1f-c5e580a2ee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28f71-004c-4ec5-8aac-4c1fe87c00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SharingLink" ma:index="21" nillable="true" ma:displayName="Sharing Link" ma:format="Dropdown" ma:internalName="SharingLink">
      <xsd:simpleType>
        <xsd:restriction base="dms:Note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214f832c-f6f1-485d-8901-6765a4832c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30" nillable="true" ma:displayName="Sign-off status" ma:internalName="_x0024_Resources_x003a_core_x002c_Signoff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328f71-004c-4ec5-8aac-4c1fe87c002c">
      <Terms xmlns="http://schemas.microsoft.com/office/infopath/2007/PartnerControls"/>
    </lcf76f155ced4ddcb4097134ff3c332f>
    <TaxCatchAll xmlns="133e5729-7bb1-4685-bd1f-c5e580a2ee33" xsi:nil="true"/>
    <_ip_UnifiedCompliancePolicyUIAction xmlns="http://schemas.microsoft.com/sharepoint/v3" xsi:nil="true"/>
    <_Flow_SignoffStatus xmlns="cf328f71-004c-4ec5-8aac-4c1fe87c002c" xsi:nil="true"/>
    <_ip_UnifiedCompliancePolicyProperties xmlns="http://schemas.microsoft.com/sharepoint/v3" xsi:nil="true"/>
    <SharingLink xmlns="cf328f71-004c-4ec5-8aac-4c1fe87c002c" xsi:nil="true"/>
    <SharedWithUsers xmlns="133e5729-7bb1-4685-bd1f-c5e580a2ee33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568786F-22B1-4613-AE4C-E937D0950076}"/>
</file>

<file path=customXml/itemProps2.xml><?xml version="1.0" encoding="utf-8"?>
<ds:datastoreItem xmlns:ds="http://schemas.openxmlformats.org/officeDocument/2006/customXml" ds:itemID="{0B5B399E-4496-48B2-947E-3E82C19FF270}"/>
</file>

<file path=customXml/itemProps3.xml><?xml version="1.0" encoding="utf-8"?>
<ds:datastoreItem xmlns:ds="http://schemas.openxmlformats.org/officeDocument/2006/customXml" ds:itemID="{257A2C4F-7B6E-45FE-BEB2-50F142BE8CB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1871</Words>
  <Application>Microsoft Office PowerPoint</Application>
  <PresentationFormat>Custom</PresentationFormat>
  <Paragraphs>102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Bebas</vt:lpstr>
      <vt:lpstr>Calibri</vt:lpstr>
      <vt:lpstr>Montserrat SemiBold</vt:lpstr>
      <vt:lpstr>Montserrat</vt:lpstr>
      <vt:lpstr>Arial,Sans-Serif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CORTES</dc:creator>
  <cp:lastModifiedBy>Carolina CORTES</cp:lastModifiedBy>
  <cp:revision>2</cp:revision>
  <dcterms:modified xsi:type="dcterms:W3CDTF">2025-05-29T01:42:37Z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627b15a-80ec-4ef7-8353-f32e3c89bf3e_Enabled">
    <vt:lpwstr>true</vt:lpwstr>
  </property>
  <property fmtid="{D5CDD505-2E9C-101B-9397-08002B2CF9AE}" pid="3" name="MSIP_Label_6627b15a-80ec-4ef7-8353-f32e3c89bf3e_SetDate">
    <vt:lpwstr>2022-09-26T19:41:44Z</vt:lpwstr>
  </property>
  <property fmtid="{D5CDD505-2E9C-101B-9397-08002B2CF9AE}" pid="4" name="MSIP_Label_6627b15a-80ec-4ef7-8353-f32e3c89bf3e_Method">
    <vt:lpwstr>Privileged</vt:lpwstr>
  </property>
  <property fmtid="{D5CDD505-2E9C-101B-9397-08002B2CF9AE}" pid="5" name="MSIP_Label_6627b15a-80ec-4ef7-8353-f32e3c89bf3e_Name">
    <vt:lpwstr>IFRC Internal</vt:lpwstr>
  </property>
  <property fmtid="{D5CDD505-2E9C-101B-9397-08002B2CF9AE}" pid="6" name="MSIP_Label_6627b15a-80ec-4ef7-8353-f32e3c89bf3e_SiteId">
    <vt:lpwstr>a2b53be5-734e-4e6c-ab0d-d184f60fd917</vt:lpwstr>
  </property>
  <property fmtid="{D5CDD505-2E9C-101B-9397-08002B2CF9AE}" pid="7" name="MSIP_Label_6627b15a-80ec-4ef7-8353-f32e3c89bf3e_ActionId">
    <vt:lpwstr>b891c256-39ac-4048-9561-2a483c96b77f</vt:lpwstr>
  </property>
  <property fmtid="{D5CDD505-2E9C-101B-9397-08002B2CF9AE}" pid="8" name="MSIP_Label_6627b15a-80ec-4ef7-8353-f32e3c89bf3e_ContentBits">
    <vt:lpwstr>2</vt:lpwstr>
  </property>
  <property fmtid="{D5CDD505-2E9C-101B-9397-08002B2CF9AE}" pid="9" name="ClassificationContentMarkingFooterLocations">
    <vt:lpwstr>Office Theme:2</vt:lpwstr>
  </property>
  <property fmtid="{D5CDD505-2E9C-101B-9397-08002B2CF9AE}" pid="10" name="ClassificationContentMarkingFooterText">
    <vt:lpwstr>Internal</vt:lpwstr>
  </property>
  <property fmtid="{D5CDD505-2E9C-101B-9397-08002B2CF9AE}" pid="11" name="ContentTypeId">
    <vt:lpwstr>0x01010088EE9237482712449971AC4496F4F58A</vt:lpwstr>
  </property>
  <property fmtid="{D5CDD505-2E9C-101B-9397-08002B2CF9AE}" pid="12" name="Order">
    <vt:r8>2288900</vt:r8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_SourceUrl">
    <vt:lpwstr/>
  </property>
  <property fmtid="{D5CDD505-2E9C-101B-9397-08002B2CF9AE}" pid="16" name="_SharedFileIndex">
    <vt:lpwstr/>
  </property>
  <property fmtid="{D5CDD505-2E9C-101B-9397-08002B2CF9AE}" pid="17" name="ComplianceAssetId">
    <vt:lpwstr/>
  </property>
  <property fmtid="{D5CDD505-2E9C-101B-9397-08002B2CF9AE}" pid="18" name="TemplateUrl">
    <vt:lpwstr/>
  </property>
  <property fmtid="{D5CDD505-2E9C-101B-9397-08002B2CF9AE}" pid="19" name="_ExtendedDescription">
    <vt:lpwstr/>
  </property>
  <property fmtid="{D5CDD505-2E9C-101B-9397-08002B2CF9AE}" pid="20" name="TriggerFlowInfo">
    <vt:lpwstr/>
  </property>
  <property fmtid="{D5CDD505-2E9C-101B-9397-08002B2CF9AE}" pid="21" name="MediaServiceImageTags">
    <vt:lpwstr/>
  </property>
</Properties>
</file>