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41"/>
  </p:notesMasterIdLst>
  <p:sldIdLst>
    <p:sldId id="4172" r:id="rId5"/>
    <p:sldId id="4151" r:id="rId6"/>
    <p:sldId id="4152" r:id="rId7"/>
    <p:sldId id="4173" r:id="rId8"/>
    <p:sldId id="4080" r:id="rId9"/>
    <p:sldId id="4137" r:id="rId10"/>
    <p:sldId id="4140" r:id="rId11"/>
    <p:sldId id="4141" r:id="rId12"/>
    <p:sldId id="4162" r:id="rId13"/>
    <p:sldId id="4099" r:id="rId14"/>
    <p:sldId id="4114" r:id="rId15"/>
    <p:sldId id="4131" r:id="rId16"/>
    <p:sldId id="4163" r:id="rId17"/>
    <p:sldId id="4104" r:id="rId18"/>
    <p:sldId id="4164" r:id="rId19"/>
    <p:sldId id="4165" r:id="rId20"/>
    <p:sldId id="4110" r:id="rId21"/>
    <p:sldId id="4120" r:id="rId22"/>
    <p:sldId id="4121" r:id="rId23"/>
    <p:sldId id="4117" r:id="rId24"/>
    <p:sldId id="4166" r:id="rId25"/>
    <p:sldId id="4167" r:id="rId26"/>
    <p:sldId id="4168" r:id="rId27"/>
    <p:sldId id="4169" r:id="rId28"/>
    <p:sldId id="4170" r:id="rId29"/>
    <p:sldId id="4176" r:id="rId30"/>
    <p:sldId id="4144" r:id="rId31"/>
    <p:sldId id="4145" r:id="rId32"/>
    <p:sldId id="4146" r:id="rId33"/>
    <p:sldId id="4147" r:id="rId34"/>
    <p:sldId id="4161" r:id="rId35"/>
    <p:sldId id="4174" r:id="rId36"/>
    <p:sldId id="4175" r:id="rId37"/>
    <p:sldId id="263" r:id="rId38"/>
    <p:sldId id="4148" r:id="rId39"/>
    <p:sldId id="4171" r:id="rId40"/>
  </p:sldIdLst>
  <p:sldSz cx="18288000" cy="10288588"/>
  <p:notesSz cx="6858000" cy="9144000"/>
  <p:embeddedFontLst>
    <p:embeddedFont>
      <p:font typeface="Bebas" panose="020B0604020202020204" charset="0"/>
      <p:regular r:id="rId42"/>
      <p:bold r:id="rId43"/>
      <p:italic r:id="rId44"/>
      <p:boldItalic r:id="rId45"/>
    </p:embeddedFont>
    <p:embeddedFont>
      <p:font typeface="Montserrat" panose="00000500000000000000" pitchFamily="2" charset="0"/>
      <p:regular r:id="rId46"/>
      <p:bold r:id="rId47"/>
      <p:italic r:id="rId48"/>
      <p:boldItalic r:id="rId49"/>
    </p:embeddedFont>
    <p:embeddedFont>
      <p:font typeface="Montserrat SemiBold" panose="00000700000000000000" pitchFamily="2" charset="0"/>
      <p:regular r:id="rId50"/>
      <p:bold r:id="rId51"/>
      <p:italic r:id="rId52"/>
      <p:boldItalic r:id="rId53"/>
    </p:embeddedFont>
    <p:embeddedFont>
      <p:font typeface="Open Sans" panose="020B0606030504020204" pitchFamily="34" charset="0"/>
      <p:regular r:id="rId54"/>
      <p:bold r:id="rId55"/>
      <p:italic r:id="rId56"/>
      <p:boldItalic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91" roundtripDataSignature="AMtx7mgjz3zNZJK6smY/iyZ94l8xTRg/cQ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49371F-147E-147F-9B96-2985DA408563}" name="Maria Victoria LANGMAN" initials="ML" userId="S::Maria.LANGMAN@ifrc.org::4719ade6-1d84-4d4d-91f9-811b8c7dd49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AD32A54-5001-41CA-9B3D-CB2237FEA9B6}">
  <a:tblStyle styleId="{CAD32A54-5001-41CA-9B3D-CB2237FEA9B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874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font" Target="fonts/font14.fntdata"/><Relationship Id="rId7" Type="http://schemas.openxmlformats.org/officeDocument/2006/relationships/slide" Target="slides/slide3.xml"/><Relationship Id="rId9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" Type="http://schemas.openxmlformats.org/officeDocument/2006/relationships/slide" Target="slides/slide1.xml"/><Relationship Id="rId95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font" Target="fonts/font15.fntdata"/><Relationship Id="rId8" Type="http://schemas.openxmlformats.org/officeDocument/2006/relationships/slide" Target="slides/slide4.xml"/><Relationship Id="rId51" Type="http://schemas.openxmlformats.org/officeDocument/2006/relationships/font" Target="fonts/font10.fntdata"/><Relationship Id="rId93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5.fntdata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3.fntdata"/><Relationship Id="rId91" Type="http://customschemas.google.com/relationships/presentationmetadata" Target="metadata"/><Relationship Id="rId9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8.fntdata"/><Relationship Id="rId57" Type="http://schemas.openxmlformats.org/officeDocument/2006/relationships/font" Target="fonts/font16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9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>
          <a:extLst>
            <a:ext uri="{FF2B5EF4-FFF2-40B4-BE49-F238E27FC236}">
              <a16:creationId xmlns:a16="http://schemas.microsoft.com/office/drawing/2014/main" id="{F8218D65-59EE-8EB2-82BB-091C3A0CB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d3d35d09d0_0_0:notes">
            <a:extLst>
              <a:ext uri="{FF2B5EF4-FFF2-40B4-BE49-F238E27FC236}">
                <a16:creationId xmlns:a16="http://schemas.microsoft.com/office/drawing/2014/main" id="{46A982CC-753B-4E8B-F430-1D3255D06C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g2d3d35d09d0_0_0:notes">
            <a:extLst>
              <a:ext uri="{FF2B5EF4-FFF2-40B4-BE49-F238E27FC236}">
                <a16:creationId xmlns:a16="http://schemas.microsoft.com/office/drawing/2014/main" id="{91E77080-CCF3-DC78-ED85-8D664B7D6F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25437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">
  <p:cSld name="2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6"/>
          <p:cNvSpPr>
            <a:spLocks noGrp="1"/>
          </p:cNvSpPr>
          <p:nvPr>
            <p:ph type="pic" idx="2"/>
          </p:nvPr>
        </p:nvSpPr>
        <p:spPr>
          <a:xfrm>
            <a:off x="0" y="0"/>
            <a:ext cx="7942823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2" name="Google Shape;22;p36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" name="Google Shape;23;p36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4" name="Google Shape;24;p36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">
  <p:cSld name="15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7"/>
          <p:cNvSpPr>
            <a:spLocks noGrp="1"/>
          </p:cNvSpPr>
          <p:nvPr>
            <p:ph type="pic" idx="2"/>
          </p:nvPr>
        </p:nvSpPr>
        <p:spPr>
          <a:xfrm>
            <a:off x="0" y="0"/>
            <a:ext cx="960120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7" name="Google Shape;27;p37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" name="Google Shape;28;p37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9" name="Google Shape;29;p37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38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bg>
      <p:bgPr>
        <a:solidFill>
          <a:srgbClr val="011E4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9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4">
  <p:cSld name="04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0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" name="Google Shape;36;p40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7" name="Google Shape;37;p40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">
  <p:cSld name="03">
    <p:bg>
      <p:bgPr>
        <a:solidFill>
          <a:srgbClr val="011E4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1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" name="Google Shape;40;p41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1" name="Google Shape;41;p41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32171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5">
  <p:cSld name="05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2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6">
  <p:cSld name="06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3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46" name="Google Shape;46;p43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" name="Google Shape;47;p43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8" name="Google Shape;48;p43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">
  <p:cSld name="08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4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51" name="Google Shape;51;p44"/>
          <p:cNvSpPr/>
          <p:nvPr/>
        </p:nvSpPr>
        <p:spPr>
          <a:xfrm rot="-2700000">
            <a:off x="12735456" y="7087331"/>
            <a:ext cx="8322977" cy="411333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4"/>
          <p:cNvSpPr/>
          <p:nvPr/>
        </p:nvSpPr>
        <p:spPr>
          <a:xfrm rot="-2700000">
            <a:off x="-2493619" y="-545547"/>
            <a:ext cx="7580100" cy="362558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" name="Google Shape;53;p44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44"/>
          <p:cNvSpPr txBox="1">
            <a:spLocks noGrp="1"/>
          </p:cNvSpPr>
          <p:nvPr>
            <p:ph type="title"/>
          </p:nvPr>
        </p:nvSpPr>
        <p:spPr>
          <a:xfrm>
            <a:off x="6974958" y="5805497"/>
            <a:ext cx="10167255" cy="2490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5333F"/>
              </a:buClr>
              <a:buSzPts val="6600"/>
              <a:buFont typeface="Montserrat"/>
              <a:buNone/>
              <a:defRPr sz="6600" b="1" i="0" u="none" strike="noStrike" cap="none">
                <a:solidFill>
                  <a:srgbClr val="F5333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44"/>
          <p:cNvSpPr txBox="1"/>
          <p:nvPr/>
        </p:nvSpPr>
        <p:spPr>
          <a:xfrm>
            <a:off x="11942955" y="9036862"/>
            <a:ext cx="5199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11E4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28 September 2022</a:t>
            </a:r>
            <a:endParaRPr sz="2400" b="1" i="0" u="none" strike="noStrike" cap="none">
              <a:solidFill>
                <a:srgbClr val="011E4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9">
  <p:cSld name="09">
    <p:bg>
      <p:bgPr>
        <a:solidFill>
          <a:srgbClr val="011E4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45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45"/>
          <p:cNvSpPr txBox="1">
            <a:spLocks noGrp="1"/>
          </p:cNvSpPr>
          <p:nvPr>
            <p:ph type="title"/>
          </p:nvPr>
        </p:nvSpPr>
        <p:spPr>
          <a:xfrm>
            <a:off x="6974958" y="5805497"/>
            <a:ext cx="10167255" cy="2490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5333F"/>
              </a:buClr>
              <a:buSzPts val="6600"/>
              <a:buFont typeface="Montserrat"/>
              <a:buNone/>
              <a:defRPr sz="6600" b="1" i="0" u="none" strike="noStrike" cap="none">
                <a:solidFill>
                  <a:srgbClr val="F5333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45"/>
          <p:cNvSpPr txBox="1"/>
          <p:nvPr/>
        </p:nvSpPr>
        <p:spPr>
          <a:xfrm>
            <a:off x="11942955" y="9036862"/>
            <a:ext cx="5199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28 September 2022</a:t>
            </a:r>
            <a:endParaRPr sz="2400" b="1" i="0" u="none" strike="noStrike" cap="none">
              <a:solidFill>
                <a:schemeClr val="lt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">
  <p:cSld name="10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6"/>
          <p:cNvSpPr>
            <a:spLocks noGrp="1"/>
          </p:cNvSpPr>
          <p:nvPr>
            <p:ph type="pic" idx="2"/>
          </p:nvPr>
        </p:nvSpPr>
        <p:spPr>
          <a:xfrm>
            <a:off x="383056" y="338143"/>
            <a:ext cx="17521895" cy="962500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">
  <p:cSld name="1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7"/>
          <p:cNvSpPr>
            <a:spLocks noGrp="1"/>
          </p:cNvSpPr>
          <p:nvPr>
            <p:ph type="pic" idx="2"/>
          </p:nvPr>
        </p:nvSpPr>
        <p:spPr>
          <a:xfrm>
            <a:off x="1935145" y="3120406"/>
            <a:ext cx="5715000" cy="5715000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64" name="Google Shape;64;p47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5" name="Google Shape;65;p47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6" name="Google Shape;66;p47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">
  <p:cSld name="12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8"/>
          <p:cNvSpPr>
            <a:spLocks noGrp="1"/>
          </p:cNvSpPr>
          <p:nvPr>
            <p:ph type="pic" idx="2"/>
          </p:nvPr>
        </p:nvSpPr>
        <p:spPr>
          <a:xfrm>
            <a:off x="1610782" y="2576586"/>
            <a:ext cx="6363725" cy="6363727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69" name="Google Shape;69;p48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0" name="Google Shape;70;p48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1" name="Google Shape;71;p48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">
  <p:cSld name="13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9"/>
          <p:cNvSpPr>
            <a:spLocks noGrp="1"/>
          </p:cNvSpPr>
          <p:nvPr>
            <p:ph type="pic" idx="2"/>
          </p:nvPr>
        </p:nvSpPr>
        <p:spPr>
          <a:xfrm flipH="1">
            <a:off x="-1" y="0"/>
            <a:ext cx="14712019" cy="4511040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74" name="Google Shape;74;p49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5" name="Google Shape;75;p49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6" name="Google Shape;76;p49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">
  <p:cSld name="14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0"/>
          <p:cNvSpPr>
            <a:spLocks noGrp="1"/>
          </p:cNvSpPr>
          <p:nvPr>
            <p:ph type="pic" idx="2"/>
          </p:nvPr>
        </p:nvSpPr>
        <p:spPr>
          <a:xfrm>
            <a:off x="1553028" y="0"/>
            <a:ext cx="16734972" cy="5379495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79" name="Google Shape;79;p50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0" name="Google Shape;80;p50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1" name="Google Shape;81;p50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">
  <p:cSld name="16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1"/>
          <p:cNvSpPr>
            <a:spLocks noGrp="1"/>
          </p:cNvSpPr>
          <p:nvPr>
            <p:ph type="pic" idx="2"/>
          </p:nvPr>
        </p:nvSpPr>
        <p:spPr>
          <a:xfrm>
            <a:off x="0" y="0"/>
            <a:ext cx="6698918" cy="669891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84" name="Google Shape;84;p51"/>
          <p:cNvSpPr>
            <a:spLocks noGrp="1"/>
          </p:cNvSpPr>
          <p:nvPr>
            <p:ph type="pic" idx="3"/>
          </p:nvPr>
        </p:nvSpPr>
        <p:spPr>
          <a:xfrm>
            <a:off x="4279192" y="4287009"/>
            <a:ext cx="4798110" cy="479811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85" name="Google Shape;85;p51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6" name="Google Shape;86;p51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7" name="Google Shape;87;p51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">
  <p:cSld name="17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2"/>
          <p:cNvSpPr>
            <a:spLocks noGrp="1"/>
          </p:cNvSpPr>
          <p:nvPr>
            <p:ph type="pic" idx="2"/>
          </p:nvPr>
        </p:nvSpPr>
        <p:spPr>
          <a:xfrm>
            <a:off x="6907700" y="3429529"/>
            <a:ext cx="3466042" cy="342952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90" name="Google Shape;90;p52"/>
          <p:cNvSpPr>
            <a:spLocks noGrp="1"/>
          </p:cNvSpPr>
          <p:nvPr>
            <p:ph type="pic" idx="3"/>
          </p:nvPr>
        </p:nvSpPr>
        <p:spPr>
          <a:xfrm>
            <a:off x="-24384" y="0"/>
            <a:ext cx="3466042" cy="342952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91" name="Google Shape;91;p52"/>
          <p:cNvSpPr>
            <a:spLocks noGrp="1"/>
          </p:cNvSpPr>
          <p:nvPr>
            <p:ph type="pic" idx="4"/>
          </p:nvPr>
        </p:nvSpPr>
        <p:spPr>
          <a:xfrm>
            <a:off x="3441658" y="3429529"/>
            <a:ext cx="3466042" cy="342952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92" name="Google Shape;92;p52"/>
          <p:cNvSpPr>
            <a:spLocks noGrp="1"/>
          </p:cNvSpPr>
          <p:nvPr>
            <p:ph type="pic" idx="5"/>
          </p:nvPr>
        </p:nvSpPr>
        <p:spPr>
          <a:xfrm>
            <a:off x="-24384" y="3429529"/>
            <a:ext cx="3466042" cy="342952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93" name="Google Shape;93;p52"/>
          <p:cNvSpPr>
            <a:spLocks noGrp="1"/>
          </p:cNvSpPr>
          <p:nvPr>
            <p:ph type="pic" idx="6"/>
          </p:nvPr>
        </p:nvSpPr>
        <p:spPr>
          <a:xfrm>
            <a:off x="3441658" y="6859059"/>
            <a:ext cx="3466042" cy="342952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94" name="Google Shape;94;p52"/>
          <p:cNvSpPr>
            <a:spLocks noGrp="1"/>
          </p:cNvSpPr>
          <p:nvPr>
            <p:ph type="pic" idx="7"/>
          </p:nvPr>
        </p:nvSpPr>
        <p:spPr>
          <a:xfrm>
            <a:off x="-24384" y="6859059"/>
            <a:ext cx="3466042" cy="3429529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95" name="Google Shape;95;p52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6" name="Google Shape;96;p52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97" name="Google Shape;97;p52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">
  <p:cSld name="18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3"/>
          <p:cNvSpPr>
            <a:spLocks noGrp="1"/>
          </p:cNvSpPr>
          <p:nvPr>
            <p:ph type="pic" idx="2"/>
          </p:nvPr>
        </p:nvSpPr>
        <p:spPr>
          <a:xfrm>
            <a:off x="11359170" y="0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0" name="Google Shape;100;p53"/>
          <p:cNvSpPr>
            <a:spLocks noGrp="1"/>
          </p:cNvSpPr>
          <p:nvPr>
            <p:ph type="pic" idx="3"/>
          </p:nvPr>
        </p:nvSpPr>
        <p:spPr>
          <a:xfrm>
            <a:off x="9087336" y="0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1" name="Google Shape;101;p53"/>
          <p:cNvSpPr>
            <a:spLocks noGrp="1"/>
          </p:cNvSpPr>
          <p:nvPr>
            <p:ph type="pic" idx="4"/>
          </p:nvPr>
        </p:nvSpPr>
        <p:spPr>
          <a:xfrm>
            <a:off x="6815502" y="0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2" name="Google Shape;102;p53"/>
          <p:cNvSpPr>
            <a:spLocks noGrp="1"/>
          </p:cNvSpPr>
          <p:nvPr>
            <p:ph type="pic" idx="5"/>
          </p:nvPr>
        </p:nvSpPr>
        <p:spPr>
          <a:xfrm>
            <a:off x="4543668" y="0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3" name="Google Shape;103;p53"/>
          <p:cNvSpPr>
            <a:spLocks noGrp="1"/>
          </p:cNvSpPr>
          <p:nvPr>
            <p:ph type="pic" idx="6"/>
          </p:nvPr>
        </p:nvSpPr>
        <p:spPr>
          <a:xfrm>
            <a:off x="2271834" y="0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4" name="Google Shape;104;p53"/>
          <p:cNvSpPr>
            <a:spLocks noGrp="1"/>
          </p:cNvSpPr>
          <p:nvPr>
            <p:ph type="pic" idx="7"/>
          </p:nvPr>
        </p:nvSpPr>
        <p:spPr>
          <a:xfrm>
            <a:off x="0" y="0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5" name="Google Shape;105;p53"/>
          <p:cNvSpPr>
            <a:spLocks noGrp="1"/>
          </p:cNvSpPr>
          <p:nvPr>
            <p:ph type="pic" idx="8"/>
          </p:nvPr>
        </p:nvSpPr>
        <p:spPr>
          <a:xfrm>
            <a:off x="9087336" y="2247901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6" name="Google Shape;106;p53"/>
          <p:cNvSpPr>
            <a:spLocks noGrp="1"/>
          </p:cNvSpPr>
          <p:nvPr>
            <p:ph type="pic" idx="9"/>
          </p:nvPr>
        </p:nvSpPr>
        <p:spPr>
          <a:xfrm>
            <a:off x="6815502" y="2247901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7" name="Google Shape;107;p53"/>
          <p:cNvSpPr>
            <a:spLocks noGrp="1"/>
          </p:cNvSpPr>
          <p:nvPr>
            <p:ph type="pic" idx="13"/>
          </p:nvPr>
        </p:nvSpPr>
        <p:spPr>
          <a:xfrm>
            <a:off x="4543668" y="2247901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8" name="Google Shape;108;p53"/>
          <p:cNvSpPr>
            <a:spLocks noGrp="1"/>
          </p:cNvSpPr>
          <p:nvPr>
            <p:ph type="pic" idx="14"/>
          </p:nvPr>
        </p:nvSpPr>
        <p:spPr>
          <a:xfrm>
            <a:off x="2271834" y="2247901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09" name="Google Shape;109;p53"/>
          <p:cNvSpPr>
            <a:spLocks noGrp="1"/>
          </p:cNvSpPr>
          <p:nvPr>
            <p:ph type="pic" idx="15"/>
          </p:nvPr>
        </p:nvSpPr>
        <p:spPr>
          <a:xfrm>
            <a:off x="0" y="2247901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10" name="Google Shape;110;p53"/>
          <p:cNvSpPr>
            <a:spLocks noGrp="1"/>
          </p:cNvSpPr>
          <p:nvPr>
            <p:ph type="pic" idx="16"/>
          </p:nvPr>
        </p:nvSpPr>
        <p:spPr>
          <a:xfrm>
            <a:off x="4543668" y="4495802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11" name="Google Shape;111;p53"/>
          <p:cNvSpPr>
            <a:spLocks noGrp="1"/>
          </p:cNvSpPr>
          <p:nvPr>
            <p:ph type="pic" idx="17"/>
          </p:nvPr>
        </p:nvSpPr>
        <p:spPr>
          <a:xfrm>
            <a:off x="2271834" y="4495802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12" name="Google Shape;112;p53"/>
          <p:cNvSpPr>
            <a:spLocks noGrp="1"/>
          </p:cNvSpPr>
          <p:nvPr>
            <p:ph type="pic" idx="18"/>
          </p:nvPr>
        </p:nvSpPr>
        <p:spPr>
          <a:xfrm>
            <a:off x="0" y="4495802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13" name="Google Shape;113;p53"/>
          <p:cNvSpPr>
            <a:spLocks noGrp="1"/>
          </p:cNvSpPr>
          <p:nvPr>
            <p:ph type="pic" idx="19"/>
          </p:nvPr>
        </p:nvSpPr>
        <p:spPr>
          <a:xfrm>
            <a:off x="0" y="6743703"/>
            <a:ext cx="2271834" cy="2247901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14" name="Google Shape;114;p53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5" name="Google Shape;115;p53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16" name="Google Shape;116;p53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">
  <p:cSld name="19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4"/>
          <p:cNvSpPr>
            <a:spLocks noGrp="1"/>
          </p:cNvSpPr>
          <p:nvPr>
            <p:ph type="pic" idx="2"/>
          </p:nvPr>
        </p:nvSpPr>
        <p:spPr>
          <a:xfrm>
            <a:off x="2076448" y="0"/>
            <a:ext cx="3975907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19" name="Google Shape;119;p54"/>
          <p:cNvSpPr>
            <a:spLocks noGrp="1"/>
          </p:cNvSpPr>
          <p:nvPr>
            <p:ph type="pic" idx="3"/>
          </p:nvPr>
        </p:nvSpPr>
        <p:spPr>
          <a:xfrm>
            <a:off x="6052354" y="0"/>
            <a:ext cx="3975907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20" name="Google Shape;120;p54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1" name="Google Shape;121;p54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22" name="Google Shape;122;p54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">
  <p:cSld name="20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5"/>
          <p:cNvSpPr>
            <a:spLocks noGrp="1"/>
          </p:cNvSpPr>
          <p:nvPr>
            <p:ph type="pic" idx="2"/>
          </p:nvPr>
        </p:nvSpPr>
        <p:spPr>
          <a:xfrm>
            <a:off x="2457449" y="0"/>
            <a:ext cx="5485374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25" name="Google Shape;125;p55"/>
          <p:cNvSpPr>
            <a:spLocks noGrp="1"/>
          </p:cNvSpPr>
          <p:nvPr>
            <p:ph type="pic" idx="3"/>
          </p:nvPr>
        </p:nvSpPr>
        <p:spPr>
          <a:xfrm>
            <a:off x="0" y="0"/>
            <a:ext cx="2457448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26" name="Google Shape;126;p55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7" name="Google Shape;127;p55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28" name="Google Shape;128;p55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">
  <p:cSld name="22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6"/>
          <p:cNvSpPr>
            <a:spLocks noGrp="1"/>
          </p:cNvSpPr>
          <p:nvPr>
            <p:ph type="pic" idx="2"/>
          </p:nvPr>
        </p:nvSpPr>
        <p:spPr>
          <a:xfrm>
            <a:off x="8180310" y="0"/>
            <a:ext cx="1010769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pic>
        <p:nvPicPr>
          <p:cNvPr id="131" name="Google Shape;131;p56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">
  <p:cSld name="23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7"/>
          <p:cNvSpPr>
            <a:spLocks noGrp="1"/>
          </p:cNvSpPr>
          <p:nvPr>
            <p:ph type="pic" idx="2"/>
          </p:nvPr>
        </p:nvSpPr>
        <p:spPr>
          <a:xfrm>
            <a:off x="7841126" y="0"/>
            <a:ext cx="10446874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pic>
        <p:nvPicPr>
          <p:cNvPr id="134" name="Google Shape;134;p57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">
  <p:cSld name="24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8"/>
          <p:cNvSpPr>
            <a:spLocks noGrp="1"/>
          </p:cNvSpPr>
          <p:nvPr>
            <p:ph type="pic" idx="2"/>
          </p:nvPr>
        </p:nvSpPr>
        <p:spPr>
          <a:xfrm>
            <a:off x="0" y="0"/>
            <a:ext cx="14831526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37" name="Google Shape;137;p58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8" name="Google Shape;138;p58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39" name="Google Shape;139;p58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5">
  <p:cSld name="25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9"/>
          <p:cNvSpPr>
            <a:spLocks noGrp="1"/>
          </p:cNvSpPr>
          <p:nvPr>
            <p:ph type="pic" idx="2"/>
          </p:nvPr>
        </p:nvSpPr>
        <p:spPr>
          <a:xfrm>
            <a:off x="-1" y="0"/>
            <a:ext cx="11799269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42" name="Google Shape;142;p59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3" name="Google Shape;143;p59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4" name="Google Shape;144;p59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6">
  <p:cSld name="26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0"/>
          <p:cNvSpPr>
            <a:spLocks noGrp="1"/>
          </p:cNvSpPr>
          <p:nvPr>
            <p:ph type="pic" idx="2"/>
          </p:nvPr>
        </p:nvSpPr>
        <p:spPr>
          <a:xfrm>
            <a:off x="10460736" y="2301970"/>
            <a:ext cx="7827263" cy="798661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47" name="Google Shape;147;p60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8" name="Google Shape;148;p60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9" name="Google Shape;149;p60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7">
  <p:cSld name="27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1"/>
          <p:cNvSpPr>
            <a:spLocks noGrp="1"/>
          </p:cNvSpPr>
          <p:nvPr>
            <p:ph type="pic" idx="2"/>
          </p:nvPr>
        </p:nvSpPr>
        <p:spPr>
          <a:xfrm>
            <a:off x="9570720" y="1700378"/>
            <a:ext cx="8717279" cy="8588210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52" name="Google Shape;152;p61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3" name="Google Shape;153;p61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54" name="Google Shape;154;p61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8">
  <p:cSld name="28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2"/>
          <p:cNvSpPr>
            <a:spLocks noGrp="1"/>
          </p:cNvSpPr>
          <p:nvPr>
            <p:ph type="pic" idx="2"/>
          </p:nvPr>
        </p:nvSpPr>
        <p:spPr>
          <a:xfrm>
            <a:off x="8655168" y="3482292"/>
            <a:ext cx="5777441" cy="578874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57" name="Google Shape;157;p62"/>
          <p:cNvSpPr>
            <a:spLocks noGrp="1"/>
          </p:cNvSpPr>
          <p:nvPr>
            <p:ph type="pic" idx="3"/>
          </p:nvPr>
        </p:nvSpPr>
        <p:spPr>
          <a:xfrm>
            <a:off x="11334720" y="0"/>
            <a:ext cx="695328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58" name="Google Shape;158;p62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9" name="Google Shape;159;p62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60" name="Google Shape;160;p62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9">
  <p:cSld name="29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3"/>
          <p:cNvSpPr>
            <a:spLocks noGrp="1"/>
          </p:cNvSpPr>
          <p:nvPr>
            <p:ph type="pic" idx="2"/>
          </p:nvPr>
        </p:nvSpPr>
        <p:spPr>
          <a:xfrm>
            <a:off x="11334720" y="0"/>
            <a:ext cx="6953280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63" name="Google Shape;163;p63"/>
          <p:cNvSpPr>
            <a:spLocks noGrp="1"/>
          </p:cNvSpPr>
          <p:nvPr>
            <p:ph type="pic" idx="3"/>
          </p:nvPr>
        </p:nvSpPr>
        <p:spPr>
          <a:xfrm>
            <a:off x="8937817" y="3459679"/>
            <a:ext cx="5212135" cy="584527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64" name="Google Shape;164;p63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5" name="Google Shape;165;p63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66" name="Google Shape;166;p63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0">
  <p:cSld name="30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4"/>
          <p:cNvSpPr>
            <a:spLocks noGrp="1"/>
          </p:cNvSpPr>
          <p:nvPr>
            <p:ph type="pic" idx="2"/>
          </p:nvPr>
        </p:nvSpPr>
        <p:spPr>
          <a:xfrm>
            <a:off x="0" y="0"/>
            <a:ext cx="13279983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69" name="Google Shape;169;p64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0" name="Google Shape;170;p64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71" name="Google Shape;171;p64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1">
  <p:cSld name="31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5"/>
          <p:cNvSpPr>
            <a:spLocks noGrp="1"/>
          </p:cNvSpPr>
          <p:nvPr>
            <p:ph type="pic" idx="2"/>
          </p:nvPr>
        </p:nvSpPr>
        <p:spPr>
          <a:xfrm>
            <a:off x="5008008" y="0"/>
            <a:ext cx="13279991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74" name="Google Shape;174;p65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5" name="Google Shape;175;p65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76" name="Google Shape;176;p65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2">
  <p:cSld name="32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6"/>
          <p:cNvSpPr>
            <a:spLocks noGrp="1"/>
          </p:cNvSpPr>
          <p:nvPr>
            <p:ph type="pic" idx="2"/>
          </p:nvPr>
        </p:nvSpPr>
        <p:spPr>
          <a:xfrm>
            <a:off x="-17244" y="0"/>
            <a:ext cx="16075035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79" name="Google Shape;179;p66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Google Shape;180;p66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81" name="Google Shape;181;p66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3">
  <p:cSld name="33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7"/>
          <p:cNvSpPr>
            <a:spLocks noGrp="1"/>
          </p:cNvSpPr>
          <p:nvPr>
            <p:ph type="pic" idx="2"/>
          </p:nvPr>
        </p:nvSpPr>
        <p:spPr>
          <a:xfrm>
            <a:off x="4797506" y="0"/>
            <a:ext cx="16075035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84" name="Google Shape;184;p67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5" name="Google Shape;185;p67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86" name="Google Shape;186;p67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4">
  <p:cSld name="34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8"/>
          <p:cNvSpPr>
            <a:spLocks noGrp="1"/>
          </p:cNvSpPr>
          <p:nvPr>
            <p:ph type="pic" idx="2"/>
          </p:nvPr>
        </p:nvSpPr>
        <p:spPr>
          <a:xfrm>
            <a:off x="1818975" y="0"/>
            <a:ext cx="6662002" cy="1028858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89" name="Google Shape;189;p68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0" name="Google Shape;190;p68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91" name="Google Shape;191;p68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5">
  <p:cSld name="35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9"/>
          <p:cNvSpPr>
            <a:spLocks noGrp="1"/>
          </p:cNvSpPr>
          <p:nvPr>
            <p:ph type="pic" idx="2"/>
          </p:nvPr>
        </p:nvSpPr>
        <p:spPr>
          <a:xfrm>
            <a:off x="1237024" y="1307392"/>
            <a:ext cx="7696540" cy="7673803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94" name="Google Shape;194;p69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5" name="Google Shape;195;p69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96" name="Google Shape;196;p69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6">
  <p:cSld name="36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0"/>
          <p:cNvSpPr>
            <a:spLocks noGrp="1"/>
          </p:cNvSpPr>
          <p:nvPr>
            <p:ph type="pic" idx="2"/>
          </p:nvPr>
        </p:nvSpPr>
        <p:spPr>
          <a:xfrm>
            <a:off x="9401366" y="1401961"/>
            <a:ext cx="7507277" cy="7518587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199" name="Google Shape;199;p70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0" name="Google Shape;200;p70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01" name="Google Shape;201;p70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7">
  <p:cSld name="37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1"/>
          <p:cNvSpPr>
            <a:spLocks noGrp="1"/>
          </p:cNvSpPr>
          <p:nvPr>
            <p:ph type="pic" idx="2"/>
          </p:nvPr>
        </p:nvSpPr>
        <p:spPr>
          <a:xfrm>
            <a:off x="9311054" y="1311513"/>
            <a:ext cx="7687902" cy="769948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04" name="Google Shape;204;p71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5" name="Google Shape;205;p71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06" name="Google Shape;206;p71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8">
  <p:cSld name="38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2"/>
          <p:cNvSpPr>
            <a:spLocks noGrp="1"/>
          </p:cNvSpPr>
          <p:nvPr>
            <p:ph type="pic" idx="2"/>
          </p:nvPr>
        </p:nvSpPr>
        <p:spPr>
          <a:xfrm>
            <a:off x="2188966" y="2589863"/>
            <a:ext cx="5107185" cy="5108862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09" name="Google Shape;209;p72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0" name="Google Shape;210;p72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11" name="Google Shape;211;p72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0">
  <p:cSld name="40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3"/>
          <p:cNvSpPr>
            <a:spLocks noGrp="1"/>
          </p:cNvSpPr>
          <p:nvPr>
            <p:ph type="pic" idx="2"/>
          </p:nvPr>
        </p:nvSpPr>
        <p:spPr>
          <a:xfrm>
            <a:off x="702734" y="2263699"/>
            <a:ext cx="8156496" cy="556186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14" name="Google Shape;214;p73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5" name="Google Shape;215;p73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6" name="Google Shape;216;p73"/>
          <p:cNvSpPr>
            <a:spLocks noGrp="1"/>
          </p:cNvSpPr>
          <p:nvPr>
            <p:ph type="pic" idx="3"/>
          </p:nvPr>
        </p:nvSpPr>
        <p:spPr>
          <a:xfrm>
            <a:off x="9411837" y="2263699"/>
            <a:ext cx="8156496" cy="5561868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pic>
        <p:nvPicPr>
          <p:cNvPr id="217" name="Google Shape;217;p73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541413" y="0"/>
            <a:ext cx="2746587" cy="2683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1">
  <p:cSld name="101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4"/>
          <p:cNvSpPr>
            <a:spLocks noGrp="1"/>
          </p:cNvSpPr>
          <p:nvPr>
            <p:ph type="pic" idx="2"/>
          </p:nvPr>
        </p:nvSpPr>
        <p:spPr>
          <a:xfrm>
            <a:off x="0" y="0"/>
            <a:ext cx="5144294" cy="514429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20" name="Google Shape;220;p74"/>
          <p:cNvSpPr>
            <a:spLocks noGrp="1"/>
          </p:cNvSpPr>
          <p:nvPr>
            <p:ph type="pic" idx="3"/>
          </p:nvPr>
        </p:nvSpPr>
        <p:spPr>
          <a:xfrm>
            <a:off x="0" y="5144294"/>
            <a:ext cx="5144294" cy="514429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21" name="Google Shape;221;p74"/>
          <p:cNvSpPr>
            <a:spLocks noGrp="1"/>
          </p:cNvSpPr>
          <p:nvPr>
            <p:ph type="pic" idx="4"/>
          </p:nvPr>
        </p:nvSpPr>
        <p:spPr>
          <a:xfrm>
            <a:off x="5144294" y="0"/>
            <a:ext cx="5144294" cy="514429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22" name="Google Shape;222;p74"/>
          <p:cNvSpPr>
            <a:spLocks noGrp="1"/>
          </p:cNvSpPr>
          <p:nvPr>
            <p:ph type="pic" idx="5"/>
          </p:nvPr>
        </p:nvSpPr>
        <p:spPr>
          <a:xfrm>
            <a:off x="5144294" y="5144294"/>
            <a:ext cx="5144294" cy="514429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23" name="Google Shape;223;p74"/>
          <p:cNvSpPr>
            <a:spLocks noGrp="1"/>
          </p:cNvSpPr>
          <p:nvPr>
            <p:ph type="pic" idx="6"/>
          </p:nvPr>
        </p:nvSpPr>
        <p:spPr>
          <a:xfrm>
            <a:off x="10288588" y="0"/>
            <a:ext cx="7999412" cy="5144294"/>
          </a:xfrm>
          <a:prstGeom prst="rect">
            <a:avLst/>
          </a:prstGeom>
          <a:solidFill>
            <a:srgbClr val="353535">
              <a:alpha val="10980"/>
            </a:srgbClr>
          </a:solidFill>
          <a:ln>
            <a:noFill/>
          </a:ln>
        </p:spPr>
      </p:sp>
      <p:sp>
        <p:nvSpPr>
          <p:cNvPr id="224" name="Google Shape;224;p74"/>
          <p:cNvSpPr txBox="1"/>
          <p:nvPr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5" name="Google Shape;225;p74"/>
          <p:cNvCxnSpPr/>
          <p:nvPr/>
        </p:nvCxnSpPr>
        <p:spPr>
          <a:xfrm rot="10800000" flipH="1">
            <a:off x="17568333" y="9352284"/>
            <a:ext cx="719667" cy="15389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5"/>
          <p:cNvSpPr txBox="1">
            <a:spLocks noGrp="1"/>
          </p:cNvSpPr>
          <p:nvPr>
            <p:ph type="title"/>
          </p:nvPr>
        </p:nvSpPr>
        <p:spPr>
          <a:xfrm>
            <a:off x="1259682" y="547773"/>
            <a:ext cx="15773400" cy="1988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8" name="Google Shape;228;p75"/>
          <p:cNvSpPr txBox="1">
            <a:spLocks noGrp="1"/>
          </p:cNvSpPr>
          <p:nvPr>
            <p:ph type="body" idx="1"/>
          </p:nvPr>
        </p:nvSpPr>
        <p:spPr>
          <a:xfrm>
            <a:off x="1259683" y="2522134"/>
            <a:ext cx="7736681" cy="1236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9" name="Google Shape;229;p75"/>
          <p:cNvSpPr txBox="1">
            <a:spLocks noGrp="1"/>
          </p:cNvSpPr>
          <p:nvPr>
            <p:ph type="body" idx="2"/>
          </p:nvPr>
        </p:nvSpPr>
        <p:spPr>
          <a:xfrm>
            <a:off x="1259683" y="3758193"/>
            <a:ext cx="7736681" cy="5527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953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57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9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0" name="Google Shape;230;p75"/>
          <p:cNvSpPr txBox="1">
            <a:spLocks noGrp="1"/>
          </p:cNvSpPr>
          <p:nvPr>
            <p:ph type="body" idx="3"/>
          </p:nvPr>
        </p:nvSpPr>
        <p:spPr>
          <a:xfrm>
            <a:off x="9258300" y="2522134"/>
            <a:ext cx="7774782" cy="1236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1" name="Google Shape;231;p75"/>
          <p:cNvSpPr txBox="1">
            <a:spLocks noGrp="1"/>
          </p:cNvSpPr>
          <p:nvPr>
            <p:ph type="body" idx="4"/>
          </p:nvPr>
        </p:nvSpPr>
        <p:spPr>
          <a:xfrm>
            <a:off x="9258300" y="3758193"/>
            <a:ext cx="7774782" cy="5527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953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57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9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2" name="Google Shape;232;p75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3" name="Google Shape;233;p75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4" name="Google Shape;234;p75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6"/>
          <p:cNvSpPr txBox="1">
            <a:spLocks noGrp="1"/>
          </p:cNvSpPr>
          <p:nvPr>
            <p:ph type="ctrTitle"/>
          </p:nvPr>
        </p:nvSpPr>
        <p:spPr>
          <a:xfrm>
            <a:off x="2286000" y="1683804"/>
            <a:ext cx="13716000" cy="3581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7" name="Google Shape;237;p76"/>
          <p:cNvSpPr txBox="1">
            <a:spLocks noGrp="1"/>
          </p:cNvSpPr>
          <p:nvPr>
            <p:ph type="subTitle" idx="1"/>
          </p:nvPr>
        </p:nvSpPr>
        <p:spPr>
          <a:xfrm>
            <a:off x="2286000" y="5403891"/>
            <a:ext cx="13716000" cy="2484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8" name="Google Shape;238;p76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9" name="Google Shape;239;p76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0" name="Google Shape;240;p7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942823" cy="10288588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6BB1B-7FD3-5044-8E26-AB8C41868C07}"/>
              </a:ext>
            </a:extLst>
          </p:cNvPr>
          <p:cNvSpPr txBox="1"/>
          <p:nvPr userDrawn="1"/>
        </p:nvSpPr>
        <p:spPr>
          <a:xfrm>
            <a:off x="16859165" y="9198396"/>
            <a:ext cx="66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93ABEDF-2FD4-CE41-BE6E-C03412F0A819}" type="slidenum">
              <a:rPr lang="en-US" sz="1600" b="0" smtClean="0">
                <a:latin typeface="Bebas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US" sz="1600" b="0">
              <a:latin typeface="Bebas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A10AC74-6651-E849-B07C-C83D55763DD6}"/>
              </a:ext>
            </a:extLst>
          </p:cNvPr>
          <p:cNvCxnSpPr>
            <a:cxnSpLocks/>
          </p:cNvCxnSpPr>
          <p:nvPr userDrawn="1"/>
        </p:nvCxnSpPr>
        <p:spPr>
          <a:xfrm flipV="1">
            <a:off x="17568333" y="9352284"/>
            <a:ext cx="719667" cy="15389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8FEF8EAE-BD4D-BF4C-AAA9-45CC4C3078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1413" y="0"/>
            <a:ext cx="2746587" cy="268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482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542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 txBox="1"/>
          <p:nvPr/>
        </p:nvSpPr>
        <p:spPr>
          <a:xfrm>
            <a:off x="0" y="10136188"/>
            <a:ext cx="433388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Internal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7" r:id="rId38"/>
    <p:sldLayoutId id="2147483688" r:id="rId39"/>
    <p:sldLayoutId id="2147483689" r:id="rId40"/>
    <p:sldLayoutId id="2147483690" r:id="rId41"/>
    <p:sldLayoutId id="2147483691" r:id="rId42"/>
    <p:sldLayoutId id="2147483692" r:id="rId4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heconversation.com/brains-are-bad-at-big-numbers-making-it-impossible-to-grasp-what-a-million-covid-19-deaths-really-means-179081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bbc.com/mundo/vert-fut-53307642" TargetMode="External"/><Relationship Id="rId1" Type="http://schemas.openxmlformats.org/officeDocument/2006/relationships/slideLayout" Target="../slideLayouts/slideLayout4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8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9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1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A015B16-C37D-183B-F359-1D41067504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500" b="12500"/>
          <a:stretch/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FF60257-9039-C6AC-37C2-C881DC278DD3}"/>
              </a:ext>
            </a:extLst>
          </p:cNvPr>
          <p:cNvSpPr/>
          <p:nvPr/>
        </p:nvSpPr>
        <p:spPr>
          <a:xfrm>
            <a:off x="2" y="794"/>
            <a:ext cx="18288000" cy="10287000"/>
          </a:xfrm>
          <a:prstGeom prst="rect">
            <a:avLst/>
          </a:prstGeom>
          <a:gradFill>
            <a:gsLst>
              <a:gs pos="0">
                <a:srgbClr val="011E41">
                  <a:alpha val="0"/>
                </a:srgbClr>
              </a:gs>
              <a:gs pos="100000">
                <a:srgbClr val="011E41">
                  <a:alpha val="94157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10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29AC87F-A0CC-4F1F-6FF2-CA0DA6AFAAF5}"/>
              </a:ext>
            </a:extLst>
          </p:cNvPr>
          <p:cNvSpPr txBox="1">
            <a:spLocks/>
          </p:cNvSpPr>
          <p:nvPr/>
        </p:nvSpPr>
        <p:spPr>
          <a:xfrm>
            <a:off x="757005" y="8373641"/>
            <a:ext cx="6823866" cy="1183383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2400">
              <a:solidFill>
                <a:srgbClr val="F5333F"/>
              </a:solidFill>
              <a:latin typeface="Montserrat SemiBold" pitchFamily="2" charset="77"/>
            </a:endParaRP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50EB9BB8-6619-BF90-1883-D2A20D5B3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974" y="394252"/>
            <a:ext cx="2428404" cy="237239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48AB0D0-F8AD-C78F-6C8F-4DAC8F90373E}"/>
              </a:ext>
            </a:extLst>
          </p:cNvPr>
          <p:cNvSpPr txBox="1">
            <a:spLocks/>
          </p:cNvSpPr>
          <p:nvPr/>
        </p:nvSpPr>
        <p:spPr>
          <a:xfrm>
            <a:off x="757005" y="6456505"/>
            <a:ext cx="12595437" cy="2130879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lnSpc>
                <a:spcPts val="5280"/>
              </a:lnSpc>
            </a:pPr>
            <a:r>
              <a:rPr lang="en-GB" sz="5400">
                <a:solidFill>
                  <a:schemeClr val="tx2"/>
                </a:solidFill>
                <a:latin typeface="Montserrat SemiBold"/>
              </a:rPr>
              <a:t>Migración, comunicación y desinformación</a:t>
            </a:r>
          </a:p>
        </p:txBody>
      </p:sp>
    </p:spTree>
    <p:extLst>
      <p:ext uri="{BB962C8B-B14F-4D97-AF65-F5344CB8AC3E}">
        <p14:creationId xmlns:p14="http://schemas.microsoft.com/office/powerpoint/2010/main" val="1488161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9677D-58CC-5DC7-A49A-7ED52DD48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6FFE16-A2E9-96DC-81F6-A30EDFECA2C5}"/>
              </a:ext>
            </a:extLst>
          </p:cNvPr>
          <p:cNvSpPr txBox="1"/>
          <p:nvPr/>
        </p:nvSpPr>
        <p:spPr>
          <a:xfrm>
            <a:off x="9012115" y="2240435"/>
            <a:ext cx="9305580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800" b="1" dirty="0">
                <a:solidFill>
                  <a:srgbClr val="011E41"/>
                </a:solidFill>
                <a:latin typeface="Montserrat"/>
                <a:ea typeface="Roboto Black"/>
                <a:cs typeface="Calibri"/>
              </a:rPr>
              <a:t>Contar historias sobre migración y rol auxiliar </a:t>
            </a:r>
            <a:r>
              <a:rPr lang="es-ES_tradnl" sz="4800" b="1">
                <a:solidFill>
                  <a:srgbClr val="011E41"/>
                </a:solidFill>
                <a:latin typeface="Montserrat"/>
                <a:ea typeface="Roboto Black"/>
                <a:cs typeface="Calibri"/>
              </a:rPr>
              <a:t>requiere: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57C834-AD28-9874-E30B-BE6F1EC405CB}"/>
              </a:ext>
            </a:extLst>
          </p:cNvPr>
          <p:cNvSpPr txBox="1"/>
          <p:nvPr/>
        </p:nvSpPr>
        <p:spPr>
          <a:xfrm>
            <a:off x="9143222" y="4901717"/>
            <a:ext cx="8533732" cy="40318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Char char="•"/>
            </a:pPr>
            <a:r>
              <a:rPr lang="en-US" sz="3200" err="1">
                <a:solidFill>
                  <a:srgbClr val="011E41"/>
                </a:solidFill>
                <a:latin typeface="Open Sans"/>
              </a:rPr>
              <a:t>Posicionar</a:t>
            </a:r>
            <a:r>
              <a:rPr lang="en-US" sz="3200" dirty="0">
                <a:solidFill>
                  <a:srgbClr val="011E41"/>
                </a:solidFill>
                <a:latin typeface="Open Sans"/>
              </a:rPr>
              <a:t> lo que </a:t>
            </a:r>
            <a:r>
              <a:rPr lang="en-US" sz="3200" err="1">
                <a:solidFill>
                  <a:srgbClr val="011E41"/>
                </a:solidFill>
                <a:latin typeface="Open Sans"/>
              </a:rPr>
              <a:t>nos</a:t>
            </a:r>
            <a:r>
              <a:rPr lang="en-US" sz="3200" dirty="0">
                <a:solidFill>
                  <a:srgbClr val="011E41"/>
                </a:solidFill>
                <a:latin typeface="Open Sans"/>
              </a:rPr>
              <a:t> distingue</a:t>
            </a:r>
          </a:p>
          <a:p>
            <a:pPr marL="457200" indent="-457200">
              <a:buChar char="•"/>
            </a:pPr>
            <a:r>
              <a:rPr lang="en-US" sz="3200" err="1">
                <a:solidFill>
                  <a:srgbClr val="011E41"/>
                </a:solidFill>
                <a:latin typeface="Open Sans"/>
              </a:rPr>
              <a:t>Conectar</a:t>
            </a:r>
            <a:r>
              <a:rPr lang="en-US" sz="3200" dirty="0">
                <a:solidFill>
                  <a:srgbClr val="011E41"/>
                </a:solidFill>
                <a:latin typeface="Open Sans"/>
              </a:rPr>
              <a:t> con las audiencias</a:t>
            </a:r>
            <a:endParaRPr lang="en-US" dirty="0"/>
          </a:p>
          <a:p>
            <a:pPr marL="457200" indent="-457200">
              <a:buChar char="•"/>
            </a:pPr>
            <a:r>
              <a:rPr lang="en-US" sz="3200" dirty="0">
                <a:solidFill>
                  <a:srgbClr val="011E41"/>
                </a:solidFill>
                <a:latin typeface="Open Sans"/>
              </a:rPr>
              <a:t>Usar </a:t>
            </a:r>
            <a:r>
              <a:rPr lang="en-US" sz="3200" err="1">
                <a:solidFill>
                  <a:srgbClr val="011E41"/>
                </a:solidFill>
                <a:latin typeface="Open Sans"/>
              </a:rPr>
              <a:t>el</a:t>
            </a:r>
            <a:r>
              <a:rPr lang="en-US" sz="3200" dirty="0">
                <a:solidFill>
                  <a:srgbClr val="011E41"/>
                </a:solidFill>
                <a:latin typeface="Open Sans"/>
              </a:rPr>
              <a:t> </a:t>
            </a:r>
            <a:r>
              <a:rPr lang="en-US" sz="3200" err="1">
                <a:solidFill>
                  <a:srgbClr val="011E41"/>
                </a:solidFill>
                <a:latin typeface="Open Sans"/>
              </a:rPr>
              <a:t>poder</a:t>
            </a:r>
            <a:r>
              <a:rPr lang="en-US" sz="3200" dirty="0">
                <a:solidFill>
                  <a:srgbClr val="011E41"/>
                </a:solidFill>
                <a:latin typeface="Open Sans"/>
              </a:rPr>
              <a:t> del </a:t>
            </a:r>
            <a:r>
              <a:rPr lang="en-US" sz="3200" err="1">
                <a:solidFill>
                  <a:srgbClr val="011E41"/>
                </a:solidFill>
                <a:latin typeface="Open Sans"/>
              </a:rPr>
              <a:t>lenguaje</a:t>
            </a:r>
            <a:endParaRPr lang="en-US" sz="3200" i="0" err="1">
              <a:solidFill>
                <a:srgbClr val="011E41"/>
              </a:solidFill>
              <a:effectLst/>
              <a:latin typeface="Open Sans" panose="020B0606030504020204" pitchFamily="34" charset="0"/>
            </a:endParaRPr>
          </a:p>
          <a:p>
            <a:pPr marL="457200" indent="-457200">
              <a:buChar char="•"/>
            </a:pPr>
            <a:r>
              <a:rPr lang="en-US" sz="3200" dirty="0" err="1">
                <a:solidFill>
                  <a:srgbClr val="011E41"/>
                </a:solidFill>
                <a:latin typeface="Open Sans"/>
              </a:rPr>
              <a:t>Incorporar</a:t>
            </a:r>
            <a:r>
              <a:rPr lang="en-US" sz="3200" dirty="0">
                <a:solidFill>
                  <a:srgbClr val="011E41"/>
                </a:solidFill>
                <a:latin typeface="Open Sans"/>
              </a:rPr>
              <a:t> </a:t>
            </a:r>
            <a:r>
              <a:rPr lang="en-US" sz="3200" dirty="0" err="1">
                <a:solidFill>
                  <a:srgbClr val="011E41"/>
                </a:solidFill>
                <a:latin typeface="Open Sans"/>
              </a:rPr>
              <a:t>cifras</a:t>
            </a:r>
            <a:r>
              <a:rPr lang="en-US" sz="3200" dirty="0">
                <a:solidFill>
                  <a:srgbClr val="011E41"/>
                </a:solidFill>
                <a:latin typeface="Open Sans"/>
              </a:rPr>
              <a:t> con </a:t>
            </a:r>
            <a:r>
              <a:rPr lang="en-US" sz="3200" dirty="0" err="1">
                <a:solidFill>
                  <a:srgbClr val="011E41"/>
                </a:solidFill>
                <a:latin typeface="Open Sans"/>
              </a:rPr>
              <a:t>inteligencia</a:t>
            </a:r>
            <a:endParaRPr lang="en-US" sz="3200" dirty="0" err="1">
              <a:solidFill>
                <a:srgbClr val="011E41"/>
              </a:solidFill>
              <a:latin typeface="Open Sans" panose="020B0606030504020204" pitchFamily="34" charset="0"/>
            </a:endParaRPr>
          </a:p>
          <a:p>
            <a:pPr marL="457200" indent="-457200">
              <a:buChar char="•"/>
            </a:pPr>
            <a:r>
              <a:rPr lang="en-US" sz="3200" dirty="0" err="1">
                <a:solidFill>
                  <a:srgbClr val="011E41"/>
                </a:solidFill>
                <a:latin typeface="Open Sans"/>
              </a:rPr>
              <a:t>Incorporar</a:t>
            </a:r>
            <a:r>
              <a:rPr lang="en-US" sz="3200" dirty="0">
                <a:solidFill>
                  <a:srgbClr val="011E41"/>
                </a:solidFill>
                <a:latin typeface="Open Sans"/>
              </a:rPr>
              <a:t> </a:t>
            </a:r>
            <a:r>
              <a:rPr lang="en-US" sz="3200" dirty="0" err="1">
                <a:solidFill>
                  <a:srgbClr val="011E41"/>
                </a:solidFill>
                <a:latin typeface="Open Sans"/>
              </a:rPr>
              <a:t>emociones</a:t>
            </a:r>
            <a:r>
              <a:rPr lang="en-US" sz="3200" dirty="0">
                <a:solidFill>
                  <a:srgbClr val="011E41"/>
                </a:solidFill>
                <a:latin typeface="Open Sans"/>
              </a:rPr>
              <a:t> </a:t>
            </a:r>
          </a:p>
          <a:p>
            <a:pPr marL="457200" indent="-457200">
              <a:buChar char="•"/>
            </a:pPr>
            <a:r>
              <a:rPr lang="en-US" sz="3200" dirty="0" err="1">
                <a:solidFill>
                  <a:srgbClr val="011E41"/>
                </a:solidFill>
                <a:latin typeface="Open Sans"/>
              </a:rPr>
              <a:t>Identificar</a:t>
            </a:r>
            <a:r>
              <a:rPr lang="en-US" sz="3200" dirty="0">
                <a:solidFill>
                  <a:srgbClr val="011E41"/>
                </a:solidFill>
                <a:latin typeface="Open Sans"/>
              </a:rPr>
              <a:t> </a:t>
            </a:r>
            <a:r>
              <a:rPr lang="en-US" sz="3200" dirty="0" err="1">
                <a:solidFill>
                  <a:srgbClr val="011E41"/>
                </a:solidFill>
                <a:latin typeface="Open Sans"/>
              </a:rPr>
              <a:t>nuestros</a:t>
            </a:r>
            <a:r>
              <a:rPr lang="en-US" sz="3200" dirty="0">
                <a:solidFill>
                  <a:srgbClr val="011E41"/>
                </a:solidFill>
                <a:latin typeface="Open Sans"/>
              </a:rPr>
              <a:t> </a:t>
            </a:r>
            <a:r>
              <a:rPr lang="en-US" sz="3200" dirty="0" err="1">
                <a:solidFill>
                  <a:srgbClr val="011E41"/>
                </a:solidFill>
                <a:latin typeface="Open Sans"/>
              </a:rPr>
              <a:t>sesgos</a:t>
            </a:r>
          </a:p>
          <a:p>
            <a:pPr marL="457200" indent="-457200">
              <a:buChar char="•"/>
            </a:pPr>
            <a:r>
              <a:rPr lang="en-US" sz="3200" dirty="0" err="1">
                <a:solidFill>
                  <a:srgbClr val="011E41"/>
                </a:solidFill>
                <a:latin typeface="Open Sans"/>
              </a:rPr>
              <a:t>Gestionar</a:t>
            </a:r>
            <a:r>
              <a:rPr lang="en-US" sz="3200" dirty="0">
                <a:solidFill>
                  <a:srgbClr val="011E41"/>
                </a:solidFill>
                <a:latin typeface="Open Sans"/>
              </a:rPr>
              <a:t> </a:t>
            </a:r>
            <a:r>
              <a:rPr lang="en-US" sz="3200" dirty="0" err="1">
                <a:solidFill>
                  <a:srgbClr val="011E41"/>
                </a:solidFill>
                <a:latin typeface="Open Sans"/>
              </a:rPr>
              <a:t>el</a:t>
            </a:r>
            <a:r>
              <a:rPr lang="en-US" sz="3200" dirty="0">
                <a:solidFill>
                  <a:srgbClr val="011E41"/>
                </a:solidFill>
                <a:latin typeface="Open Sans"/>
              </a:rPr>
              <a:t> </a:t>
            </a:r>
            <a:r>
              <a:rPr lang="en-US" sz="3200" dirty="0" err="1">
                <a:solidFill>
                  <a:srgbClr val="011E41"/>
                </a:solidFill>
                <a:latin typeface="Open Sans"/>
              </a:rPr>
              <a:t>riesgo</a:t>
            </a:r>
            <a:r>
              <a:rPr lang="en-US" sz="3200" dirty="0">
                <a:solidFill>
                  <a:srgbClr val="011E41"/>
                </a:solidFill>
                <a:latin typeface="Open Sans"/>
              </a:rPr>
              <a:t> </a:t>
            </a:r>
          </a:p>
          <a:p>
            <a:pPr marL="457200" indent="-457200">
              <a:buChar char="•"/>
            </a:pPr>
            <a:r>
              <a:rPr lang="en-US" sz="3200" dirty="0" err="1">
                <a:solidFill>
                  <a:srgbClr val="011E41"/>
                </a:solidFill>
                <a:latin typeface="Open Sans"/>
              </a:rPr>
              <a:t>Prevenir</a:t>
            </a:r>
            <a:r>
              <a:rPr lang="en-US" sz="3200" dirty="0">
                <a:solidFill>
                  <a:srgbClr val="011E41"/>
                </a:solidFill>
                <a:latin typeface="Open Sans"/>
              </a:rPr>
              <a:t> y </a:t>
            </a:r>
            <a:r>
              <a:rPr lang="en-US" sz="3200" dirty="0" err="1">
                <a:solidFill>
                  <a:srgbClr val="011E41"/>
                </a:solidFill>
                <a:latin typeface="Open Sans"/>
              </a:rPr>
              <a:t>mitigar</a:t>
            </a:r>
            <a:r>
              <a:rPr lang="en-US" sz="3200" dirty="0">
                <a:solidFill>
                  <a:srgbClr val="011E41"/>
                </a:solidFill>
                <a:latin typeface="Open Sans"/>
              </a:rPr>
              <a:t> la </a:t>
            </a:r>
            <a:r>
              <a:rPr lang="en-US" sz="3200" dirty="0" err="1">
                <a:solidFill>
                  <a:srgbClr val="011E41"/>
                </a:solidFill>
                <a:latin typeface="Open Sans"/>
              </a:rPr>
              <a:t>desinformación</a:t>
            </a:r>
            <a:endParaRPr lang="en-US" sz="3200" dirty="0" err="1">
              <a:solidFill>
                <a:srgbClr val="011E41"/>
              </a:solidFill>
              <a:latin typeface="Open Sans" panose="020B0606030504020204" pitchFamily="34" charset="0"/>
            </a:endParaRPr>
          </a:p>
        </p:txBody>
      </p:sp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50376072-FB9B-456E-C91A-BED43325F4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61324" cy="1028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20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22681D-6D93-3114-BD85-6113A5823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17DC8F2-D808-B10C-C700-F565B142793B}"/>
              </a:ext>
            </a:extLst>
          </p:cNvPr>
          <p:cNvSpPr/>
          <p:nvPr/>
        </p:nvSpPr>
        <p:spPr>
          <a:xfrm>
            <a:off x="809631" y="3225962"/>
            <a:ext cx="8685526" cy="428816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9600" b="1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LENGUAJE</a:t>
            </a:r>
          </a:p>
          <a:p>
            <a:pPr algn="r">
              <a:lnSpc>
                <a:spcPct val="150000"/>
              </a:lnSpc>
            </a:pPr>
            <a:r>
              <a:rPr lang="en-US" sz="9600" b="1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NARRATIVAS</a:t>
            </a:r>
            <a:endParaRPr lang="en-US" sz="9600" b="1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17F56BF-1E1E-3FEB-B11F-23C3CC383BD3}"/>
              </a:ext>
            </a:extLst>
          </p:cNvPr>
          <p:cNvCxnSpPr>
            <a:cxnSpLocks/>
          </p:cNvCxnSpPr>
          <p:nvPr/>
        </p:nvCxnSpPr>
        <p:spPr>
          <a:xfrm flipH="1">
            <a:off x="9790983" y="3817632"/>
            <a:ext cx="29190" cy="3508942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42BBD3CA-0912-7B29-2F65-F4A3367DDFFB}"/>
              </a:ext>
            </a:extLst>
          </p:cNvPr>
          <p:cNvSpPr/>
          <p:nvPr/>
        </p:nvSpPr>
        <p:spPr>
          <a:xfrm>
            <a:off x="10601507" y="4743476"/>
            <a:ext cx="5401570" cy="16627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¿Qué recuerdan de estos dos temas?</a:t>
            </a:r>
            <a:endParaRPr lang="en-US" sz="11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887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858EF3-6D64-FF13-944A-255A0909A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95C2D74-5557-E643-3D38-D220DDE95D12}"/>
              </a:ext>
            </a:extLst>
          </p:cNvPr>
          <p:cNvSpPr/>
          <p:nvPr/>
        </p:nvSpPr>
        <p:spPr>
          <a:xfrm>
            <a:off x="2283535" y="3401060"/>
            <a:ext cx="13720929" cy="351577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600" b="1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AUDIENCIAS</a:t>
            </a:r>
            <a:endParaRPr lang="en-US" sz="16600" b="1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386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7B54ABD-DA89-49AA-BCA7-FD728E5E5909}"/>
              </a:ext>
            </a:extLst>
          </p:cNvPr>
          <p:cNvSpPr/>
          <p:nvPr/>
        </p:nvSpPr>
        <p:spPr>
          <a:xfrm>
            <a:off x="1765038" y="2586538"/>
            <a:ext cx="1571174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419" sz="10000" b="1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en-US" sz="10000" b="1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UDIENCIAS | BLANCOS PARTICULARES</a:t>
            </a:r>
            <a:endParaRPr lang="en-US" sz="10000">
              <a:solidFill>
                <a:srgbClr val="011E4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2E01719-01CF-B8C9-6792-9F3C3001C791}"/>
              </a:ext>
            </a:extLst>
          </p:cNvPr>
          <p:cNvCxnSpPr>
            <a:cxnSpLocks/>
          </p:cNvCxnSpPr>
          <p:nvPr/>
        </p:nvCxnSpPr>
        <p:spPr>
          <a:xfrm>
            <a:off x="2669985" y="7848409"/>
            <a:ext cx="0" cy="244017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D306B4-8AA3-CD30-FF49-456297EC0181}"/>
              </a:ext>
            </a:extLst>
          </p:cNvPr>
          <p:cNvCxnSpPr>
            <a:cxnSpLocks/>
          </p:cNvCxnSpPr>
          <p:nvPr/>
        </p:nvCxnSpPr>
        <p:spPr>
          <a:xfrm>
            <a:off x="5208747" y="7159083"/>
            <a:ext cx="0" cy="3129505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12DEB55-740D-8711-F6A4-CCDC21482E3D}"/>
              </a:ext>
            </a:extLst>
          </p:cNvPr>
          <p:cNvCxnSpPr>
            <a:cxnSpLocks/>
          </p:cNvCxnSpPr>
          <p:nvPr/>
        </p:nvCxnSpPr>
        <p:spPr>
          <a:xfrm>
            <a:off x="7635996" y="8493512"/>
            <a:ext cx="0" cy="1795076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769757-7008-6A58-B86C-3FBCB03AB760}"/>
              </a:ext>
            </a:extLst>
          </p:cNvPr>
          <p:cNvCxnSpPr>
            <a:cxnSpLocks/>
          </p:cNvCxnSpPr>
          <p:nvPr/>
        </p:nvCxnSpPr>
        <p:spPr>
          <a:xfrm>
            <a:off x="10758337" y="7848409"/>
            <a:ext cx="0" cy="244017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CB2AAB-85D1-39DF-7AFD-62F9F769C47D}"/>
              </a:ext>
            </a:extLst>
          </p:cNvPr>
          <p:cNvCxnSpPr>
            <a:cxnSpLocks/>
          </p:cNvCxnSpPr>
          <p:nvPr/>
        </p:nvCxnSpPr>
        <p:spPr>
          <a:xfrm>
            <a:off x="13724561" y="7159083"/>
            <a:ext cx="0" cy="3129505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BD90CCC-314D-4393-A3C3-DF1107A34E28}"/>
              </a:ext>
            </a:extLst>
          </p:cNvPr>
          <p:cNvCxnSpPr>
            <a:cxnSpLocks/>
          </p:cNvCxnSpPr>
          <p:nvPr/>
        </p:nvCxnSpPr>
        <p:spPr>
          <a:xfrm>
            <a:off x="16151810" y="8493512"/>
            <a:ext cx="0" cy="1795076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231D57A-C7D6-F9C4-2F56-8F79DFFFC780}"/>
              </a:ext>
            </a:extLst>
          </p:cNvPr>
          <p:cNvSpPr txBox="1"/>
          <p:nvPr/>
        </p:nvSpPr>
        <p:spPr>
          <a:xfrm>
            <a:off x="593604" y="7159083"/>
            <a:ext cx="3969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>
                <a:solidFill>
                  <a:srgbClr val="011E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personas migrantes</a:t>
            </a:r>
            <a:endParaRPr lang="en-PA" sz="2500">
              <a:solidFill>
                <a:srgbClr val="011E4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8F034D-6165-8219-26A2-E56B5C2314A1}"/>
              </a:ext>
            </a:extLst>
          </p:cNvPr>
          <p:cNvSpPr txBox="1"/>
          <p:nvPr/>
        </p:nvSpPr>
        <p:spPr>
          <a:xfrm>
            <a:off x="3223830" y="6469757"/>
            <a:ext cx="3969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>
                <a:solidFill>
                  <a:srgbClr val="011E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congresistas</a:t>
            </a:r>
            <a:endParaRPr lang="en-PA" sz="2500">
              <a:solidFill>
                <a:srgbClr val="011E4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16D600-8584-891E-672A-3F0B00AEC91F}"/>
              </a:ext>
            </a:extLst>
          </p:cNvPr>
          <p:cNvSpPr txBox="1"/>
          <p:nvPr/>
        </p:nvSpPr>
        <p:spPr>
          <a:xfrm>
            <a:off x="5651079" y="7833310"/>
            <a:ext cx="3969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>
                <a:solidFill>
                  <a:srgbClr val="011E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ministras | ministros</a:t>
            </a:r>
            <a:endParaRPr lang="en-PA" sz="2500">
              <a:solidFill>
                <a:srgbClr val="011E4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413B2D-B62C-922B-C4C0-76415992808D}"/>
              </a:ext>
            </a:extLst>
          </p:cNvPr>
          <p:cNvSpPr txBox="1"/>
          <p:nvPr/>
        </p:nvSpPr>
        <p:spPr>
          <a:xfrm>
            <a:off x="8773420" y="7151534"/>
            <a:ext cx="3969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>
                <a:solidFill>
                  <a:srgbClr val="011E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jefaturas de entes públicos </a:t>
            </a:r>
            <a:endParaRPr lang="en-PA" sz="2500">
              <a:solidFill>
                <a:srgbClr val="011E4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205EE8-819B-0807-9281-B5049F420420}"/>
              </a:ext>
            </a:extLst>
          </p:cNvPr>
          <p:cNvSpPr txBox="1"/>
          <p:nvPr/>
        </p:nvSpPr>
        <p:spPr>
          <a:xfrm>
            <a:off x="11703769" y="6089404"/>
            <a:ext cx="45056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>
                <a:solidFill>
                  <a:srgbClr val="011E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periodistas | comunicadores | comunicadoras</a:t>
            </a:r>
            <a:endParaRPr lang="en-PA" sz="2500">
              <a:solidFill>
                <a:srgbClr val="011E4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B37D99-4508-753E-E9F9-F79FE131B776}"/>
              </a:ext>
            </a:extLst>
          </p:cNvPr>
          <p:cNvSpPr txBox="1"/>
          <p:nvPr/>
        </p:nvSpPr>
        <p:spPr>
          <a:xfrm>
            <a:off x="14224508" y="7833310"/>
            <a:ext cx="3969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>
                <a:solidFill>
                  <a:srgbClr val="011E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voluntariado | personal</a:t>
            </a:r>
            <a:endParaRPr lang="en-PA" sz="2500">
              <a:solidFill>
                <a:srgbClr val="011E4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20A140B-81D3-3595-7A99-08AFC3BC6FDF}"/>
              </a:ext>
            </a:extLst>
          </p:cNvPr>
          <p:cNvSpPr/>
          <p:nvPr/>
        </p:nvSpPr>
        <p:spPr>
          <a:xfrm>
            <a:off x="2591365" y="7745519"/>
            <a:ext cx="186982" cy="175582"/>
          </a:xfrm>
          <a:prstGeom prst="ellipse">
            <a:avLst/>
          </a:prstGeom>
          <a:solidFill>
            <a:srgbClr val="232B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A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979D227-26F0-394A-20B7-7AE361F8DCB8}"/>
              </a:ext>
            </a:extLst>
          </p:cNvPr>
          <p:cNvSpPr/>
          <p:nvPr/>
        </p:nvSpPr>
        <p:spPr>
          <a:xfrm>
            <a:off x="7542505" y="8427295"/>
            <a:ext cx="186982" cy="175582"/>
          </a:xfrm>
          <a:prstGeom prst="ellipse">
            <a:avLst/>
          </a:prstGeom>
          <a:solidFill>
            <a:srgbClr val="232B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A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556D59D-B2A1-EA15-7CB2-CE38C91C93DB}"/>
              </a:ext>
            </a:extLst>
          </p:cNvPr>
          <p:cNvSpPr/>
          <p:nvPr/>
        </p:nvSpPr>
        <p:spPr>
          <a:xfrm>
            <a:off x="5115256" y="7071292"/>
            <a:ext cx="186982" cy="175582"/>
          </a:xfrm>
          <a:prstGeom prst="ellipse">
            <a:avLst/>
          </a:prstGeom>
          <a:solidFill>
            <a:srgbClr val="232B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A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B50E1CD-0DCB-7DDA-64C5-F060BF6F3B4D}"/>
              </a:ext>
            </a:extLst>
          </p:cNvPr>
          <p:cNvSpPr/>
          <p:nvPr/>
        </p:nvSpPr>
        <p:spPr>
          <a:xfrm>
            <a:off x="10664846" y="7760618"/>
            <a:ext cx="186982" cy="175582"/>
          </a:xfrm>
          <a:prstGeom prst="ellipse">
            <a:avLst/>
          </a:prstGeom>
          <a:solidFill>
            <a:srgbClr val="232B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A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7C8B26C-04FC-6A0A-199C-8316696002B0}"/>
              </a:ext>
            </a:extLst>
          </p:cNvPr>
          <p:cNvSpPr/>
          <p:nvPr/>
        </p:nvSpPr>
        <p:spPr>
          <a:xfrm>
            <a:off x="13631070" y="7063743"/>
            <a:ext cx="186982" cy="175582"/>
          </a:xfrm>
          <a:prstGeom prst="ellipse">
            <a:avLst/>
          </a:prstGeom>
          <a:solidFill>
            <a:srgbClr val="232B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A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0A5830C-ACB1-AC6C-15DF-CAB094B1CB74}"/>
              </a:ext>
            </a:extLst>
          </p:cNvPr>
          <p:cNvSpPr/>
          <p:nvPr/>
        </p:nvSpPr>
        <p:spPr>
          <a:xfrm>
            <a:off x="16058318" y="8405721"/>
            <a:ext cx="186982" cy="175582"/>
          </a:xfrm>
          <a:prstGeom prst="ellipse">
            <a:avLst/>
          </a:prstGeom>
          <a:solidFill>
            <a:srgbClr val="232B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A"/>
          </a:p>
        </p:txBody>
      </p:sp>
    </p:spTree>
    <p:extLst>
      <p:ext uri="{BB962C8B-B14F-4D97-AF65-F5344CB8AC3E}">
        <p14:creationId xmlns:p14="http://schemas.microsoft.com/office/powerpoint/2010/main" val="2236436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16449-F8E5-5EB7-02D8-0533C9E0D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6570099-A1B0-E8AD-2E2D-0B82D41702BA}"/>
              </a:ext>
            </a:extLst>
          </p:cNvPr>
          <p:cNvSpPr/>
          <p:nvPr/>
        </p:nvSpPr>
        <p:spPr>
          <a:xfrm>
            <a:off x="2362276" y="1901304"/>
            <a:ext cx="14517274" cy="31700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419" sz="10000" b="1">
                <a:solidFill>
                  <a:srgbClr val="011E41"/>
                </a:solidFill>
                <a:latin typeface="Open Sans"/>
                <a:ea typeface="Open Sans"/>
                <a:cs typeface="Open Sans"/>
              </a:rPr>
              <a:t>CON NECESIDADES UNIVERSALES</a:t>
            </a:r>
            <a:endParaRPr lang="en-US" sz="10000">
              <a:solidFill>
                <a:srgbClr val="011E4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042B2A-72C0-B071-1DD5-7DFE9C713207}"/>
              </a:ext>
            </a:extLst>
          </p:cNvPr>
          <p:cNvCxnSpPr>
            <a:cxnSpLocks/>
          </p:cNvCxnSpPr>
          <p:nvPr/>
        </p:nvCxnSpPr>
        <p:spPr>
          <a:xfrm>
            <a:off x="2669985" y="7848409"/>
            <a:ext cx="0" cy="244017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4043EA9-48D6-ED34-5368-A167607BA655}"/>
              </a:ext>
            </a:extLst>
          </p:cNvPr>
          <p:cNvCxnSpPr>
            <a:cxnSpLocks/>
          </p:cNvCxnSpPr>
          <p:nvPr/>
        </p:nvCxnSpPr>
        <p:spPr>
          <a:xfrm>
            <a:off x="5208747" y="7159083"/>
            <a:ext cx="0" cy="3129505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8DDED0C-1CC8-2FC4-624B-0B9D9E124B70}"/>
              </a:ext>
            </a:extLst>
          </p:cNvPr>
          <p:cNvCxnSpPr>
            <a:cxnSpLocks/>
          </p:cNvCxnSpPr>
          <p:nvPr/>
        </p:nvCxnSpPr>
        <p:spPr>
          <a:xfrm>
            <a:off x="7635996" y="8493512"/>
            <a:ext cx="0" cy="1795076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BE21494-0210-702C-2C27-34F8E126F8EA}"/>
              </a:ext>
            </a:extLst>
          </p:cNvPr>
          <p:cNvCxnSpPr>
            <a:cxnSpLocks/>
          </p:cNvCxnSpPr>
          <p:nvPr/>
        </p:nvCxnSpPr>
        <p:spPr>
          <a:xfrm>
            <a:off x="10758337" y="7848409"/>
            <a:ext cx="0" cy="244017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9767552-838A-49AB-2E72-88D833719BF3}"/>
              </a:ext>
            </a:extLst>
          </p:cNvPr>
          <p:cNvCxnSpPr>
            <a:cxnSpLocks/>
          </p:cNvCxnSpPr>
          <p:nvPr/>
        </p:nvCxnSpPr>
        <p:spPr>
          <a:xfrm>
            <a:off x="13724561" y="7159083"/>
            <a:ext cx="0" cy="3129505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B737EC6-38CA-8DBD-E6C4-0CBCE2E395EA}"/>
              </a:ext>
            </a:extLst>
          </p:cNvPr>
          <p:cNvCxnSpPr>
            <a:cxnSpLocks/>
          </p:cNvCxnSpPr>
          <p:nvPr/>
        </p:nvCxnSpPr>
        <p:spPr>
          <a:xfrm>
            <a:off x="16151810" y="8493512"/>
            <a:ext cx="0" cy="1795076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050D68F-43B6-AAE5-AED0-AD98CC8028A9}"/>
              </a:ext>
            </a:extLst>
          </p:cNvPr>
          <p:cNvSpPr txBox="1"/>
          <p:nvPr/>
        </p:nvSpPr>
        <p:spPr>
          <a:xfrm>
            <a:off x="666874" y="6590818"/>
            <a:ext cx="3969834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800" dirty="0">
                <a:solidFill>
                  <a:srgbClr val="011E41"/>
                </a:solidFill>
              </a:rPr>
              <a:t>Ser</a:t>
            </a:r>
          </a:p>
          <a:p>
            <a:pPr algn="ctr"/>
            <a:r>
              <a:rPr lang="es-ES" sz="2800" dirty="0">
                <a:solidFill>
                  <a:srgbClr val="011E41"/>
                </a:solidFill>
              </a:rPr>
              <a:t>escuchadas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B6C10F-8A96-6A78-A7C6-C167646B4A02}"/>
              </a:ext>
            </a:extLst>
          </p:cNvPr>
          <p:cNvSpPr txBox="1"/>
          <p:nvPr/>
        </p:nvSpPr>
        <p:spPr>
          <a:xfrm>
            <a:off x="3428876" y="5883280"/>
            <a:ext cx="3559742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800">
                <a:solidFill>
                  <a:srgbClr val="011E41"/>
                </a:solidFill>
              </a:rPr>
              <a:t>Ser</a:t>
            </a:r>
            <a:endParaRPr lang="en-US" sz="2800"/>
          </a:p>
          <a:p>
            <a:pPr algn="ctr"/>
            <a:r>
              <a:rPr lang="es-ES" sz="2800">
                <a:solidFill>
                  <a:srgbClr val="011E41"/>
                </a:solidFill>
              </a:rPr>
              <a:t>vistas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F52BCC-778A-6854-7412-FF96EC153C1D}"/>
              </a:ext>
            </a:extLst>
          </p:cNvPr>
          <p:cNvSpPr txBox="1"/>
          <p:nvPr/>
        </p:nvSpPr>
        <p:spPr>
          <a:xfrm>
            <a:off x="5651079" y="7289547"/>
            <a:ext cx="3969834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800">
                <a:solidFill>
                  <a:srgbClr val="011E41"/>
                </a:solidFill>
              </a:rPr>
              <a:t>Ser reconocidas</a:t>
            </a:r>
            <a:br>
              <a:rPr lang="es-ES" sz="2800">
                <a:solidFill>
                  <a:srgbClr val="011E41"/>
                </a:solidFill>
              </a:rPr>
            </a:br>
            <a:r>
              <a:rPr lang="es-ES" sz="2800">
                <a:solidFill>
                  <a:srgbClr val="011E41"/>
                </a:solidFill>
              </a:rPr>
              <a:t>como interlocutoras</a:t>
            </a:r>
            <a:endParaRPr lang="es-ES" sz="2800">
              <a:solidFill>
                <a:srgbClr val="011E4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12DF49-D717-2982-61E9-4B3E92A60A50}"/>
              </a:ext>
            </a:extLst>
          </p:cNvPr>
          <p:cNvSpPr txBox="1"/>
          <p:nvPr/>
        </p:nvSpPr>
        <p:spPr>
          <a:xfrm>
            <a:off x="8773420" y="6607771"/>
            <a:ext cx="3969834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800">
                <a:solidFill>
                  <a:srgbClr val="011E41"/>
                </a:solidFill>
              </a:rPr>
              <a:t>Que se </a:t>
            </a:r>
            <a:br>
              <a:rPr lang="es-ES" sz="2800">
                <a:solidFill>
                  <a:srgbClr val="011E41"/>
                </a:solidFill>
              </a:rPr>
            </a:br>
            <a:r>
              <a:rPr lang="es-ES" sz="2800">
                <a:solidFill>
                  <a:srgbClr val="011E41"/>
                </a:solidFill>
              </a:rPr>
              <a:t>entienda su rol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679754-BB6E-897D-E9F6-7AB6EC2574E2}"/>
              </a:ext>
            </a:extLst>
          </p:cNvPr>
          <p:cNvSpPr txBox="1"/>
          <p:nvPr/>
        </p:nvSpPr>
        <p:spPr>
          <a:xfrm>
            <a:off x="11703769" y="5882644"/>
            <a:ext cx="4505656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800">
                <a:solidFill>
                  <a:srgbClr val="011E41"/>
                </a:solidFill>
              </a:rPr>
              <a:t>Que se entienda</a:t>
            </a:r>
          </a:p>
          <a:p>
            <a:pPr algn="ctr"/>
            <a:r>
              <a:rPr lang="es-ES" sz="2800">
                <a:solidFill>
                  <a:srgbClr val="011E41"/>
                </a:solidFill>
              </a:rPr>
              <a:t>su contexto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F4894B-6A46-67D9-A288-4F05CA7B5893}"/>
              </a:ext>
            </a:extLst>
          </p:cNvPr>
          <p:cNvSpPr txBox="1"/>
          <p:nvPr/>
        </p:nvSpPr>
        <p:spPr>
          <a:xfrm>
            <a:off x="14165892" y="7216286"/>
            <a:ext cx="3969834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800">
                <a:solidFill>
                  <a:srgbClr val="011E41"/>
                </a:solidFill>
              </a:rPr>
              <a:t>Que se entiendan</a:t>
            </a:r>
            <a:br>
              <a:rPr lang="es-ES" sz="2800">
                <a:solidFill>
                  <a:srgbClr val="011E41"/>
                </a:solidFill>
              </a:rPr>
            </a:br>
            <a:r>
              <a:rPr lang="es-ES" sz="2800">
                <a:solidFill>
                  <a:srgbClr val="011E41"/>
                </a:solidFill>
              </a:rPr>
              <a:t>sus necesidades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3C1A817-D94F-394B-079E-50E9D46EE184}"/>
              </a:ext>
            </a:extLst>
          </p:cNvPr>
          <p:cNvSpPr/>
          <p:nvPr/>
        </p:nvSpPr>
        <p:spPr>
          <a:xfrm>
            <a:off x="2591365" y="7745519"/>
            <a:ext cx="186982" cy="175582"/>
          </a:xfrm>
          <a:prstGeom prst="ellipse">
            <a:avLst/>
          </a:prstGeom>
          <a:solidFill>
            <a:srgbClr val="232B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A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D59A85D-FE51-B946-B0ED-ED8F7E8149D1}"/>
              </a:ext>
            </a:extLst>
          </p:cNvPr>
          <p:cNvSpPr/>
          <p:nvPr/>
        </p:nvSpPr>
        <p:spPr>
          <a:xfrm>
            <a:off x="7542505" y="8427295"/>
            <a:ext cx="186982" cy="175582"/>
          </a:xfrm>
          <a:prstGeom prst="ellipse">
            <a:avLst/>
          </a:prstGeom>
          <a:solidFill>
            <a:srgbClr val="232B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A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90DF7B9-0947-8001-F091-20D489CA12A9}"/>
              </a:ext>
            </a:extLst>
          </p:cNvPr>
          <p:cNvSpPr/>
          <p:nvPr/>
        </p:nvSpPr>
        <p:spPr>
          <a:xfrm>
            <a:off x="5115256" y="7071292"/>
            <a:ext cx="186982" cy="175582"/>
          </a:xfrm>
          <a:prstGeom prst="ellipse">
            <a:avLst/>
          </a:prstGeom>
          <a:solidFill>
            <a:srgbClr val="232B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A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4212E77-2101-AE93-24F9-403C86138CEC}"/>
              </a:ext>
            </a:extLst>
          </p:cNvPr>
          <p:cNvSpPr/>
          <p:nvPr/>
        </p:nvSpPr>
        <p:spPr>
          <a:xfrm>
            <a:off x="10664846" y="7760618"/>
            <a:ext cx="186982" cy="175582"/>
          </a:xfrm>
          <a:prstGeom prst="ellipse">
            <a:avLst/>
          </a:prstGeom>
          <a:solidFill>
            <a:srgbClr val="232B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A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ADCA7F1-4F2B-2552-E927-7C592073E26B}"/>
              </a:ext>
            </a:extLst>
          </p:cNvPr>
          <p:cNvSpPr/>
          <p:nvPr/>
        </p:nvSpPr>
        <p:spPr>
          <a:xfrm>
            <a:off x="13631070" y="7063743"/>
            <a:ext cx="186982" cy="175582"/>
          </a:xfrm>
          <a:prstGeom prst="ellipse">
            <a:avLst/>
          </a:prstGeom>
          <a:solidFill>
            <a:srgbClr val="232B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A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D43364D-2C18-870B-DDB1-76147971C221}"/>
              </a:ext>
            </a:extLst>
          </p:cNvPr>
          <p:cNvSpPr/>
          <p:nvPr/>
        </p:nvSpPr>
        <p:spPr>
          <a:xfrm>
            <a:off x="16058318" y="8405721"/>
            <a:ext cx="186982" cy="175582"/>
          </a:xfrm>
          <a:prstGeom prst="ellipse">
            <a:avLst/>
          </a:prstGeom>
          <a:solidFill>
            <a:srgbClr val="232B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A"/>
          </a:p>
        </p:txBody>
      </p:sp>
    </p:spTree>
    <p:extLst>
      <p:ext uri="{BB962C8B-B14F-4D97-AF65-F5344CB8AC3E}">
        <p14:creationId xmlns:p14="http://schemas.microsoft.com/office/powerpoint/2010/main" val="1116915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4BE2D-2894-957C-2F0C-E974999B0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34EF475-4525-38AF-E25D-48AA958C3770}"/>
              </a:ext>
            </a:extLst>
          </p:cNvPr>
          <p:cNvSpPr/>
          <p:nvPr/>
        </p:nvSpPr>
        <p:spPr>
          <a:xfrm>
            <a:off x="2362276" y="1901304"/>
            <a:ext cx="14517274" cy="163121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419" sz="10000" b="1" dirty="0">
                <a:solidFill>
                  <a:srgbClr val="011E41"/>
                </a:solidFill>
                <a:latin typeface="Open Sans"/>
                <a:ea typeface="Open Sans"/>
                <a:cs typeface="Open Sans"/>
              </a:rPr>
              <a:t>CONSEJO</a:t>
            </a:r>
            <a:endParaRPr lang="en-US" sz="10000" dirty="0">
              <a:solidFill>
                <a:srgbClr val="011E4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2B818A-3133-7DA1-A023-1A95FEC67A10}"/>
              </a:ext>
            </a:extLst>
          </p:cNvPr>
          <p:cNvSpPr txBox="1"/>
          <p:nvPr/>
        </p:nvSpPr>
        <p:spPr>
          <a:xfrm>
            <a:off x="1408450" y="3471065"/>
            <a:ext cx="14210414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800" dirty="0">
                <a:solidFill>
                  <a:srgbClr val="011E41"/>
                </a:solidFill>
              </a:rPr>
              <a:t>Siempre que sea posible, conozca a fondo sus audiencias. Identifique las preferencias, prácticas, intereses, qué sabe o necesita de la Cruz Roja, qué conoce sobre la petición/agenda/tema que le proponemos.</a:t>
            </a:r>
          </a:p>
        </p:txBody>
      </p:sp>
      <p:pic>
        <p:nvPicPr>
          <p:cNvPr id="6" name="Graphic 5" descr="Female Profile outline">
            <a:extLst>
              <a:ext uri="{FF2B5EF4-FFF2-40B4-BE49-F238E27FC236}">
                <a16:creationId xmlns:a16="http://schemas.microsoft.com/office/drawing/2014/main" id="{29133759-6938-48FE-BBE1-1110ABF4A7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62276" y="4952138"/>
            <a:ext cx="4406348" cy="440634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4FFDB88-C1CC-DEE3-70E3-10A3031E0CEB}"/>
              </a:ext>
            </a:extLst>
          </p:cNvPr>
          <p:cNvSpPr txBox="1"/>
          <p:nvPr/>
        </p:nvSpPr>
        <p:spPr>
          <a:xfrm>
            <a:off x="6768624" y="5144294"/>
            <a:ext cx="10866783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419" sz="2500"/>
              <a:t>Nombre | Edad | Puesto | Profesión | Dónde estudió | Perfil digital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419" sz="2500"/>
              <a:t>Lugar de nacimiento, composición familiar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419" sz="2500"/>
              <a:t>Hobbies, temas de interés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419" sz="2500"/>
              <a:t>Red digital de contactos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419" sz="2500"/>
              <a:t>Tendencias de sus declaraciones/publicaciones recientes (último año)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419" sz="2500"/>
              <a:t>Formas de trabajo de preferencia (reuniones, paneles, entrevistas,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419" sz="2500"/>
              <a:t>Declaraciones / publicaciones sobre Cruz Roja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419" sz="2500"/>
              <a:t>Qué creo o sé que sabe sobre Cruz Roja en general y sobre la petición o solicitud que le hacemos en particular</a:t>
            </a:r>
          </a:p>
        </p:txBody>
      </p:sp>
    </p:spTree>
    <p:extLst>
      <p:ext uri="{BB962C8B-B14F-4D97-AF65-F5344CB8AC3E}">
        <p14:creationId xmlns:p14="http://schemas.microsoft.com/office/powerpoint/2010/main" val="3834167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03FC6-E376-304C-CD53-D5925A521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7040CF3-8D84-3B92-4C1C-5842EF3E9A63}"/>
              </a:ext>
            </a:extLst>
          </p:cNvPr>
          <p:cNvSpPr/>
          <p:nvPr/>
        </p:nvSpPr>
        <p:spPr>
          <a:xfrm>
            <a:off x="5753138" y="1623009"/>
            <a:ext cx="67817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419" sz="10000" b="1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TÁCTICAS</a:t>
            </a:r>
            <a:endParaRPr lang="en-US" sz="10000">
              <a:solidFill>
                <a:srgbClr val="011E4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26" name="Picture 2" descr="Imágenes de Semi Circulo - Descarga gratuita en Freepik">
            <a:extLst>
              <a:ext uri="{FF2B5EF4-FFF2-40B4-BE49-F238E27FC236}">
                <a16:creationId xmlns:a16="http://schemas.microsoft.com/office/drawing/2014/main" id="{9D0A90FB-D698-1BB4-D9C6-8AD99F245D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1" t="28011" r="9765" b="28558"/>
          <a:stretch/>
        </p:blipFill>
        <p:spPr bwMode="auto">
          <a:xfrm>
            <a:off x="4299708" y="3757810"/>
            <a:ext cx="9688584" cy="525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27E0B36-9D1B-94C6-BC2E-8ECF1AE65AB4}"/>
              </a:ext>
            </a:extLst>
          </p:cNvPr>
          <p:cNvCxnSpPr>
            <a:cxnSpLocks/>
          </p:cNvCxnSpPr>
          <p:nvPr/>
        </p:nvCxnSpPr>
        <p:spPr>
          <a:xfrm>
            <a:off x="7646504" y="4516089"/>
            <a:ext cx="1497496" cy="40448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DD64F10-DB1E-9CB5-11A2-F490E8779D19}"/>
              </a:ext>
            </a:extLst>
          </p:cNvPr>
          <p:cNvCxnSpPr>
            <a:cxnSpLocks/>
          </p:cNvCxnSpPr>
          <p:nvPr/>
        </p:nvCxnSpPr>
        <p:spPr>
          <a:xfrm flipH="1">
            <a:off x="9144000" y="4516089"/>
            <a:ext cx="1391478" cy="40448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43EF693-EC6D-F512-9B62-F81353933578}"/>
              </a:ext>
            </a:extLst>
          </p:cNvPr>
          <p:cNvCxnSpPr>
            <a:cxnSpLocks/>
          </p:cNvCxnSpPr>
          <p:nvPr/>
        </p:nvCxnSpPr>
        <p:spPr>
          <a:xfrm>
            <a:off x="5446643" y="6281532"/>
            <a:ext cx="3697357" cy="22793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439B59C-D560-23C4-15B9-271E93E6DFA6}"/>
              </a:ext>
            </a:extLst>
          </p:cNvPr>
          <p:cNvCxnSpPr>
            <a:cxnSpLocks/>
          </p:cNvCxnSpPr>
          <p:nvPr/>
        </p:nvCxnSpPr>
        <p:spPr>
          <a:xfrm flipH="1">
            <a:off x="9143999" y="6281532"/>
            <a:ext cx="3651598" cy="22793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1DF068A-1B50-7C99-6F23-917984D59B19}"/>
              </a:ext>
            </a:extLst>
          </p:cNvPr>
          <p:cNvSpPr txBox="1"/>
          <p:nvPr/>
        </p:nvSpPr>
        <p:spPr>
          <a:xfrm>
            <a:off x="5261113" y="7765777"/>
            <a:ext cx="238539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500"/>
              <a:t>Aliados activos</a:t>
            </a:r>
            <a:endParaRPr lang="en-US" sz="25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8B0232-2469-0605-F761-F24382208B32}"/>
              </a:ext>
            </a:extLst>
          </p:cNvPr>
          <p:cNvSpPr txBox="1"/>
          <p:nvPr/>
        </p:nvSpPr>
        <p:spPr>
          <a:xfrm>
            <a:off x="6652591" y="6048192"/>
            <a:ext cx="13252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500"/>
              <a:t>Aliados</a:t>
            </a:r>
            <a:endParaRPr lang="en-US" sz="25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122A085-53F9-1805-50AB-CF8BA80FD198}"/>
              </a:ext>
            </a:extLst>
          </p:cNvPr>
          <p:cNvSpPr txBox="1"/>
          <p:nvPr/>
        </p:nvSpPr>
        <p:spPr>
          <a:xfrm>
            <a:off x="8342243" y="5041879"/>
            <a:ext cx="16035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500"/>
              <a:t>Neutrales</a:t>
            </a:r>
            <a:endParaRPr lang="en-US" sz="25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DB9F054-5357-929A-D406-7B88907CA8CE}"/>
              </a:ext>
            </a:extLst>
          </p:cNvPr>
          <p:cNvSpPr txBox="1"/>
          <p:nvPr/>
        </p:nvSpPr>
        <p:spPr>
          <a:xfrm>
            <a:off x="10340631" y="6061443"/>
            <a:ext cx="196794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500"/>
              <a:t>Opositores</a:t>
            </a:r>
            <a:endParaRPr lang="en-US" sz="25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E4E004E-8AAF-0F5C-6605-958BFA1E95ED}"/>
              </a:ext>
            </a:extLst>
          </p:cNvPr>
          <p:cNvSpPr txBox="1"/>
          <p:nvPr/>
        </p:nvSpPr>
        <p:spPr>
          <a:xfrm>
            <a:off x="10474084" y="7826886"/>
            <a:ext cx="284197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500"/>
              <a:t>Opositores activos</a:t>
            </a:r>
            <a:endParaRPr lang="en-US" sz="25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D93A3CA-E7F1-6F86-E3DC-FE69269BA01D}"/>
              </a:ext>
            </a:extLst>
          </p:cNvPr>
          <p:cNvSpPr txBox="1"/>
          <p:nvPr/>
        </p:nvSpPr>
        <p:spPr>
          <a:xfrm rot="18205041">
            <a:off x="3067847" y="5902124"/>
            <a:ext cx="349017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500"/>
              <a:t>Impulso | movilización</a:t>
            </a:r>
            <a:endParaRPr lang="en-US" sz="250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F1E0E1B-5C22-AA5F-201B-928943085C64}"/>
              </a:ext>
            </a:extLst>
          </p:cNvPr>
          <p:cNvSpPr txBox="1"/>
          <p:nvPr/>
        </p:nvSpPr>
        <p:spPr>
          <a:xfrm>
            <a:off x="7451395" y="3493817"/>
            <a:ext cx="35972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500"/>
              <a:t>Educación | Información</a:t>
            </a:r>
            <a:endParaRPr lang="en-US" sz="25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02BC616-9F1E-BA64-0A22-B9C92D6EAAC6}"/>
              </a:ext>
            </a:extLst>
          </p:cNvPr>
          <p:cNvSpPr txBox="1"/>
          <p:nvPr/>
        </p:nvSpPr>
        <p:spPr>
          <a:xfrm rot="3798037">
            <a:off x="11632913" y="6299970"/>
            <a:ext cx="388958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500"/>
              <a:t>Disrupción | Interferencia</a:t>
            </a:r>
            <a:endParaRPr lang="en-US" sz="2500"/>
          </a:p>
        </p:txBody>
      </p:sp>
    </p:spTree>
    <p:extLst>
      <p:ext uri="{BB962C8B-B14F-4D97-AF65-F5344CB8AC3E}">
        <p14:creationId xmlns:p14="http://schemas.microsoft.com/office/powerpoint/2010/main" val="118504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5583B0-CB2B-9FD8-3330-C67EEB14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2861EED-646B-B419-F629-039531A120DE}"/>
              </a:ext>
            </a:extLst>
          </p:cNvPr>
          <p:cNvSpPr/>
          <p:nvPr/>
        </p:nvSpPr>
        <p:spPr>
          <a:xfrm>
            <a:off x="5331551" y="3401060"/>
            <a:ext cx="7663851" cy="351577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600" b="1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CIFRAS</a:t>
            </a:r>
          </a:p>
        </p:txBody>
      </p:sp>
    </p:spTree>
    <p:extLst>
      <p:ext uri="{BB962C8B-B14F-4D97-AF65-F5344CB8AC3E}">
        <p14:creationId xmlns:p14="http://schemas.microsoft.com/office/powerpoint/2010/main" val="1352368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A88027-5E67-0F4F-6B35-A436F5E5B3A7}"/>
              </a:ext>
            </a:extLst>
          </p:cNvPr>
          <p:cNvSpPr txBox="1"/>
          <p:nvPr/>
        </p:nvSpPr>
        <p:spPr>
          <a:xfrm>
            <a:off x="8309501" y="4246670"/>
            <a:ext cx="8606899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 algn="l" fontAlgn="base">
              <a:buFont typeface="Wingdings" pitchFamily="2" charset="2"/>
              <a:buChar char="§"/>
            </a:pPr>
            <a:r>
              <a:rPr lang="en-US" sz="3200" b="0" i="0" dirty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Visualizar</a:t>
            </a:r>
            <a:r>
              <a:rPr lang="en-US" sz="3200" b="0" i="0" dirty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b="0" i="0" dirty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cifras</a:t>
            </a:r>
            <a:r>
              <a:rPr lang="en-US" sz="3200" b="0" i="0" dirty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b="0" i="0" dirty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grandes</a:t>
            </a:r>
            <a:r>
              <a:rPr lang="en-US" sz="3200" b="0" i="0" dirty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b="0" i="0" dirty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nos</a:t>
            </a:r>
            <a:r>
              <a:rPr lang="en-US" sz="3200" b="0" i="0" dirty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cuesta. </a:t>
            </a:r>
          </a:p>
          <a:p>
            <a:pPr marL="457200" indent="-457200" algn="l" fontAlgn="base">
              <a:buFont typeface="Wingdings" pitchFamily="2" charset="2"/>
              <a:buChar char="§"/>
            </a:pPr>
            <a:endParaRPr lang="en-US" sz="3200" b="0" i="0" dirty="0">
              <a:solidFill>
                <a:srgbClr val="011E4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algn="l" fontAlgn="base">
              <a:buFont typeface="Wingdings" pitchFamily="2" charset="2"/>
              <a:buChar char="§"/>
            </a:pPr>
            <a:r>
              <a:rPr lang="en-US" sz="3200" b="0" i="0" dirty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Pensar</a:t>
            </a:r>
            <a:r>
              <a:rPr lang="en-US" sz="3200" b="0" i="0" dirty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b="0" i="0" dirty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US" sz="3200" b="0" i="0" dirty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miles o </a:t>
            </a:r>
            <a:r>
              <a:rPr lang="en-US" sz="3200" b="0" i="0" dirty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US" sz="3200" b="0" i="0" dirty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b="0" i="0" dirty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millones</a:t>
            </a:r>
            <a:r>
              <a:rPr lang="en-US" sz="3200" b="0" i="0" dirty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es un </a:t>
            </a:r>
            <a:r>
              <a:rPr lang="en-US" sz="3200" b="0" i="0" dirty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reto</a:t>
            </a:r>
            <a:r>
              <a:rPr lang="en-US" sz="3200" b="0" i="0" dirty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US" sz="3200" dirty="0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Las </a:t>
            </a:r>
            <a:r>
              <a:rPr lang="en-US" sz="3200" dirty="0" err="1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cifras</a:t>
            </a:r>
            <a:r>
              <a:rPr lang="en-US" sz="3200" dirty="0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que major </a:t>
            </a:r>
            <a:r>
              <a:rPr lang="en-US" sz="3200" dirty="0" err="1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manejamos</a:t>
            </a:r>
            <a:r>
              <a:rPr lang="en-US" sz="3200" dirty="0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las de un </a:t>
            </a:r>
            <a:r>
              <a:rPr lang="en-US" sz="3200" dirty="0" err="1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dígito</a:t>
            </a:r>
            <a:r>
              <a:rPr lang="en-US" sz="3200" dirty="0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sz="3200" b="0" i="0" dirty="0">
              <a:solidFill>
                <a:srgbClr val="011E4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algn="l" fontAlgn="base">
              <a:buFont typeface="Wingdings" pitchFamily="2" charset="2"/>
              <a:buChar char="§"/>
            </a:pPr>
            <a:endParaRPr lang="en-US" sz="3200" dirty="0">
              <a:solidFill>
                <a:srgbClr val="011E4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algn="l" fontAlgn="base">
              <a:buFont typeface="Wingdings" pitchFamily="2" charset="2"/>
              <a:buChar char="§"/>
            </a:pPr>
            <a:r>
              <a:rPr lang="en-US" sz="3200" b="0" i="0" dirty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Neurociencia</a:t>
            </a:r>
            <a:r>
              <a:rPr lang="en-US" sz="3200" b="0" i="0" dirty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moderna ha </a:t>
            </a:r>
            <a:r>
              <a:rPr lang="en-US" sz="3200" b="0" i="0" dirty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demostrado</a:t>
            </a:r>
            <a:r>
              <a:rPr lang="en-US" sz="3200" b="0" i="0" dirty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que </a:t>
            </a:r>
            <a:r>
              <a:rPr lang="en-US" sz="3200" b="0" i="0" dirty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eso</a:t>
            </a:r>
            <a:r>
              <a:rPr lang="en-US" sz="3200" b="0" i="0" dirty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b="0" i="0" dirty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puede</a:t>
            </a:r>
            <a:r>
              <a:rPr lang="en-US" sz="3200" b="0" i="0" dirty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b="0" i="0" dirty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haber</a:t>
            </a:r>
            <a:r>
              <a:rPr lang="en-US" sz="3200" b="0" i="0" dirty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b="0" i="0" dirty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influido</a:t>
            </a:r>
            <a:r>
              <a:rPr lang="en-US" sz="3200" b="0" i="0" dirty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b="0" i="0" dirty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US" sz="3200" b="0" i="0" dirty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 pandemia. </a:t>
            </a:r>
          </a:p>
        </p:txBody>
      </p:sp>
      <p:pic>
        <p:nvPicPr>
          <p:cNvPr id="4098" name="Picture 2" descr="El dilema sobre la traducción de billón y el uso de millardo">
            <a:extLst>
              <a:ext uri="{FF2B5EF4-FFF2-40B4-BE49-F238E27FC236}">
                <a16:creationId xmlns:a16="http://schemas.microsoft.com/office/drawing/2014/main" id="{26AE899B-A14D-A96B-509F-F8EABF1C9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255185" y="1255183"/>
            <a:ext cx="10288590" cy="7778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34A40E-2D6F-CE34-560B-E12F89910023}"/>
              </a:ext>
            </a:extLst>
          </p:cNvPr>
          <p:cNvSpPr txBox="1"/>
          <p:nvPr/>
        </p:nvSpPr>
        <p:spPr>
          <a:xfrm>
            <a:off x="8309501" y="2333211"/>
            <a:ext cx="7778223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solidFill>
                  <a:srgbClr val="011E41"/>
                </a:solidFill>
                <a:latin typeface="Montserrat" pitchFamily="2" charset="77"/>
                <a:ea typeface="Roboto Black"/>
                <a:cs typeface="Calibri"/>
              </a:rPr>
              <a:t>Nuestro cerebro no está hecho para contar</a:t>
            </a:r>
            <a:endParaRPr lang="es-ES_tradnl" sz="1600" b="1">
              <a:solidFill>
                <a:srgbClr val="011E41"/>
              </a:solidFill>
              <a:latin typeface="Montserrat" pitchFamily="2" charset="77"/>
              <a:ea typeface="Roboto Black"/>
            </a:endParaRPr>
          </a:p>
        </p:txBody>
      </p:sp>
    </p:spTree>
    <p:extLst>
      <p:ext uri="{BB962C8B-B14F-4D97-AF65-F5344CB8AC3E}">
        <p14:creationId xmlns:p14="http://schemas.microsoft.com/office/powerpoint/2010/main" val="3363468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n de Valeria Carrillo en curiosities | Deforestacion, Conciencia  ambiental, Cancha de futbol">
            <a:extLst>
              <a:ext uri="{FF2B5EF4-FFF2-40B4-BE49-F238E27FC236}">
                <a16:creationId xmlns:a16="http://schemas.microsoft.com/office/drawing/2014/main" id="{7D6959A4-2C69-B698-A016-1D9FE5643C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20"/>
          <a:stretch/>
        </p:blipFill>
        <p:spPr bwMode="auto">
          <a:xfrm>
            <a:off x="9709413" y="-28575"/>
            <a:ext cx="8835762" cy="1059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A88027-5E67-0F4F-6B35-A436F5E5B3A7}"/>
              </a:ext>
            </a:extLst>
          </p:cNvPr>
          <p:cNvSpPr txBox="1"/>
          <p:nvPr/>
        </p:nvSpPr>
        <p:spPr>
          <a:xfrm>
            <a:off x="857513" y="3558398"/>
            <a:ext cx="8606899" cy="5509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 algn="l" fontAlgn="base">
              <a:buFont typeface="Wingdings" pitchFamily="2" charset="2"/>
              <a:buChar char="§"/>
            </a:pPr>
            <a:r>
              <a:rPr lang="en-US" sz="3200" b="0" i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US" sz="3200" b="0" i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lo </a:t>
            </a:r>
            <a:r>
              <a:rPr lang="en-US" sz="3200" b="0" i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cotidiano</a:t>
            </a:r>
            <a:r>
              <a:rPr lang="en-US" sz="3200" b="0" i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err="1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nos</a:t>
            </a:r>
            <a:r>
              <a:rPr lang="en-US" sz="3200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err="1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relacionamos</a:t>
            </a:r>
            <a:r>
              <a:rPr lang="en-US" sz="3200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con </a:t>
            </a:r>
            <a:r>
              <a:rPr lang="en-US" sz="3200" err="1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cifras</a:t>
            </a:r>
            <a:r>
              <a:rPr lang="en-US" sz="3200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err="1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pequeñas</a:t>
            </a:r>
            <a:r>
              <a:rPr lang="en-US" sz="3200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sz="3200" b="0" i="0">
              <a:solidFill>
                <a:srgbClr val="011E4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algn="l" fontAlgn="base">
              <a:buFont typeface="Wingdings" pitchFamily="2" charset="2"/>
              <a:buChar char="§"/>
            </a:pPr>
            <a:endParaRPr lang="en-US" sz="3200" b="0" i="0">
              <a:solidFill>
                <a:srgbClr val="011E4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algn="l" fontAlgn="base">
              <a:buFont typeface="Wingdings" pitchFamily="2" charset="2"/>
              <a:buChar char="§"/>
            </a:pPr>
            <a:r>
              <a:rPr lang="en-US" sz="3200" b="0" i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Cuando</a:t>
            </a:r>
            <a:r>
              <a:rPr lang="en-US" sz="3200" b="0" i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b="0" i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contamos</a:t>
            </a:r>
            <a:r>
              <a:rPr lang="en-US" sz="3200" b="0" i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sz="3200" b="0" i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calculamos</a:t>
            </a:r>
            <a:r>
              <a:rPr lang="en-US" sz="3200" b="0" i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3200" b="0" i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tendemos</a:t>
            </a:r>
            <a:r>
              <a:rPr lang="en-US" sz="3200" b="0" i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sz="3200" b="0" i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cambiar</a:t>
            </a:r>
            <a:r>
              <a:rPr lang="en-US" sz="3200" b="0" i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las </a:t>
            </a:r>
            <a:r>
              <a:rPr lang="en-US" sz="3200" b="0" i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cifras</a:t>
            </a:r>
            <a:r>
              <a:rPr lang="en-US" sz="3200" b="0" i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b="0" i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</a:t>
            </a:r>
            <a:r>
              <a:rPr lang="en-US" sz="3200" b="0" i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b="0" i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categorías</a:t>
            </a:r>
            <a:r>
              <a:rPr lang="en-US" sz="3200" b="0" i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en-US" sz="3200" b="0" i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mucho</a:t>
            </a:r>
            <a:r>
              <a:rPr lang="en-US" sz="3200" b="0" i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3200" b="0" i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grande</a:t>
            </a:r>
            <a:r>
              <a:rPr lang="en-US" sz="3200" b="0" i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poco, etc.)</a:t>
            </a:r>
          </a:p>
          <a:p>
            <a:pPr marL="457200" indent="-457200" algn="l" fontAlgn="base">
              <a:buFont typeface="Wingdings" pitchFamily="2" charset="2"/>
              <a:buChar char="§"/>
            </a:pPr>
            <a:endParaRPr lang="en-US" sz="3200">
              <a:solidFill>
                <a:srgbClr val="011E4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algn="l" fontAlgn="base">
              <a:buFont typeface="Wingdings" pitchFamily="2" charset="2"/>
              <a:buChar char="§"/>
            </a:pPr>
            <a:r>
              <a:rPr lang="en-US" sz="3200" b="0" i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Entendemos</a:t>
            </a:r>
            <a:r>
              <a:rPr lang="en-US" sz="3200" b="0" i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sz="3200" b="0" i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retenemos</a:t>
            </a:r>
            <a:r>
              <a:rPr lang="en-US" sz="3200" b="0" i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b="0" i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aquello</a:t>
            </a:r>
            <a:r>
              <a:rPr lang="en-US" sz="3200" b="0" i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que </a:t>
            </a:r>
            <a:r>
              <a:rPr lang="en-US" sz="3200" b="0" i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viene</a:t>
            </a:r>
            <a:r>
              <a:rPr lang="en-US" sz="3200" b="0" i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b="0" i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US" sz="3200" b="0" i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b="0" i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cifras</a:t>
            </a:r>
            <a:r>
              <a:rPr lang="en-US" sz="3200" b="0" i="0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3200" b="0" i="0" err="1">
                <a:solidFill>
                  <a:srgbClr val="011E4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tres</a:t>
            </a:r>
            <a:r>
              <a:rPr lang="en-US" sz="3200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 </a:t>
            </a:r>
            <a:r>
              <a:rPr lang="en-US" sz="3200" err="1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veces</a:t>
            </a:r>
            <a:r>
              <a:rPr lang="en-US" sz="3200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cuatro o </a:t>
            </a:r>
            <a:r>
              <a:rPr lang="en-US" sz="3200" err="1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cinco</a:t>
            </a:r>
            <a:r>
              <a:rPr lang="en-US" sz="3200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200" err="1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elementos</a:t>
            </a:r>
            <a:r>
              <a:rPr lang="en-US" sz="3200">
                <a:solidFill>
                  <a:srgbClr val="011E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sz="3200" b="0" i="0">
              <a:solidFill>
                <a:srgbClr val="011E4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algn="l" fontAlgn="base">
              <a:buFont typeface="Wingdings" pitchFamily="2" charset="2"/>
              <a:buChar char="§"/>
            </a:pPr>
            <a:endParaRPr lang="en-US" sz="3200" b="0" i="0">
              <a:solidFill>
                <a:srgbClr val="011E4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34A40E-2D6F-CE34-560B-E12F89910023}"/>
              </a:ext>
            </a:extLst>
          </p:cNvPr>
          <p:cNvSpPr txBox="1"/>
          <p:nvPr/>
        </p:nvSpPr>
        <p:spPr>
          <a:xfrm>
            <a:off x="1022876" y="2138398"/>
            <a:ext cx="8441536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solidFill>
                  <a:srgbClr val="011E41"/>
                </a:solidFill>
                <a:latin typeface="Montserrat" pitchFamily="2" charset="77"/>
                <a:ea typeface="Roboto Black"/>
                <a:cs typeface="Calibri"/>
              </a:rPr>
              <a:t>Está hecho </a:t>
            </a:r>
            <a:r>
              <a:rPr lang="es-ES_tradnl" sz="4400" b="1">
                <a:solidFill>
                  <a:srgbClr val="011E41"/>
                </a:solidFill>
                <a:latin typeface="Montserrat" pitchFamily="2" charset="77"/>
                <a:ea typeface="Roboto Black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para comparar</a:t>
            </a:r>
            <a:endParaRPr lang="es-ES_tradnl" sz="1600" b="1">
              <a:solidFill>
                <a:srgbClr val="011E41"/>
              </a:solidFill>
              <a:latin typeface="Montserrat" pitchFamily="2" charset="77"/>
              <a:ea typeface="Roboto Black"/>
            </a:endParaRPr>
          </a:p>
        </p:txBody>
      </p:sp>
    </p:spTree>
    <p:extLst>
      <p:ext uri="{BB962C8B-B14F-4D97-AF65-F5344CB8AC3E}">
        <p14:creationId xmlns:p14="http://schemas.microsoft.com/office/powerpoint/2010/main" val="1901545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138FE09-F4FE-1015-7D54-6225A076DC0D}"/>
              </a:ext>
            </a:extLst>
          </p:cNvPr>
          <p:cNvSpPr txBox="1"/>
          <p:nvPr/>
        </p:nvSpPr>
        <p:spPr>
          <a:xfrm>
            <a:off x="7639336" y="2065518"/>
            <a:ext cx="9610728" cy="71096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”A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medida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que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número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crece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nuestros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sentimientos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no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aumentan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proporcionalmente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</a:t>
            </a:r>
          </a:p>
          <a:p>
            <a:pPr algn="l" rtl="0"/>
            <a:endParaRPr lang="en-US" sz="2400" b="0" i="0" dirty="0">
              <a:solidFill>
                <a:srgbClr val="14141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 rtl="0"/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Cuando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los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datos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asociados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con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una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tragedia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crecen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crecen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 </a:t>
            </a:r>
            <a:r>
              <a:rPr lang="en-US" sz="2400" b="1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nos</a:t>
            </a:r>
            <a:r>
              <a:rPr lang="en-US" sz="2400" b="1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1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desensibilizamos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y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tenemos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una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respuesta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menos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emocional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frente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esta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situación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”.</a:t>
            </a:r>
          </a:p>
          <a:p>
            <a:pPr algn="l" rtl="0"/>
            <a:endParaRPr lang="en-US" sz="2400" dirty="0">
              <a:solidFill>
                <a:srgbClr val="14141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 rtl="0"/>
            <a:r>
              <a:rPr lang="en-US" sz="2400" dirty="0">
                <a:solidFill>
                  <a:srgbClr val="14141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solo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nos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volvemos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insensibles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ante un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aumento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significativo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las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cifras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sino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que también, a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medida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que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aumentan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 </a:t>
            </a:r>
            <a:r>
              <a:rPr lang="en-US" sz="2400" b="1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nuestra</a:t>
            </a:r>
            <a:r>
              <a:rPr lang="en-US" sz="2400" b="1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1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compasión</a:t>
            </a:r>
            <a:r>
              <a:rPr lang="en-US" sz="2400" b="1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se reduce.</a:t>
            </a:r>
          </a:p>
          <a:p>
            <a:pPr algn="l" rtl="0"/>
            <a:endParaRPr lang="en-US" sz="2400" b="0" i="0" dirty="0">
              <a:solidFill>
                <a:srgbClr val="14141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 rtl="0"/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Mostraron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los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participantes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una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foto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un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niño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pobre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una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dos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niños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pobres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y se les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preguntó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sobre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disposición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donar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pPr algn="l" rtl="0"/>
            <a:endParaRPr lang="en-US" sz="2400" b="0" i="0" dirty="0">
              <a:solidFill>
                <a:srgbClr val="14141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 rtl="0"/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vez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sentirse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doblemente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tristes y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doblemente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dispuestos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ayudar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la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gente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donó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menos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cuando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veía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dos </a:t>
            </a:r>
            <a:r>
              <a:rPr lang="en-US" sz="2400" b="0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niños</a:t>
            </a:r>
            <a:r>
              <a:rPr lang="en-US" sz="2400" b="0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que a uno.</a:t>
            </a:r>
          </a:p>
          <a:p>
            <a:pPr algn="l" rtl="0"/>
            <a:endParaRPr lang="en-US" sz="2400" b="0" i="0" dirty="0">
              <a:solidFill>
                <a:srgbClr val="14141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 rtl="0"/>
            <a:r>
              <a:rPr lang="en-US" sz="2400" b="1" dirty="0">
                <a:solidFill>
                  <a:srgbClr val="14141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</a:t>
            </a:r>
            <a:r>
              <a:rPr lang="en-US" sz="2400" b="1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 </a:t>
            </a:r>
            <a:r>
              <a:rPr lang="en-US" sz="2400" b="1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individuo</a:t>
            </a:r>
            <a:r>
              <a:rPr lang="en-US" sz="2400" b="1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es la </a:t>
            </a:r>
            <a:r>
              <a:rPr lang="en-US" sz="2400" b="1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unidad</a:t>
            </a:r>
            <a:r>
              <a:rPr lang="en-US" sz="2400" b="1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con la que </a:t>
            </a:r>
            <a:r>
              <a:rPr lang="en-US" sz="2400" b="1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los</a:t>
            </a:r>
            <a:r>
              <a:rPr lang="en-US" sz="2400" b="1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1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humanos</a:t>
            </a:r>
            <a:r>
              <a:rPr lang="en-US" sz="2400" b="1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1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empatizamos</a:t>
            </a:r>
            <a:r>
              <a:rPr lang="en-US" sz="2400" b="1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1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más</a:t>
            </a:r>
            <a:r>
              <a:rPr lang="en-US" sz="2400" b="1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1" i="0" dirty="0" err="1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fácilmente</a:t>
            </a:r>
            <a:r>
              <a:rPr lang="en-US" sz="2400" b="1" i="0" dirty="0">
                <a:solidFill>
                  <a:srgbClr val="14141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sz="2400" b="0" i="0" dirty="0">
              <a:solidFill>
                <a:srgbClr val="14141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DE5F164C-0117-B714-474F-B11D67E0CA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36" y="1970019"/>
            <a:ext cx="7302500" cy="688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160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67E268-FE30-B38D-300E-53C43722A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57E9DC1-555D-DC3C-A97D-B043B3B17E15}"/>
              </a:ext>
            </a:extLst>
          </p:cNvPr>
          <p:cNvSpPr/>
          <p:nvPr/>
        </p:nvSpPr>
        <p:spPr>
          <a:xfrm>
            <a:off x="2664537" y="3401060"/>
            <a:ext cx="12991161" cy="351577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600" b="1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EMOCIONES</a:t>
            </a:r>
          </a:p>
        </p:txBody>
      </p:sp>
    </p:spTree>
    <p:extLst>
      <p:ext uri="{BB962C8B-B14F-4D97-AF65-F5344CB8AC3E}">
        <p14:creationId xmlns:p14="http://schemas.microsoft.com/office/powerpoint/2010/main" val="489191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9AB0FC-6579-4EF7-83DB-2BEB83C0DA1E}"/>
              </a:ext>
            </a:extLst>
          </p:cNvPr>
          <p:cNvSpPr txBox="1"/>
          <p:nvPr/>
        </p:nvSpPr>
        <p:spPr>
          <a:xfrm>
            <a:off x="8416336" y="2205694"/>
            <a:ext cx="8314651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800" b="1">
                <a:solidFill>
                  <a:srgbClr val="011E41"/>
                </a:solidFill>
                <a:latin typeface="Montserrat" pitchFamily="2" charset="77"/>
                <a:ea typeface="Roboto Black"/>
                <a:cs typeface="Calibri"/>
              </a:rPr>
              <a:t>Hechos y datos no nos convencen</a:t>
            </a:r>
            <a:endParaRPr lang="es-ES_tradnl" b="1">
              <a:solidFill>
                <a:srgbClr val="011E41"/>
              </a:solidFill>
              <a:latin typeface="Montserrat" pitchFamily="2" charset="77"/>
              <a:ea typeface="Roboto Black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A88027-5E67-0F4F-6B35-A436F5E5B3A7}"/>
              </a:ext>
            </a:extLst>
          </p:cNvPr>
          <p:cNvSpPr txBox="1"/>
          <p:nvPr/>
        </p:nvSpPr>
        <p:spPr>
          <a:xfrm>
            <a:off x="8217551" y="4163882"/>
            <a:ext cx="8513436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 algn="l">
              <a:buFont typeface="Wingdings" pitchFamily="2" charset="2"/>
              <a:buChar char="§"/>
            </a:pPr>
            <a:r>
              <a:rPr lang="en-US" sz="3200" i="0" u="none" strike="noStrike" dirty="0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Si </a:t>
            </a:r>
            <a:r>
              <a:rPr lang="en-US" sz="3200" i="0" u="none" strike="noStrike" dirty="0" err="1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recibimos</a:t>
            </a:r>
            <a:r>
              <a:rPr lang="en-US" sz="3200" i="0" u="none" strike="noStrike" dirty="0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3200" i="0" u="none" strike="noStrike" dirty="0" err="1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información</a:t>
            </a:r>
            <a:r>
              <a:rPr lang="en-US" sz="3200" i="0" u="none" strike="noStrike" dirty="0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sz="3200" i="0" u="none" strike="noStrike" dirty="0" err="1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contradice</a:t>
            </a:r>
            <a:r>
              <a:rPr lang="en-US" sz="3200" i="0" u="none" strike="noStrike" dirty="0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 lo que </a:t>
            </a:r>
            <a:r>
              <a:rPr lang="en-US" sz="3200" i="0" u="none" strike="noStrike" dirty="0" err="1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pensamos</a:t>
            </a:r>
            <a:r>
              <a:rPr lang="en-US" sz="3200" i="0" u="none" strike="noStrike" dirty="0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US" sz="3200" i="0" u="none" strike="noStrike" dirty="0" err="1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nos</a:t>
            </a:r>
            <a:r>
              <a:rPr lang="en-US" sz="3200" i="0" u="none" strike="noStrike" dirty="0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3200" i="0" u="none" strike="noStrike" dirty="0" err="1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aferramos</a:t>
            </a:r>
            <a:r>
              <a:rPr lang="en-US" sz="3200" i="0" u="none" strike="noStrike" dirty="0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457200" indent="-457200" algn="l">
              <a:buFont typeface="Wingdings" pitchFamily="2" charset="2"/>
              <a:buChar char="§"/>
            </a:pPr>
            <a:r>
              <a:rPr lang="en-US" sz="3200" i="0" u="none" strike="noStrike" dirty="0" err="1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Preferimos</a:t>
            </a:r>
            <a:r>
              <a:rPr lang="en-US" sz="3200" i="0" u="none" strike="noStrike" dirty="0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3200" i="0" u="none" strike="noStrike" dirty="0" err="1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información</a:t>
            </a:r>
            <a:r>
              <a:rPr lang="en-US" sz="3200" i="0" u="none" strike="noStrike" dirty="0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 que </a:t>
            </a:r>
            <a:r>
              <a:rPr lang="en-US" sz="3200" i="0" u="none" strike="noStrike" dirty="0" err="1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confirme</a:t>
            </a:r>
            <a:r>
              <a:rPr lang="en-US" sz="3200" i="0" u="none" strike="noStrike" dirty="0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 lo que </a:t>
            </a:r>
            <a:r>
              <a:rPr lang="en-US" sz="3200" i="0" u="none" strike="noStrike" dirty="0" err="1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creemos</a:t>
            </a:r>
            <a:r>
              <a:rPr lang="en-US" sz="3200" dirty="0">
                <a:solidFill>
                  <a:srgbClr val="011E41"/>
                </a:solidFill>
                <a:latin typeface="Open Sans" panose="020B0606030504020204" pitchFamily="34" charset="0"/>
              </a:rPr>
              <a:t>, </a:t>
            </a:r>
            <a:r>
              <a:rPr lang="en-US" sz="3200" dirty="0" err="1">
                <a:solidFill>
                  <a:srgbClr val="011E41"/>
                </a:solidFill>
                <a:latin typeface="Open Sans" panose="020B0606030504020204" pitchFamily="34" charset="0"/>
              </a:rPr>
              <a:t>ignoramos</a:t>
            </a:r>
            <a:r>
              <a:rPr lang="en-US" sz="3200" dirty="0">
                <a:solidFill>
                  <a:srgbClr val="011E41"/>
                </a:solidFill>
                <a:latin typeface="Open Sans" panose="020B0606030504020204" pitchFamily="34" charset="0"/>
              </a:rPr>
              <a:t> la </a:t>
            </a:r>
            <a:r>
              <a:rPr lang="en-US" sz="3200" dirty="0" err="1">
                <a:solidFill>
                  <a:srgbClr val="011E41"/>
                </a:solidFill>
                <a:latin typeface="Open Sans" panose="020B0606030504020204" pitchFamily="34" charset="0"/>
              </a:rPr>
              <a:t>demás</a:t>
            </a:r>
            <a:r>
              <a:rPr lang="en-US" sz="3200" dirty="0">
                <a:solidFill>
                  <a:srgbClr val="011E41"/>
                </a:solidFill>
                <a:latin typeface="Open Sans" panose="020B0606030504020204" pitchFamily="34" charset="0"/>
              </a:rPr>
              <a:t>. </a:t>
            </a:r>
          </a:p>
          <a:p>
            <a:pPr marL="457200" indent="-457200" algn="l">
              <a:buFont typeface="Wingdings" pitchFamily="2" charset="2"/>
              <a:buChar char="§"/>
            </a:pPr>
            <a:r>
              <a:rPr lang="en-US" sz="3200" i="0" u="none" strike="noStrike" dirty="0" err="1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Creemos</a:t>
            </a:r>
            <a:r>
              <a:rPr lang="en-US" sz="3200" i="0" u="none" strike="noStrike" dirty="0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3200" i="0" u="none" strike="noStrike" dirty="0" err="1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dominar</a:t>
            </a:r>
            <a:r>
              <a:rPr lang="en-US" sz="3200" i="0" u="none" strike="noStrike" dirty="0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 un </a:t>
            </a:r>
            <a:r>
              <a:rPr lang="en-US" sz="3200" i="0" u="none" strike="noStrike" dirty="0" err="1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tema</a:t>
            </a:r>
            <a:r>
              <a:rPr lang="en-US" sz="3200" i="0" u="none" strike="noStrike" dirty="0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 hasta </a:t>
            </a:r>
            <a:r>
              <a:rPr lang="en-US" sz="3200" dirty="0">
                <a:solidFill>
                  <a:srgbClr val="011E41"/>
                </a:solidFill>
                <a:latin typeface="Open Sans" panose="020B0606030504020204" pitchFamily="34" charset="0"/>
              </a:rPr>
              <a:t>que </a:t>
            </a:r>
            <a:r>
              <a:rPr lang="en-US" sz="3200" dirty="0" err="1">
                <a:solidFill>
                  <a:srgbClr val="011E41"/>
                </a:solidFill>
                <a:latin typeface="Open Sans" panose="020B0606030504020204" pitchFamily="34" charset="0"/>
              </a:rPr>
              <a:t>nos</a:t>
            </a:r>
            <a:r>
              <a:rPr lang="en-US" sz="3200" dirty="0">
                <a:solidFill>
                  <a:srgbClr val="011E41"/>
                </a:solidFill>
                <a:latin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011E41"/>
                </a:solidFill>
                <a:latin typeface="Open Sans" panose="020B0606030504020204" pitchFamily="34" charset="0"/>
              </a:rPr>
              <a:t>piden</a:t>
            </a:r>
            <a:r>
              <a:rPr lang="en-US" sz="3200" dirty="0">
                <a:solidFill>
                  <a:srgbClr val="011E41"/>
                </a:solidFill>
                <a:latin typeface="Open Sans" panose="020B0606030504020204" pitchFamily="34" charset="0"/>
              </a:rPr>
              <a:t> que lo </a:t>
            </a:r>
            <a:r>
              <a:rPr lang="en-US" sz="3200" dirty="0" err="1">
                <a:solidFill>
                  <a:srgbClr val="011E41"/>
                </a:solidFill>
                <a:latin typeface="Open Sans" panose="020B0606030504020204" pitchFamily="34" charset="0"/>
              </a:rPr>
              <a:t>expliquemos</a:t>
            </a:r>
            <a:r>
              <a:rPr lang="en-US" sz="3200" dirty="0">
                <a:solidFill>
                  <a:srgbClr val="011E41"/>
                </a:solidFill>
                <a:latin typeface="Open Sans" panose="020B0606030504020204" pitchFamily="34" charset="0"/>
              </a:rPr>
              <a:t>.</a:t>
            </a:r>
          </a:p>
          <a:p>
            <a:pPr marL="457200" indent="-457200" algn="l">
              <a:buFont typeface="Wingdings" pitchFamily="2" charset="2"/>
              <a:buChar char="§"/>
            </a:pPr>
            <a:r>
              <a:rPr lang="en-US" sz="3200" i="0" u="none" strike="noStrike" dirty="0" err="1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Evitamos</a:t>
            </a:r>
            <a:r>
              <a:rPr lang="en-US" sz="3200" i="0" u="none" strike="noStrike" dirty="0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 la </a:t>
            </a:r>
            <a:r>
              <a:rPr lang="en-US" sz="3200" i="0" u="none" strike="noStrike" dirty="0" err="1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complejidad</a:t>
            </a:r>
            <a:r>
              <a:rPr lang="en-US" sz="3200" i="0" u="none" strike="noStrike" dirty="0">
                <a:solidFill>
                  <a:srgbClr val="011E41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pPr marL="457200" indent="-457200" algn="l">
              <a:buFont typeface="Wingdings" pitchFamily="2" charset="2"/>
              <a:buChar char="§"/>
            </a:pPr>
            <a:r>
              <a:rPr lang="en-US" sz="3200" dirty="0">
                <a:solidFill>
                  <a:srgbClr val="011E41"/>
                </a:solidFill>
                <a:latin typeface="Open Sans" panose="020B0606030504020204" pitchFamily="34" charset="0"/>
              </a:rPr>
              <a:t>Nuestro </a:t>
            </a:r>
            <a:r>
              <a:rPr lang="en-US" sz="3200" dirty="0" err="1">
                <a:solidFill>
                  <a:srgbClr val="011E41"/>
                </a:solidFill>
                <a:latin typeface="Open Sans" panose="020B0606030504020204" pitchFamily="34" charset="0"/>
              </a:rPr>
              <a:t>cerebro</a:t>
            </a:r>
            <a:r>
              <a:rPr lang="en-US" sz="3200" dirty="0">
                <a:solidFill>
                  <a:srgbClr val="011E41"/>
                </a:solidFill>
                <a:latin typeface="Open Sans" panose="020B0606030504020204" pitchFamily="34" charset="0"/>
              </a:rPr>
              <a:t> se </a:t>
            </a:r>
            <a:r>
              <a:rPr lang="en-US" sz="3200" dirty="0" err="1">
                <a:solidFill>
                  <a:srgbClr val="011E41"/>
                </a:solidFill>
                <a:latin typeface="Open Sans" panose="020B0606030504020204" pitchFamily="34" charset="0"/>
              </a:rPr>
              <a:t>siente</a:t>
            </a:r>
            <a:r>
              <a:rPr lang="en-US" sz="3200" dirty="0">
                <a:solidFill>
                  <a:srgbClr val="011E41"/>
                </a:solidFill>
                <a:latin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011E41"/>
                </a:solidFill>
                <a:latin typeface="Open Sans" panose="020B0606030504020204" pitchFamily="34" charset="0"/>
              </a:rPr>
              <a:t>incómodo</a:t>
            </a:r>
            <a:r>
              <a:rPr lang="en-US" sz="3200" dirty="0">
                <a:solidFill>
                  <a:srgbClr val="011E41"/>
                </a:solidFill>
                <a:latin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011E41"/>
                </a:solidFill>
                <a:latin typeface="Open Sans" panose="020B0606030504020204" pitchFamily="34" charset="0"/>
              </a:rPr>
              <a:t>cuando</a:t>
            </a:r>
            <a:r>
              <a:rPr lang="en-US" sz="3200" dirty="0">
                <a:solidFill>
                  <a:srgbClr val="011E41"/>
                </a:solidFill>
                <a:latin typeface="Open Sans" panose="020B0606030504020204" pitchFamily="34" charset="0"/>
              </a:rPr>
              <a:t> no sabe algo, </a:t>
            </a:r>
            <a:r>
              <a:rPr lang="en-US" sz="3200" dirty="0" err="1">
                <a:solidFill>
                  <a:srgbClr val="011E41"/>
                </a:solidFill>
                <a:latin typeface="Open Sans" panose="020B0606030504020204" pitchFamily="34" charset="0"/>
              </a:rPr>
              <a:t>entonces</a:t>
            </a:r>
            <a:r>
              <a:rPr lang="en-US" sz="3200" dirty="0">
                <a:solidFill>
                  <a:srgbClr val="011E41"/>
                </a:solidFill>
                <a:latin typeface="Open Sans" panose="020B0606030504020204" pitchFamily="34" charset="0"/>
              </a:rPr>
              <a:t> </a:t>
            </a:r>
            <a:r>
              <a:rPr lang="en-US" sz="3200" dirty="0" err="1">
                <a:solidFill>
                  <a:srgbClr val="011E41"/>
                </a:solidFill>
                <a:latin typeface="Open Sans" panose="020B0606030504020204" pitchFamily="34" charset="0"/>
              </a:rPr>
              <a:t>saca</a:t>
            </a:r>
            <a:r>
              <a:rPr lang="en-US" sz="3200" dirty="0">
                <a:solidFill>
                  <a:srgbClr val="011E41"/>
                </a:solidFill>
                <a:latin typeface="Open Sans" panose="020B0606030504020204" pitchFamily="34" charset="0"/>
              </a:rPr>
              <a:t> conclusions </a:t>
            </a:r>
            <a:r>
              <a:rPr lang="en-US" sz="3200" dirty="0" err="1">
                <a:solidFill>
                  <a:srgbClr val="011E41"/>
                </a:solidFill>
                <a:latin typeface="Open Sans" panose="020B0606030504020204" pitchFamily="34" charset="0"/>
              </a:rPr>
              <a:t>precipitadas</a:t>
            </a:r>
            <a:r>
              <a:rPr lang="en-US" sz="3200" dirty="0">
                <a:solidFill>
                  <a:srgbClr val="011E41"/>
                </a:solidFill>
                <a:latin typeface="Open Sans" panose="020B0606030504020204" pitchFamily="34" charset="0"/>
              </a:rPr>
              <a:t> o </a:t>
            </a:r>
            <a:r>
              <a:rPr lang="en-US" sz="3200" dirty="0" err="1">
                <a:solidFill>
                  <a:srgbClr val="011E41"/>
                </a:solidFill>
                <a:latin typeface="Open Sans" panose="020B0606030504020204" pitchFamily="34" charset="0"/>
              </a:rPr>
              <a:t>equivocadas</a:t>
            </a:r>
            <a:r>
              <a:rPr lang="en-US" sz="3200" dirty="0">
                <a:solidFill>
                  <a:srgbClr val="011E41"/>
                </a:solidFill>
                <a:latin typeface="Open Sans" panose="020B0606030504020204" pitchFamily="34" charset="0"/>
              </a:rPr>
              <a:t>. </a:t>
            </a:r>
            <a:endParaRPr lang="en-US" sz="3200" i="0" dirty="0">
              <a:solidFill>
                <a:srgbClr val="011E41"/>
              </a:solidFill>
              <a:effectLst/>
              <a:latin typeface="Open Sans" panose="020B0606030504020204" pitchFamily="34" charset="0"/>
            </a:endParaRPr>
          </a:p>
        </p:txBody>
      </p:sp>
      <p:pic>
        <p:nvPicPr>
          <p:cNvPr id="3074" name="Picture 2" descr="Y, viste cómo es: Cambiar de opinión">
            <a:extLst>
              <a:ext uri="{FF2B5EF4-FFF2-40B4-BE49-F238E27FC236}">
                <a16:creationId xmlns:a16="http://schemas.microsoft.com/office/drawing/2014/main" id="{8E84928E-3C8C-17AA-631D-E2E7AC3F8E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41" t="4867" r="30708" b="5543"/>
          <a:stretch/>
        </p:blipFill>
        <p:spPr bwMode="auto">
          <a:xfrm>
            <a:off x="240197" y="433146"/>
            <a:ext cx="7712765" cy="942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281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ircular chart with different colored text&#10;&#10;AI-generated content may be incorrect.">
            <a:extLst>
              <a:ext uri="{FF2B5EF4-FFF2-40B4-BE49-F238E27FC236}">
                <a16:creationId xmlns:a16="http://schemas.microsoft.com/office/drawing/2014/main" id="{64824F32-5340-7C5C-9CBA-4A4BBEA09B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794" b="230"/>
          <a:stretch>
            <a:fillRect/>
          </a:stretch>
        </p:blipFill>
        <p:spPr>
          <a:xfrm>
            <a:off x="5939447" y="-1534"/>
            <a:ext cx="10346842" cy="102516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9372A3-8F52-D1EC-76BB-359C0530F8F9}"/>
              </a:ext>
            </a:extLst>
          </p:cNvPr>
          <p:cNvSpPr txBox="1"/>
          <p:nvPr/>
        </p:nvSpPr>
        <p:spPr>
          <a:xfrm>
            <a:off x="759418" y="3226534"/>
            <a:ext cx="5442864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800" b="1">
                <a:solidFill>
                  <a:srgbClr val="011E41"/>
                </a:solidFill>
                <a:latin typeface="Montserrat"/>
                <a:ea typeface="Roboto Black"/>
                <a:cs typeface="Calibri"/>
              </a:rPr>
              <a:t>CONSEJO:</a:t>
            </a:r>
          </a:p>
          <a:p>
            <a:r>
              <a:rPr lang="es-ES_tradnl" sz="4800">
                <a:solidFill>
                  <a:srgbClr val="011E41"/>
                </a:solidFill>
                <a:latin typeface="Montserrat"/>
                <a:ea typeface="Roboto Black"/>
                <a:cs typeface="Calibri"/>
              </a:rPr>
              <a:t>Enriquezcamos</a:t>
            </a:r>
            <a:br>
              <a:rPr lang="es-ES_tradnl" sz="4800">
                <a:latin typeface="Montserrat"/>
                <a:ea typeface="Roboto Black"/>
                <a:cs typeface="Calibri"/>
              </a:rPr>
            </a:br>
            <a:r>
              <a:rPr lang="es-ES_tradnl" sz="4800">
                <a:solidFill>
                  <a:srgbClr val="011E41"/>
                </a:solidFill>
                <a:latin typeface="Montserrat"/>
                <a:ea typeface="Roboto Black"/>
                <a:cs typeface="Calibri"/>
              </a:rPr>
              <a:t>nuestro vocabulario</a:t>
            </a:r>
          </a:p>
          <a:p>
            <a:r>
              <a:rPr lang="es-ES_tradnl" sz="4800">
                <a:solidFill>
                  <a:srgbClr val="011E41"/>
                </a:solidFill>
                <a:latin typeface="Montserrat"/>
                <a:ea typeface="Roboto Black"/>
                <a:cs typeface="Calibri"/>
              </a:rPr>
              <a:t>emocional</a:t>
            </a:r>
          </a:p>
        </p:txBody>
      </p:sp>
    </p:spTree>
    <p:extLst>
      <p:ext uri="{BB962C8B-B14F-4D97-AF65-F5344CB8AC3E}">
        <p14:creationId xmlns:p14="http://schemas.microsoft.com/office/powerpoint/2010/main" val="198001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A347A0-F1FA-DD92-9FC4-74FCDFE2B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A399000-45FE-2186-870D-C1CB9520B6AB}"/>
              </a:ext>
            </a:extLst>
          </p:cNvPr>
          <p:cNvSpPr/>
          <p:nvPr/>
        </p:nvSpPr>
        <p:spPr>
          <a:xfrm>
            <a:off x="5078752" y="3386772"/>
            <a:ext cx="8104836" cy="351577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600" b="1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SESGOS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968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9AB0FC-6579-4EF7-83DB-2BEB83C0DA1E}"/>
              </a:ext>
            </a:extLst>
          </p:cNvPr>
          <p:cNvSpPr txBox="1"/>
          <p:nvPr/>
        </p:nvSpPr>
        <p:spPr>
          <a:xfrm>
            <a:off x="1660849" y="2007990"/>
            <a:ext cx="1455898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800" b="1">
                <a:solidFill>
                  <a:srgbClr val="F5323F"/>
                </a:solidFill>
                <a:latin typeface="Montserrat"/>
                <a:ea typeface="Roboto Black"/>
                <a:cs typeface="Calibri"/>
              </a:rPr>
              <a:t>Contar relatos sobre migración es elegir:</a:t>
            </a:r>
            <a:endParaRPr lang="es-ES_tradnl" b="1">
              <a:solidFill>
                <a:srgbClr val="F5323F"/>
              </a:solidFill>
              <a:latin typeface="Montserrat" pitchFamily="2" charset="77"/>
              <a:ea typeface="Roboto Black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A88027-5E67-0F4F-6B35-A436F5E5B3A7}"/>
              </a:ext>
            </a:extLst>
          </p:cNvPr>
          <p:cNvSpPr txBox="1"/>
          <p:nvPr/>
        </p:nvSpPr>
        <p:spPr>
          <a:xfrm>
            <a:off x="1660849" y="3404282"/>
            <a:ext cx="13790645" cy="52629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571500" indent="-571500" fontAlgn="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800" b="1" i="0">
                <a:solidFill>
                  <a:srgbClr val="404040"/>
                </a:solidFill>
                <a:effectLst/>
                <a:latin typeface="Open Sans"/>
              </a:rPr>
              <a:t>El </a:t>
            </a:r>
            <a:r>
              <a:rPr lang="en-US" sz="2800" b="1" i="0" err="1">
                <a:solidFill>
                  <a:srgbClr val="404040"/>
                </a:solidFill>
                <a:effectLst/>
                <a:latin typeface="Open Sans"/>
              </a:rPr>
              <a:t>tema</a:t>
            </a:r>
            <a:r>
              <a:rPr lang="en-US" sz="2800" b="1" i="0">
                <a:solidFill>
                  <a:srgbClr val="404040"/>
                </a:solidFill>
                <a:effectLst/>
                <a:latin typeface="Open Sans"/>
              </a:rPr>
              <a:t> que </a:t>
            </a:r>
            <a:r>
              <a:rPr lang="en-US" sz="2800" b="1" i="0" err="1">
                <a:solidFill>
                  <a:srgbClr val="404040"/>
                </a:solidFill>
                <a:effectLst/>
                <a:latin typeface="Open Sans"/>
              </a:rPr>
              <a:t>voy</a:t>
            </a:r>
            <a:r>
              <a:rPr lang="en-US" sz="2800" b="1" i="0">
                <a:solidFill>
                  <a:srgbClr val="404040"/>
                </a:solidFill>
                <a:effectLst/>
                <a:latin typeface="Open Sans"/>
              </a:rPr>
              <a:t> a </a:t>
            </a:r>
            <a:r>
              <a:rPr lang="en-US" sz="2800" b="1" i="0" err="1">
                <a:solidFill>
                  <a:srgbClr val="404040"/>
                </a:solidFill>
                <a:effectLst/>
                <a:latin typeface="Open Sans"/>
              </a:rPr>
              <a:t>contar</a:t>
            </a:r>
            <a:r>
              <a:rPr lang="en-US" sz="2800" b="1" i="0">
                <a:solidFill>
                  <a:srgbClr val="404040"/>
                </a:solidFill>
                <a:effectLst/>
                <a:latin typeface="Open Sans"/>
              </a:rPr>
              <a:t> |</a:t>
            </a:r>
            <a:r>
              <a:rPr lang="en-US" sz="2800" i="0">
                <a:solidFill>
                  <a:srgbClr val="F5323F"/>
                </a:solidFill>
                <a:effectLst/>
                <a:latin typeface="Open Sans"/>
              </a:rPr>
              <a:t> </a:t>
            </a:r>
            <a:r>
              <a:rPr lang="en-US" sz="2800">
                <a:solidFill>
                  <a:srgbClr val="F5323F"/>
                </a:solidFill>
                <a:latin typeface="Open Sans"/>
              </a:rPr>
              <a:t>Estar consciente de los</a:t>
            </a:r>
            <a:r>
              <a:rPr lang="en-US" sz="2800" i="0">
                <a:solidFill>
                  <a:srgbClr val="F5323F"/>
                </a:solidFill>
                <a:effectLst/>
                <a:latin typeface="Open Sans"/>
              </a:rPr>
              <a:t> que </a:t>
            </a:r>
            <a:r>
              <a:rPr lang="en-US" sz="2800" i="0" err="1">
                <a:solidFill>
                  <a:srgbClr val="F5323F"/>
                </a:solidFill>
                <a:effectLst/>
                <a:latin typeface="Open Sans"/>
              </a:rPr>
              <a:t>quedan</a:t>
            </a:r>
            <a:r>
              <a:rPr lang="en-US" sz="2800" i="0">
                <a:solidFill>
                  <a:srgbClr val="F5323F"/>
                </a:solidFill>
                <a:effectLst/>
                <a:latin typeface="Open Sans"/>
              </a:rPr>
              <a:t> </a:t>
            </a:r>
            <a:r>
              <a:rPr lang="en-US" sz="2800" i="0" err="1">
                <a:solidFill>
                  <a:srgbClr val="F5323F"/>
                </a:solidFill>
                <a:effectLst/>
                <a:latin typeface="Open Sans"/>
              </a:rPr>
              <a:t>fuera</a:t>
            </a:r>
            <a:endParaRPr lang="en-US" sz="2800" i="0">
              <a:solidFill>
                <a:srgbClr val="F5323F"/>
              </a:solidFill>
              <a:effectLst/>
              <a:latin typeface="Open Sans"/>
            </a:endParaRPr>
          </a:p>
          <a:p>
            <a:pPr marL="571500" indent="-571500" fontAlgn="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800" b="1">
                <a:solidFill>
                  <a:srgbClr val="404040"/>
                </a:solidFill>
                <a:latin typeface="Open Sans"/>
              </a:rPr>
              <a:t>La </a:t>
            </a:r>
            <a:r>
              <a:rPr lang="en-US" sz="2800" b="1" err="1">
                <a:solidFill>
                  <a:srgbClr val="404040"/>
                </a:solidFill>
                <a:latin typeface="Open Sans"/>
              </a:rPr>
              <a:t>comunidad</a:t>
            </a:r>
            <a:r>
              <a:rPr lang="en-US" sz="2800" b="1">
                <a:solidFill>
                  <a:srgbClr val="404040"/>
                </a:solidFill>
                <a:latin typeface="Open Sans"/>
              </a:rPr>
              <a:t> </a:t>
            </a:r>
            <a:r>
              <a:rPr lang="en-US" sz="2800" b="1" err="1">
                <a:solidFill>
                  <a:srgbClr val="404040"/>
                </a:solidFill>
                <a:latin typeface="Open Sans"/>
              </a:rPr>
              <a:t>protagonista</a:t>
            </a:r>
            <a:r>
              <a:rPr lang="en-US" sz="2800" b="1">
                <a:solidFill>
                  <a:srgbClr val="404040"/>
                </a:solidFill>
                <a:latin typeface="Open Sans"/>
              </a:rPr>
              <a:t> |</a:t>
            </a:r>
            <a:r>
              <a:rPr lang="en-US" sz="2800" b="1">
                <a:solidFill>
                  <a:srgbClr val="F5323F"/>
                </a:solidFill>
                <a:latin typeface="Open Sans"/>
              </a:rPr>
              <a:t> </a:t>
            </a:r>
            <a:r>
              <a:rPr lang="en-US" sz="2800">
                <a:solidFill>
                  <a:srgbClr val="F5323F"/>
                </a:solidFill>
                <a:latin typeface="Open Sans"/>
              </a:rPr>
              <a:t>Y las que no lo son</a:t>
            </a:r>
          </a:p>
          <a:p>
            <a:pPr marL="571500" indent="-571500" fontAlgn="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800" b="1" i="0">
                <a:solidFill>
                  <a:srgbClr val="404040"/>
                </a:solidFill>
                <a:effectLst/>
                <a:latin typeface="Open Sans"/>
              </a:rPr>
              <a:t>Las personas </a:t>
            </a:r>
            <a:r>
              <a:rPr lang="en-US" sz="2800" b="1" i="0" err="1">
                <a:solidFill>
                  <a:srgbClr val="404040"/>
                </a:solidFill>
                <a:effectLst/>
                <a:latin typeface="Open Sans"/>
              </a:rPr>
              <a:t>pro</a:t>
            </a:r>
            <a:r>
              <a:rPr lang="en-US" sz="2800" b="1" err="1">
                <a:solidFill>
                  <a:srgbClr val="404040"/>
                </a:solidFill>
                <a:latin typeface="Open Sans"/>
              </a:rPr>
              <a:t>tagonistas</a:t>
            </a:r>
            <a:r>
              <a:rPr lang="en-US" sz="2800" b="1">
                <a:solidFill>
                  <a:srgbClr val="404040"/>
                </a:solidFill>
                <a:latin typeface="Open Sans"/>
              </a:rPr>
              <a:t> |</a:t>
            </a:r>
            <a:r>
              <a:rPr lang="en-US" sz="2800">
                <a:solidFill>
                  <a:srgbClr val="404040"/>
                </a:solidFill>
                <a:latin typeface="Open Sans"/>
              </a:rPr>
              <a:t> </a:t>
            </a:r>
            <a:r>
              <a:rPr lang="en-US" sz="2800">
                <a:solidFill>
                  <a:srgbClr val="F5323F"/>
                </a:solidFill>
                <a:latin typeface="Open Sans"/>
              </a:rPr>
              <a:t>Y las que quedan </a:t>
            </a:r>
            <a:r>
              <a:rPr lang="en-US" sz="2800" err="1">
                <a:solidFill>
                  <a:srgbClr val="F5323F"/>
                </a:solidFill>
                <a:latin typeface="Open Sans"/>
              </a:rPr>
              <a:t>en</a:t>
            </a:r>
            <a:r>
              <a:rPr lang="en-US" sz="2800">
                <a:solidFill>
                  <a:srgbClr val="F5323F"/>
                </a:solidFill>
                <a:latin typeface="Open Sans"/>
              </a:rPr>
              <a:t> 2do </a:t>
            </a:r>
            <a:r>
              <a:rPr lang="en-US" sz="2800" err="1">
                <a:solidFill>
                  <a:srgbClr val="F5323F"/>
                </a:solidFill>
                <a:latin typeface="Open Sans"/>
              </a:rPr>
              <a:t>plano</a:t>
            </a:r>
            <a:endParaRPr lang="en-US" sz="2800">
              <a:solidFill>
                <a:srgbClr val="F5323F"/>
              </a:solidFill>
              <a:latin typeface="Open Sans"/>
            </a:endParaRPr>
          </a:p>
          <a:p>
            <a:pPr marL="571500" indent="-571500" fontAlgn="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800" b="1" i="0">
                <a:solidFill>
                  <a:srgbClr val="404040"/>
                </a:solidFill>
                <a:effectLst/>
                <a:latin typeface="Open Sans"/>
              </a:rPr>
              <a:t>Las personas </a:t>
            </a:r>
            <a:r>
              <a:rPr lang="en-US" sz="2800" b="1" i="0" err="1">
                <a:solidFill>
                  <a:srgbClr val="404040"/>
                </a:solidFill>
                <a:effectLst/>
                <a:latin typeface="Open Sans"/>
              </a:rPr>
              <a:t>nombradas</a:t>
            </a:r>
            <a:r>
              <a:rPr lang="en-US" sz="2800" b="1" i="0">
                <a:solidFill>
                  <a:srgbClr val="404040"/>
                </a:solidFill>
                <a:effectLst/>
                <a:latin typeface="Open Sans"/>
              </a:rPr>
              <a:t> | </a:t>
            </a:r>
            <a:r>
              <a:rPr lang="en-US" sz="2800">
                <a:solidFill>
                  <a:srgbClr val="F5323F"/>
                </a:solidFill>
                <a:latin typeface="Open Sans"/>
              </a:rPr>
              <a:t>Y las</a:t>
            </a:r>
            <a:r>
              <a:rPr lang="en-US" sz="2800" i="0">
                <a:solidFill>
                  <a:srgbClr val="F5323F"/>
                </a:solidFill>
                <a:effectLst/>
                <a:latin typeface="Open Sans"/>
              </a:rPr>
              <a:t> </a:t>
            </a:r>
            <a:r>
              <a:rPr lang="en-US" sz="2800" i="0" err="1">
                <a:solidFill>
                  <a:srgbClr val="F5323F"/>
                </a:solidFill>
                <a:effectLst/>
                <a:latin typeface="Open Sans"/>
              </a:rPr>
              <a:t>ex</a:t>
            </a:r>
            <a:r>
              <a:rPr lang="en-US" sz="2800" err="1">
                <a:solidFill>
                  <a:srgbClr val="F5323F"/>
                </a:solidFill>
                <a:latin typeface="Open Sans"/>
              </a:rPr>
              <a:t>cluidas</a:t>
            </a:r>
            <a:endParaRPr lang="en-US" sz="2800">
              <a:solidFill>
                <a:srgbClr val="F5323F"/>
              </a:solidFill>
              <a:latin typeface="Open Sans"/>
            </a:endParaRPr>
          </a:p>
          <a:p>
            <a:pPr marL="571500" indent="-571500" fontAlgn="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800" b="1" i="0">
                <a:solidFill>
                  <a:srgbClr val="404040"/>
                </a:solidFill>
                <a:effectLst/>
                <a:latin typeface="Open Sans"/>
              </a:rPr>
              <a:t>Los </a:t>
            </a:r>
            <a:r>
              <a:rPr lang="en-US" sz="2800" b="1" i="0" err="1">
                <a:solidFill>
                  <a:srgbClr val="404040"/>
                </a:solidFill>
                <a:effectLst/>
                <a:latin typeface="Open Sans"/>
              </a:rPr>
              <a:t>adjetivos</a:t>
            </a:r>
            <a:r>
              <a:rPr lang="en-US" sz="2800" b="1" i="0">
                <a:solidFill>
                  <a:srgbClr val="404040"/>
                </a:solidFill>
                <a:effectLst/>
                <a:latin typeface="Open Sans"/>
              </a:rPr>
              <a:t> </a:t>
            </a:r>
            <a:r>
              <a:rPr lang="en-US" sz="2800" b="1" i="0" err="1">
                <a:solidFill>
                  <a:srgbClr val="404040"/>
                </a:solidFill>
                <a:effectLst/>
                <a:latin typeface="Open Sans"/>
              </a:rPr>
              <a:t>elegidos</a:t>
            </a:r>
            <a:r>
              <a:rPr lang="en-US" sz="2800" b="1" i="0">
                <a:solidFill>
                  <a:srgbClr val="404040"/>
                </a:solidFill>
                <a:effectLst/>
                <a:latin typeface="Open Sans"/>
              </a:rPr>
              <a:t> | </a:t>
            </a:r>
            <a:r>
              <a:rPr lang="en-US" sz="2800">
                <a:solidFill>
                  <a:srgbClr val="F5323F"/>
                </a:solidFill>
                <a:latin typeface="Open Sans"/>
              </a:rPr>
              <a:t>Y los </a:t>
            </a:r>
            <a:r>
              <a:rPr lang="en-US" sz="2800" err="1">
                <a:solidFill>
                  <a:srgbClr val="F5323F"/>
                </a:solidFill>
                <a:latin typeface="Open Sans"/>
              </a:rPr>
              <a:t>descartados</a:t>
            </a:r>
            <a:endParaRPr lang="en-US" sz="2800" i="0">
              <a:solidFill>
                <a:srgbClr val="F5323F"/>
              </a:solidFill>
              <a:effectLst/>
              <a:latin typeface="Open Sans"/>
            </a:endParaRPr>
          </a:p>
          <a:p>
            <a:pPr marL="571500" indent="-571500" fontAlgn="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800" b="1" i="0">
                <a:solidFill>
                  <a:srgbClr val="404040"/>
                </a:solidFill>
                <a:effectLst/>
                <a:latin typeface="Open Sans"/>
              </a:rPr>
              <a:t>Lo que </a:t>
            </a:r>
            <a:r>
              <a:rPr lang="en-US" sz="2800" b="1" i="0" err="1">
                <a:solidFill>
                  <a:srgbClr val="404040"/>
                </a:solidFill>
                <a:effectLst/>
                <a:latin typeface="Open Sans"/>
              </a:rPr>
              <a:t>muestro</a:t>
            </a:r>
            <a:r>
              <a:rPr lang="en-US" sz="2800" b="1" i="0">
                <a:solidFill>
                  <a:srgbClr val="404040"/>
                </a:solidFill>
                <a:effectLst/>
                <a:latin typeface="Open Sans"/>
              </a:rPr>
              <a:t> |</a:t>
            </a:r>
            <a:r>
              <a:rPr lang="en-US" sz="2800" i="0">
                <a:solidFill>
                  <a:srgbClr val="404040"/>
                </a:solidFill>
                <a:effectLst/>
                <a:latin typeface="Open Sans"/>
              </a:rPr>
              <a:t> </a:t>
            </a:r>
            <a:r>
              <a:rPr lang="en-US" sz="2800">
                <a:solidFill>
                  <a:srgbClr val="F5323F"/>
                </a:solidFill>
                <a:latin typeface="Open Sans"/>
              </a:rPr>
              <a:t>Y lo</a:t>
            </a:r>
            <a:r>
              <a:rPr lang="en-US" sz="2800" i="0">
                <a:solidFill>
                  <a:srgbClr val="F5323F"/>
                </a:solidFill>
                <a:effectLst/>
                <a:latin typeface="Open Sans"/>
              </a:rPr>
              <a:t> que </a:t>
            </a:r>
            <a:r>
              <a:rPr lang="en-US" sz="2800" i="0" err="1">
                <a:solidFill>
                  <a:srgbClr val="F5323F"/>
                </a:solidFill>
                <a:effectLst/>
                <a:latin typeface="Open Sans"/>
              </a:rPr>
              <a:t>omito</a:t>
            </a:r>
            <a:endParaRPr lang="en-US" sz="2800" i="0">
              <a:solidFill>
                <a:srgbClr val="F5323F"/>
              </a:solidFill>
              <a:effectLst/>
              <a:latin typeface="Open Sans"/>
            </a:endParaRPr>
          </a:p>
          <a:p>
            <a:pPr marL="571500" indent="-571500" algn="l" fontAlgn="t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800" b="1">
                <a:solidFill>
                  <a:srgbClr val="404040"/>
                </a:solidFill>
                <a:latin typeface="Open Sans"/>
              </a:rPr>
              <a:t>Lo que </a:t>
            </a:r>
            <a:r>
              <a:rPr lang="en-US" sz="2800" b="1" err="1">
                <a:solidFill>
                  <a:srgbClr val="404040"/>
                </a:solidFill>
                <a:latin typeface="Open Sans"/>
              </a:rPr>
              <a:t>decido</a:t>
            </a:r>
            <a:r>
              <a:rPr lang="en-US" sz="2800" b="1">
                <a:solidFill>
                  <a:srgbClr val="404040"/>
                </a:solidFill>
                <a:latin typeface="Open Sans"/>
              </a:rPr>
              <a:t> </a:t>
            </a:r>
            <a:r>
              <a:rPr lang="en-US" sz="2800" b="1" err="1">
                <a:solidFill>
                  <a:srgbClr val="404040"/>
                </a:solidFill>
                <a:latin typeface="Open Sans"/>
              </a:rPr>
              <a:t>conscientemente</a:t>
            </a:r>
            <a:r>
              <a:rPr lang="en-US" sz="2800" b="1">
                <a:solidFill>
                  <a:srgbClr val="404040"/>
                </a:solidFill>
                <a:latin typeface="Open Sans"/>
              </a:rPr>
              <a:t> | </a:t>
            </a:r>
            <a:r>
              <a:rPr lang="en-US" sz="2800" b="1">
                <a:solidFill>
                  <a:srgbClr val="F5323F"/>
                </a:solidFill>
                <a:latin typeface="Open Sans"/>
              </a:rPr>
              <a:t>Lo que </a:t>
            </a:r>
            <a:r>
              <a:rPr lang="en-US" sz="2800" b="1" err="1">
                <a:solidFill>
                  <a:srgbClr val="F5323F"/>
                </a:solidFill>
                <a:latin typeface="Open Sans"/>
              </a:rPr>
              <a:t>hago</a:t>
            </a:r>
            <a:r>
              <a:rPr lang="en-US" sz="2800" b="1">
                <a:solidFill>
                  <a:srgbClr val="F5323F"/>
                </a:solidFill>
                <a:latin typeface="Open Sans"/>
              </a:rPr>
              <a:t> </a:t>
            </a:r>
            <a:r>
              <a:rPr lang="en-US" sz="2800" b="1" err="1">
                <a:solidFill>
                  <a:srgbClr val="F5323F"/>
                </a:solidFill>
                <a:latin typeface="Open Sans"/>
              </a:rPr>
              <a:t>por</a:t>
            </a:r>
            <a:r>
              <a:rPr lang="en-US" sz="2800" b="1">
                <a:solidFill>
                  <a:srgbClr val="F5323F"/>
                </a:solidFill>
                <a:latin typeface="Open Sans"/>
              </a:rPr>
              <a:t> sesgo</a:t>
            </a:r>
          </a:p>
          <a:p>
            <a:pPr marL="571500" indent="-571500" algn="l" fontAlgn="t">
              <a:lnSpc>
                <a:spcPct val="150000"/>
              </a:lnSpc>
              <a:buFont typeface="Wingdings" pitchFamily="2" charset="2"/>
              <a:buChar char="§"/>
            </a:pPr>
            <a:endParaRPr lang="en-US" sz="2800">
              <a:solidFill>
                <a:srgbClr val="FF0000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896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A88027-5E67-0F4F-6B35-A436F5E5B3A7}"/>
              </a:ext>
            </a:extLst>
          </p:cNvPr>
          <p:cNvSpPr txBox="1"/>
          <p:nvPr/>
        </p:nvSpPr>
        <p:spPr>
          <a:xfrm>
            <a:off x="2094367" y="3547917"/>
            <a:ext cx="15567466" cy="5509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Las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creencias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que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nos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inculcaron</a:t>
            </a:r>
            <a:endParaRPr lang="en-US" sz="32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en-US" sz="3200" b="0" i="0">
                <a:solidFill>
                  <a:srgbClr val="000000"/>
                </a:solidFill>
                <a:effectLst/>
                <a:latin typeface="Open Sans"/>
                <a:ea typeface="Open Sans"/>
                <a:cs typeface="Open Sans"/>
              </a:rPr>
              <a:t>El </a:t>
            </a:r>
            <a:r>
              <a:rPr lang="en-US" sz="3200" b="0" i="0" err="1">
                <a:solidFill>
                  <a:srgbClr val="000000"/>
                </a:solidFill>
                <a:effectLst/>
                <a:latin typeface="Open Sans"/>
                <a:ea typeface="Open Sans"/>
                <a:cs typeface="Open Sans"/>
              </a:rPr>
              <a:t>lugar</a:t>
            </a:r>
            <a:r>
              <a:rPr lang="en-US" sz="3200" b="0" i="0">
                <a:solidFill>
                  <a:srgbClr val="000000"/>
                </a:solidFill>
                <a:effectLst/>
                <a:latin typeface="Open Sans"/>
                <a:ea typeface="Open Sans"/>
                <a:cs typeface="Open Sans"/>
              </a:rPr>
              <a:t> </a:t>
            </a:r>
            <a:r>
              <a:rPr lang="en-US" sz="3200" b="0" i="0" err="1">
                <a:solidFill>
                  <a:srgbClr val="000000"/>
                </a:solidFill>
                <a:effectLst/>
                <a:latin typeface="Open Sans"/>
                <a:ea typeface="Open Sans"/>
                <a:cs typeface="Open Sans"/>
              </a:rPr>
              <a:t>donde</a:t>
            </a:r>
            <a:r>
              <a:rPr lang="en-US" sz="3200" b="0" i="0">
                <a:solidFill>
                  <a:srgbClr val="000000"/>
                </a:solidFill>
                <a:effectLst/>
                <a:latin typeface="Open Sans"/>
                <a:ea typeface="Open Sans"/>
                <a:cs typeface="Open Sans"/>
              </a:rPr>
              <a:t> </a:t>
            </a:r>
            <a:r>
              <a:rPr lang="en-US" sz="3200" b="0" i="0" err="1">
                <a:solidFill>
                  <a:srgbClr val="000000"/>
                </a:solidFill>
                <a:effectLst/>
                <a:latin typeface="Open Sans"/>
                <a:ea typeface="Open Sans"/>
                <a:cs typeface="Open Sans"/>
              </a:rPr>
              <a:t>nacimos</a:t>
            </a:r>
            <a:endParaRPr lang="en-US" sz="3200" b="0" i="0">
              <a:solidFill>
                <a:srgbClr val="000000"/>
              </a:solidFill>
              <a:effectLst/>
              <a:latin typeface="Open Sans"/>
              <a:ea typeface="Open Sans"/>
              <a:cs typeface="Open Sans"/>
            </a:endParaRP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La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condición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socioeconómica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nuestra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familia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y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comunidad</a:t>
            </a:r>
            <a:endParaRPr lang="en-US" sz="32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Nuestro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paso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por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el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sistema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educativo</a:t>
            </a:r>
            <a:endParaRPr lang="en-US" sz="32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Ideologías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religiones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, roles de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género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que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nos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rodean</a:t>
            </a:r>
            <a:endParaRPr lang="en-US" sz="32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Los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contenidos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audiovisuales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que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consumimos</a:t>
            </a:r>
            <a:endParaRPr lang="en-US" sz="320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endParaRPr lang="en-US" sz="320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Todas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las personas temenos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sesgos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(</a:t>
            </a:r>
            <a:r>
              <a:rPr lang="en-US" sz="3200">
                <a:latin typeface="Open Sans"/>
                <a:ea typeface="Open Sans"/>
                <a:cs typeface="Open Sans"/>
              </a:rPr>
              <a:t>la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AI también). </a:t>
            </a: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endParaRPr lang="en-US" sz="32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Explorémoslos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.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Vivámoslos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con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conciencia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marL="457200" indent="-457200" algn="l" fontAlgn="base">
              <a:buFont typeface="Arial" panose="020B0604020202020204" pitchFamily="34" charset="0"/>
              <a:buChar char="•"/>
            </a:pP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Identifiquemos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cómo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influyen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en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nuestras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historias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.</a:t>
            </a:r>
            <a:endParaRPr lang="en-US" sz="3200" b="0" i="0">
              <a:solidFill>
                <a:srgbClr val="000000"/>
              </a:solidFill>
              <a:effectLst/>
              <a:latin typeface="Open Sans"/>
              <a:ea typeface="Open Sans"/>
              <a:cs typeface="Open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CEBC9C-78D9-CB90-BF5A-CF46B27A19D2}"/>
              </a:ext>
            </a:extLst>
          </p:cNvPr>
          <p:cNvSpPr txBox="1"/>
          <p:nvPr/>
        </p:nvSpPr>
        <p:spPr>
          <a:xfrm>
            <a:off x="2094367" y="2227549"/>
            <a:ext cx="14184533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solidFill>
                  <a:srgbClr val="011E41"/>
                </a:solidFill>
                <a:latin typeface="Montserrat"/>
                <a:ea typeface="Roboto Black"/>
                <a:cs typeface="Calibri"/>
              </a:rPr>
              <a:t>Sesgos suelen ser inconcientes y vienen de:</a:t>
            </a:r>
            <a:endParaRPr lang="es-ES_tradnl" sz="4400" b="1">
              <a:solidFill>
                <a:srgbClr val="011E41"/>
              </a:solidFill>
              <a:latin typeface="Montserrat" pitchFamily="2" charset="77"/>
              <a:ea typeface="Roboto Black"/>
              <a:cs typeface="Calibri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8E9771A-6103-AF09-D488-060B8EBA1BC3}"/>
              </a:ext>
            </a:extLst>
          </p:cNvPr>
          <p:cNvCxnSpPr>
            <a:cxnSpLocks/>
          </p:cNvCxnSpPr>
          <p:nvPr/>
        </p:nvCxnSpPr>
        <p:spPr>
          <a:xfrm>
            <a:off x="1903867" y="2316449"/>
            <a:ext cx="0" cy="797213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09026C1-36EB-021B-ADEC-E1DDBCFA1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617" y="2227549"/>
            <a:ext cx="1905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065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A88027-5E67-0F4F-6B35-A436F5E5B3A7}"/>
              </a:ext>
            </a:extLst>
          </p:cNvPr>
          <p:cNvSpPr txBox="1"/>
          <p:nvPr/>
        </p:nvSpPr>
        <p:spPr>
          <a:xfrm>
            <a:off x="2022930" y="3653773"/>
            <a:ext cx="14010128" cy="58404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Revisar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conciencia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reproducimos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b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roles de </a:t>
            </a:r>
            <a:r>
              <a:rPr lang="en-US" sz="2800" b="1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género</a:t>
            </a:r>
            <a:r>
              <a:rPr lang="en-US" sz="2800" b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textos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imágenes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457200" indent="-45720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Revisar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conciencia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reproducimos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b="1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estereotipos</a:t>
            </a:r>
            <a:r>
              <a:rPr lang="en-US" sz="2800" b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sz="2800" b="1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estigmas</a:t>
            </a:r>
            <a:r>
              <a:rPr lang="en-US" sz="2800" b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457200" indent="-45720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Estar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alertas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ante </a:t>
            </a:r>
            <a:r>
              <a:rPr lang="en-US" sz="2800" b="1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micromachismos</a:t>
            </a:r>
            <a:r>
              <a:rPr lang="en-US" sz="2800" b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sz="2800" b="1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microracismos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pPr marL="457200" indent="-45720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80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Evitar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hablar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“</a:t>
            </a: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beneficiarios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”, “</a:t>
            </a: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daminificados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 o palabras que </a:t>
            </a: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estigmatizan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 </a:t>
            </a: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muestran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las personas </a:t>
            </a: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roles </a:t>
            </a: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pasivos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no </a:t>
            </a: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activos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457200" indent="-45720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80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Utilizar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 </a:t>
            </a: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riqueza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n-US" sz="2800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b="1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poder</a:t>
            </a:r>
            <a:r>
              <a:rPr lang="en-US" sz="2800" b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800" b="1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transformador</a:t>
            </a:r>
            <a:r>
              <a:rPr lang="en-US" sz="2800" b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del </a:t>
            </a:r>
            <a:r>
              <a:rPr lang="en-US" sz="2800" b="1" err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lenguaje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br>
              <a:rPr lang="en-US" sz="28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2800" b="0" i="0">
              <a:solidFill>
                <a:srgbClr val="000000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CEBC9C-78D9-CB90-BF5A-CF46B27A19D2}"/>
              </a:ext>
            </a:extLst>
          </p:cNvPr>
          <p:cNvSpPr txBox="1"/>
          <p:nvPr/>
        </p:nvSpPr>
        <p:spPr>
          <a:xfrm>
            <a:off x="2094367" y="2227549"/>
            <a:ext cx="1487726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solidFill>
                  <a:srgbClr val="011E41"/>
                </a:solidFill>
                <a:latin typeface="Montserrat"/>
                <a:ea typeface="Roboto Black"/>
                <a:cs typeface="Calibri"/>
              </a:rPr>
              <a:t>¿Cómo explorarlos? Autocrítica y autoconciencia</a:t>
            </a:r>
          </a:p>
          <a:p>
            <a:endParaRPr lang="es-ES_tradnl" sz="1600" b="1">
              <a:solidFill>
                <a:srgbClr val="011E41"/>
              </a:solidFill>
              <a:latin typeface="Montserrat" pitchFamily="2" charset="77"/>
              <a:ea typeface="Roboto Black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9869A09-BF2A-D9CA-DCD8-98D24AAF2C89}"/>
              </a:ext>
            </a:extLst>
          </p:cNvPr>
          <p:cNvCxnSpPr>
            <a:cxnSpLocks/>
          </p:cNvCxnSpPr>
          <p:nvPr/>
        </p:nvCxnSpPr>
        <p:spPr>
          <a:xfrm>
            <a:off x="1903867" y="2316449"/>
            <a:ext cx="0" cy="797213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8E785B2A-3A5C-3AA0-25EE-4B8C200ED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617" y="2227549"/>
            <a:ext cx="1905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166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A88027-5E67-0F4F-6B35-A436F5E5B3A7}"/>
              </a:ext>
            </a:extLst>
          </p:cNvPr>
          <p:cNvSpPr txBox="1"/>
          <p:nvPr/>
        </p:nvSpPr>
        <p:spPr>
          <a:xfrm>
            <a:off x="2200527" y="3119405"/>
            <a:ext cx="15567466" cy="59229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b="0" i="0" err="1">
                <a:solidFill>
                  <a:srgbClr val="000000"/>
                </a:solidFill>
                <a:effectLst/>
                <a:latin typeface="Open Sans"/>
                <a:ea typeface="Open Sans"/>
                <a:cs typeface="Open Sans"/>
              </a:rPr>
              <a:t>Contar</a:t>
            </a:r>
            <a:r>
              <a:rPr lang="en-US" sz="3200" b="0" i="0">
                <a:solidFill>
                  <a:srgbClr val="000000"/>
                </a:solidFill>
                <a:effectLst/>
                <a:latin typeface="Open Sans"/>
                <a:ea typeface="Open Sans"/>
                <a:cs typeface="Open Sans"/>
              </a:rPr>
              <a:t> </a:t>
            </a:r>
            <a:r>
              <a:rPr lang="en-US" sz="3200" b="0" i="0" err="1">
                <a:solidFill>
                  <a:srgbClr val="000000"/>
                </a:solidFill>
                <a:effectLst/>
                <a:latin typeface="Open Sans"/>
                <a:ea typeface="Open Sans"/>
                <a:cs typeface="Open Sans"/>
              </a:rPr>
              <a:t>historias</a:t>
            </a:r>
            <a:r>
              <a:rPr lang="en-US" sz="3200" b="0" i="0">
                <a:solidFill>
                  <a:srgbClr val="000000"/>
                </a:solidFill>
                <a:effectLst/>
                <a:latin typeface="Open Sans"/>
                <a:ea typeface="Open Sans"/>
                <a:cs typeface="Open Sans"/>
              </a:rPr>
              <a:t> tan </a:t>
            </a:r>
            <a:r>
              <a:rPr lang="en-US" sz="3200" b="0" i="0" err="1">
                <a:solidFill>
                  <a:srgbClr val="000000"/>
                </a:solidFill>
                <a:effectLst/>
                <a:latin typeface="Open Sans"/>
                <a:ea typeface="Open Sans"/>
                <a:cs typeface="Open Sans"/>
              </a:rPr>
              <a:t>diversas</a:t>
            </a:r>
            <a:r>
              <a:rPr lang="en-US" sz="3200" b="0" i="0">
                <a:solidFill>
                  <a:srgbClr val="000000"/>
                </a:solidFill>
                <a:effectLst/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como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las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comunidades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donde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trabajamos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marL="457200" indent="-45720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>
                <a:latin typeface="Open Sans"/>
                <a:ea typeface="Open Sans"/>
                <a:cs typeface="Open Sans"/>
              </a:rPr>
              <a:t>Ilustrar múltiples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visiones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marL="457200" indent="-45720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>
                <a:latin typeface="Open Sans"/>
                <a:ea typeface="Open Sans"/>
                <a:cs typeface="Open Sans"/>
              </a:rPr>
              <a:t>Mostrar múltiples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formas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vivir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en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familia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marL="457200" indent="-45720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>
                <a:latin typeface="Open Sans"/>
                <a:ea typeface="Open Sans"/>
                <a:cs typeface="Open Sans"/>
              </a:rPr>
              <a:t>Visibilizar cuerpos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 y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lenguas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diversas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marL="457200" indent="-45720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>
                <a:latin typeface="Open Sans"/>
                <a:ea typeface="Open Sans"/>
                <a:cs typeface="Open Sans"/>
              </a:rPr>
              <a:t>Visibilidad identidades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y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expresiones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género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diversas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marL="457200" indent="-457200"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Representar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la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diversidad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y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pluralidad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en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los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textos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y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en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las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imágenes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. </a:t>
            </a:r>
          </a:p>
          <a:p>
            <a:pPr marL="457200" indent="-45720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Huir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categorías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generales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“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comunidades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>
                <a:latin typeface="Open Sans"/>
                <a:ea typeface="Open Sans"/>
                <a:cs typeface="Open Sans"/>
              </a:rPr>
              <a:t>en riesgo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”. </a:t>
            </a:r>
          </a:p>
          <a:p>
            <a:pPr marL="457200" indent="-45720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>
                <a:latin typeface="Open Sans"/>
                <a:ea typeface="Open Sans"/>
                <a:cs typeface="Open Sans"/>
              </a:rPr>
              <a:t>Poner la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resiliencia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siempre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en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el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centro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.</a:t>
            </a:r>
            <a:endParaRPr lang="en-US" sz="3200" b="0" i="0">
              <a:solidFill>
                <a:srgbClr val="000000"/>
              </a:solidFill>
              <a:effectLst/>
              <a:latin typeface="Open Sans"/>
              <a:ea typeface="Open Sans"/>
              <a:cs typeface="Open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CEBC9C-78D9-CB90-BF5A-CF46B27A19D2}"/>
              </a:ext>
            </a:extLst>
          </p:cNvPr>
          <p:cNvSpPr txBox="1"/>
          <p:nvPr/>
        </p:nvSpPr>
        <p:spPr>
          <a:xfrm>
            <a:off x="2200527" y="2020628"/>
            <a:ext cx="14595840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latin typeface="Montserrat"/>
                <a:ea typeface="Roboto Black"/>
                <a:cs typeface="Calibri"/>
              </a:rPr>
              <a:t>Relatar diversidad, pluralidad, humanidad </a:t>
            </a:r>
            <a:endParaRPr lang="es-ES_tradnl" sz="1600" b="1">
              <a:latin typeface="Montserrat"/>
              <a:ea typeface="Roboto Black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76ADC99-E1AF-D622-8B5F-203209834D02}"/>
              </a:ext>
            </a:extLst>
          </p:cNvPr>
          <p:cNvCxnSpPr>
            <a:cxnSpLocks/>
          </p:cNvCxnSpPr>
          <p:nvPr/>
        </p:nvCxnSpPr>
        <p:spPr>
          <a:xfrm>
            <a:off x="1903867" y="2316449"/>
            <a:ext cx="0" cy="797213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DB935871-CD52-1D0A-23CB-700CA4818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617" y="2227549"/>
            <a:ext cx="1905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3311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C2B47C-94AB-2468-C2EC-E7445A395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FECCD45-E0F0-AD69-1CF6-2850E41FFE81}"/>
              </a:ext>
            </a:extLst>
          </p:cNvPr>
          <p:cNvSpPr/>
          <p:nvPr/>
        </p:nvSpPr>
        <p:spPr>
          <a:xfrm>
            <a:off x="5078752" y="3386772"/>
            <a:ext cx="8104836" cy="351577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600" b="1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RIESGO</a:t>
            </a:r>
          </a:p>
        </p:txBody>
      </p:sp>
    </p:spTree>
    <p:extLst>
      <p:ext uri="{BB962C8B-B14F-4D97-AF65-F5344CB8AC3E}">
        <p14:creationId xmlns:p14="http://schemas.microsoft.com/office/powerpoint/2010/main" val="337401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71147-2386-B8DE-C196-E29B233D9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E640A0-3F38-7CAF-624E-6DCD2153C7BF}"/>
              </a:ext>
            </a:extLst>
          </p:cNvPr>
          <p:cNvSpPr txBox="1"/>
          <p:nvPr/>
        </p:nvSpPr>
        <p:spPr>
          <a:xfrm>
            <a:off x="2200527" y="3161357"/>
            <a:ext cx="12367066" cy="61247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just" fontAlgn="base">
              <a:buFont typeface="Arial" panose="020B0604020202020204" pitchFamily="34" charset="0"/>
              <a:buChar char="•"/>
            </a:pPr>
            <a:r>
              <a:rPr lang="es-419" sz="2800">
                <a:latin typeface="Aptos"/>
                <a:ea typeface="Open Sans"/>
                <a:cs typeface="Open Sans"/>
              </a:rPr>
              <a:t> Siempre que se prepare con rigor, se analice periódicamente el contexto y se respete a </a:t>
            </a:r>
            <a:r>
              <a:rPr lang="es-419" sz="2800">
                <a:solidFill>
                  <a:srgbClr val="000000"/>
                </a:solidFill>
                <a:latin typeface="Aptos"/>
                <a:ea typeface="Open Sans"/>
                <a:cs typeface="Open Sans"/>
              </a:rPr>
              <a:t>las </a:t>
            </a:r>
            <a:r>
              <a:rPr lang="es-419" sz="2800">
                <a:latin typeface="Aptos"/>
                <a:ea typeface="Open Sans"/>
                <a:cs typeface="Open Sans"/>
              </a:rPr>
              <a:t>personas retornadas, </a:t>
            </a:r>
            <a:r>
              <a:rPr lang="es-419" sz="2800" b="1">
                <a:latin typeface="Aptos"/>
                <a:ea typeface="Open Sans"/>
                <a:cs typeface="Open Sans"/>
              </a:rPr>
              <a:t>la comunicación pública no tiene porqué significar un riesgo para la Cruz Roja</a:t>
            </a:r>
            <a:r>
              <a:rPr lang="es-419" sz="2800" b="1">
                <a:solidFill>
                  <a:srgbClr val="000000"/>
                </a:solidFill>
                <a:latin typeface="Aptos"/>
                <a:ea typeface="Open Sans"/>
                <a:cs typeface="Open Sans"/>
              </a:rPr>
              <a:t>.</a:t>
            </a:r>
            <a:r>
              <a:rPr lang="es-419" sz="2800" b="1">
                <a:latin typeface="Aptos"/>
                <a:ea typeface="Open Sans"/>
                <a:cs typeface="Open Sans"/>
              </a:rPr>
              <a:t> 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419" sz="2800" b="1">
              <a:latin typeface="Aptos"/>
              <a:ea typeface="Open Sans"/>
              <a:cs typeface="Open Sans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s-419" sz="2800">
              <a:latin typeface="Aptos"/>
              <a:ea typeface="Open Sans"/>
              <a:cs typeface="Open Sans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419" sz="2800" b="1">
                <a:latin typeface="Aptos"/>
                <a:ea typeface="Open Sans"/>
                <a:cs typeface="Open Sans"/>
              </a:rPr>
              <a:t> Comunicar públicamente refuerza la confianza</a:t>
            </a:r>
            <a:r>
              <a:rPr lang="es-419" sz="2800">
                <a:latin typeface="Aptos"/>
                <a:ea typeface="Open Sans"/>
                <a:cs typeface="Open Sans"/>
              </a:rPr>
              <a:t> que nos otorgan las personas en movilidad, </a:t>
            </a:r>
            <a:r>
              <a:rPr lang="es-419" sz="2800">
                <a:solidFill>
                  <a:srgbClr val="000000"/>
                </a:solidFill>
                <a:latin typeface="Aptos"/>
                <a:ea typeface="Open Sans"/>
                <a:cs typeface="Open Sans"/>
              </a:rPr>
              <a:t>la </a:t>
            </a:r>
            <a:r>
              <a:rPr lang="es-419" sz="2800">
                <a:latin typeface="Aptos"/>
                <a:ea typeface="Open Sans"/>
                <a:cs typeface="Open Sans"/>
              </a:rPr>
              <a:t>ciudadanía, el voluntariado de Cruz Roja </a:t>
            </a:r>
            <a:r>
              <a:rPr lang="es-419" sz="2800">
                <a:solidFill>
                  <a:srgbClr val="000000"/>
                </a:solidFill>
                <a:latin typeface="Aptos"/>
                <a:ea typeface="Open Sans"/>
                <a:cs typeface="Open Sans"/>
              </a:rPr>
              <a:t>y </a:t>
            </a:r>
            <a:r>
              <a:rPr lang="es-419" sz="2800">
                <a:latin typeface="Aptos"/>
                <a:ea typeface="Open Sans"/>
                <a:cs typeface="Open Sans"/>
              </a:rPr>
              <a:t>nuestros socios, aliados </a:t>
            </a:r>
            <a:r>
              <a:rPr lang="es-419" sz="2800">
                <a:solidFill>
                  <a:srgbClr val="000000"/>
                </a:solidFill>
                <a:latin typeface="Aptos"/>
                <a:ea typeface="Open Sans"/>
                <a:cs typeface="Open Sans"/>
              </a:rPr>
              <a:t>y </a:t>
            </a:r>
            <a:r>
              <a:rPr lang="es-419" sz="2800">
                <a:latin typeface="Aptos"/>
                <a:ea typeface="Open Sans"/>
                <a:cs typeface="Open Sans"/>
              </a:rPr>
              <a:t>donantes. También, es una forma de </a:t>
            </a:r>
            <a:r>
              <a:rPr lang="es-419" sz="2800" b="1">
                <a:latin typeface="Aptos"/>
                <a:ea typeface="Open Sans"/>
                <a:cs typeface="Open Sans"/>
              </a:rPr>
              <a:t>dar a conocer nuestros principios fundamentales y rol auxiliar.</a:t>
            </a:r>
            <a:endParaRPr lang="es-419" sz="2800" b="1">
              <a:solidFill>
                <a:srgbClr val="D13438"/>
              </a:solidFill>
              <a:latin typeface="Aptos"/>
              <a:ea typeface="Open Sans"/>
              <a:cs typeface="Open Sans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s-419" sz="2800" b="1" i="0">
              <a:solidFill>
                <a:srgbClr val="000000"/>
              </a:solidFill>
              <a:effectLst/>
              <a:latin typeface="Aptos"/>
              <a:ea typeface="Open Sans"/>
              <a:cs typeface="Open Sans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s-419" sz="2800" b="1">
              <a:latin typeface="Aptos"/>
              <a:ea typeface="Open Sans"/>
              <a:cs typeface="Open Sans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419" sz="2800" b="1">
                <a:latin typeface="Aptos"/>
                <a:ea typeface="Open Sans"/>
                <a:cs typeface="Open Sans"/>
              </a:rPr>
              <a:t> Claramente, cuando la integridad o la vida de las personas a las que servimos o del voluntariado y el personal de Cruz Roja están en peligro, </a:t>
            </a:r>
            <a:r>
              <a:rPr lang="es-419" sz="2800">
                <a:latin typeface="Aptos"/>
                <a:ea typeface="Open Sans"/>
                <a:cs typeface="Open Sans"/>
              </a:rPr>
              <a:t>se puede mantener un perfil público bajo, pero el silencio no puede ser la norma.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F042B9-12B6-34E1-C607-3EC48F259F63}"/>
              </a:ext>
            </a:extLst>
          </p:cNvPr>
          <p:cNvSpPr txBox="1"/>
          <p:nvPr/>
        </p:nvSpPr>
        <p:spPr>
          <a:xfrm>
            <a:off x="2200527" y="2020628"/>
            <a:ext cx="14595840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latin typeface="Montserrat"/>
                <a:ea typeface="Roboto Black"/>
                <a:cs typeface="Calibri"/>
              </a:rPr>
              <a:t>Comunicar públicamente nos refuerza</a:t>
            </a:r>
            <a:endParaRPr lang="es-ES_tradnl" sz="1600" b="1">
              <a:latin typeface="Montserrat"/>
              <a:ea typeface="Roboto Black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490D477-24A5-9519-C36C-3E22ACFDBD67}"/>
              </a:ext>
            </a:extLst>
          </p:cNvPr>
          <p:cNvCxnSpPr>
            <a:cxnSpLocks/>
          </p:cNvCxnSpPr>
          <p:nvPr/>
        </p:nvCxnSpPr>
        <p:spPr>
          <a:xfrm>
            <a:off x="1903867" y="2316449"/>
            <a:ext cx="0" cy="797213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A375F6ED-E7EF-9EA0-FAF0-1FB8A978C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617" y="2227549"/>
            <a:ext cx="1905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007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7CCB4-3829-35B3-5FBF-71D07A967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4B3837-15EC-C3F7-0375-A53FEF021804}"/>
              </a:ext>
            </a:extLst>
          </p:cNvPr>
          <p:cNvSpPr txBox="1"/>
          <p:nvPr/>
        </p:nvSpPr>
        <p:spPr>
          <a:xfrm>
            <a:off x="2200527" y="3591524"/>
            <a:ext cx="12367066" cy="49786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just" fontAlgn="base">
              <a:buFont typeface="Arial" panose="020B0604020202020204" pitchFamily="34" charset="0"/>
              <a:buChar char="•"/>
            </a:pPr>
            <a:r>
              <a:rPr lang="es-419" sz="2800" b="1">
                <a:latin typeface="Aptos"/>
                <a:ea typeface="Open Sans"/>
                <a:cs typeface="Open Sans"/>
              </a:rPr>
              <a:t> Cuando no contamos nuestra historia, alguien la cuenta en nuestro nombre. </a:t>
            </a:r>
            <a:r>
              <a:rPr lang="es-419" sz="2800">
                <a:latin typeface="Aptos"/>
                <a:ea typeface="Open Sans"/>
                <a:cs typeface="Open Sans"/>
              </a:rPr>
              <a:t>Si la misma Cruz Roja no explica qué hace, cómo lo hace, para qué lo hace, o con quién lo hace; alguien más se encargará de explicarlo – </a:t>
            </a:r>
            <a:r>
              <a:rPr lang="es-419" sz="2800" b="1">
                <a:latin typeface="Aptos"/>
                <a:ea typeface="Open Sans"/>
                <a:cs typeface="Open Sans"/>
              </a:rPr>
              <a:t>y es posible que lo haga mal. 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s-419" sz="2800" b="1">
              <a:latin typeface="Aptos"/>
              <a:ea typeface="Open Sans"/>
              <a:cs typeface="Open Sans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s-419" sz="2800">
              <a:latin typeface="Aptos"/>
              <a:ea typeface="Open Sans"/>
              <a:cs typeface="Open Sans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419" sz="2800" b="1">
                <a:latin typeface="Aptos"/>
                <a:ea typeface="Open Sans"/>
                <a:cs typeface="Open Sans"/>
              </a:rPr>
              <a:t> A nuestro cerebro no le gusta no saber, por eso completa los vacíos de información con lo que tiene a mano.</a:t>
            </a:r>
            <a:r>
              <a:rPr lang="es-419" sz="2800">
                <a:latin typeface="Aptos"/>
                <a:ea typeface="Open Sans"/>
                <a:cs typeface="Open Sans"/>
              </a:rPr>
              <a:t> Cuando la Cruz Roja se mantiene en por mucho tiempo, la gente, sus socios, sus interlocutores, acabarán creando sus propias versiones sobre lo que la Cruz Roja es. </a:t>
            </a:r>
            <a:endParaRPr lang="es-419" sz="2800" b="1">
              <a:solidFill>
                <a:srgbClr val="D13438"/>
              </a:solidFill>
              <a:latin typeface="Aptos"/>
              <a:ea typeface="Open Sans"/>
              <a:cs typeface="Open Sans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800" b="0" i="0">
              <a:solidFill>
                <a:srgbClr val="000000"/>
              </a:solidFill>
              <a:effectLst/>
              <a:latin typeface="Open Sans"/>
              <a:ea typeface="Open Sans"/>
              <a:cs typeface="Open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B10CCC-C42E-1CEC-6663-72BF7779CADB}"/>
              </a:ext>
            </a:extLst>
          </p:cNvPr>
          <p:cNvSpPr txBox="1"/>
          <p:nvPr/>
        </p:nvSpPr>
        <p:spPr>
          <a:xfrm>
            <a:off x="2200527" y="2020628"/>
            <a:ext cx="14595840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latin typeface="Montserrat"/>
                <a:ea typeface="Roboto Black"/>
                <a:cs typeface="Calibri"/>
              </a:rPr>
              <a:t>El vacío de información no existe </a:t>
            </a:r>
            <a:endParaRPr lang="es-ES_tradnl" sz="1600" b="1">
              <a:latin typeface="Montserrat"/>
              <a:ea typeface="Roboto Black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95D68BB-29AC-C7E6-2D4B-BAE7A6492E9A}"/>
              </a:ext>
            </a:extLst>
          </p:cNvPr>
          <p:cNvCxnSpPr>
            <a:cxnSpLocks/>
          </p:cNvCxnSpPr>
          <p:nvPr/>
        </p:nvCxnSpPr>
        <p:spPr>
          <a:xfrm>
            <a:off x="1903867" y="2316449"/>
            <a:ext cx="0" cy="797213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4031116C-20D5-66AB-B1C7-8BC50A21B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617" y="2227549"/>
            <a:ext cx="1905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199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5FFAE-5ED4-3FD6-A13A-E3EC05A17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3775C1-3C84-9CF6-5016-CAAFFBDAD1CF}"/>
              </a:ext>
            </a:extLst>
          </p:cNvPr>
          <p:cNvSpPr txBox="1"/>
          <p:nvPr/>
        </p:nvSpPr>
        <p:spPr>
          <a:xfrm>
            <a:off x="2200527" y="3209699"/>
            <a:ext cx="12367066" cy="63709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just" fontAlgn="base">
              <a:buFont typeface="Symbol" panose="020B0604020202020204" pitchFamily="34" charset="0"/>
              <a:buChar char="•"/>
            </a:pPr>
            <a:r>
              <a:rPr lang="es-419" sz="2400">
                <a:latin typeface="Montserrat"/>
                <a:ea typeface="Open Sans"/>
                <a:cs typeface="Open Sans"/>
              </a:rPr>
              <a:t> </a:t>
            </a:r>
            <a:r>
              <a:rPr lang="es-419" sz="2400" b="1">
                <a:latin typeface="Montserrat"/>
                <a:ea typeface="Open Sans"/>
                <a:cs typeface="Open Sans"/>
              </a:rPr>
              <a:t>Cuente con portavoces</a:t>
            </a:r>
            <a:r>
              <a:rPr lang="es-419" sz="2400">
                <a:latin typeface="Montserrat"/>
                <a:ea typeface="Open Sans"/>
                <a:cs typeface="Open Sans"/>
              </a:rPr>
              <a:t> entrenados para hablar con la prensa, con las comunidades, las personas asistidas u otros actores estatales o del mundo humanitario.</a:t>
            </a:r>
            <a:endParaRPr lang="es-419" sz="2400">
              <a:solidFill>
                <a:srgbClr val="D13438"/>
              </a:solidFill>
              <a:latin typeface="Montserrat"/>
              <a:ea typeface="Open Sans"/>
              <a:cs typeface="Open Sans"/>
            </a:endParaRPr>
          </a:p>
          <a:p>
            <a:pPr algn="just">
              <a:buFont typeface="Symbol" panose="020B0604020202020204" pitchFamily="34" charset="0"/>
              <a:buChar char="•"/>
            </a:pPr>
            <a:endParaRPr lang="es-419" sz="2400">
              <a:latin typeface="Montserrat"/>
              <a:ea typeface="Open Sans"/>
              <a:cs typeface="Open Sans"/>
            </a:endParaRPr>
          </a:p>
          <a:p>
            <a:pPr algn="just">
              <a:buFont typeface="Symbol" panose="020B0604020202020204" pitchFamily="34" charset="0"/>
              <a:buChar char="•"/>
            </a:pPr>
            <a:r>
              <a:rPr lang="es-419" sz="2400">
                <a:latin typeface="Montserrat"/>
                <a:ea typeface="Open Sans"/>
                <a:cs typeface="Open Sans"/>
              </a:rPr>
              <a:t> </a:t>
            </a:r>
            <a:r>
              <a:rPr lang="es-419" sz="2400" b="1">
                <a:latin typeface="Montserrat"/>
                <a:ea typeface="Open Sans"/>
                <a:cs typeface="Open Sans"/>
              </a:rPr>
              <a:t>Cuente con mensajes clave</a:t>
            </a:r>
            <a:r>
              <a:rPr lang="es-419" sz="2400">
                <a:latin typeface="Montserrat"/>
                <a:ea typeface="Open Sans"/>
                <a:cs typeface="Open Sans"/>
              </a:rPr>
              <a:t> sobre la asistencia que está prestando su Sociedad Nacional. Si no los tiene, pida apoyo a IFRC.</a:t>
            </a:r>
            <a:endParaRPr lang="es-419" sz="2400">
              <a:solidFill>
                <a:srgbClr val="D13438"/>
              </a:solidFill>
              <a:latin typeface="Montserrat"/>
              <a:ea typeface="Open Sans"/>
              <a:cs typeface="Open Sans"/>
            </a:endParaRPr>
          </a:p>
          <a:p>
            <a:pPr algn="just">
              <a:buFont typeface="Symbol" panose="020B0604020202020204" pitchFamily="34" charset="0"/>
              <a:buChar char="•"/>
            </a:pPr>
            <a:endParaRPr lang="es-419" sz="2400">
              <a:latin typeface="Montserrat"/>
              <a:ea typeface="Open Sans"/>
              <a:cs typeface="Open Sans"/>
            </a:endParaRPr>
          </a:p>
          <a:p>
            <a:pPr algn="just">
              <a:buFont typeface="Symbol" panose="020B0604020202020204" pitchFamily="34" charset="0"/>
              <a:buChar char="•"/>
            </a:pPr>
            <a:r>
              <a:rPr lang="es-419" sz="2400" b="1">
                <a:latin typeface="Montserrat"/>
                <a:ea typeface="Open Sans"/>
                <a:cs typeface="Open Sans"/>
              </a:rPr>
              <a:t> Cuente con líneas reactivas</a:t>
            </a:r>
            <a:r>
              <a:rPr lang="es-419" sz="2400">
                <a:latin typeface="Montserrat"/>
                <a:ea typeface="Open Sans"/>
                <a:cs typeface="Open Sans"/>
              </a:rPr>
              <a:t>, es decir, con mensajes institucionales para responder a preguntas sobre temas complejos o que se escapan del mandato de la Cruz Roja. Si no los tiene, apóyese en IFRC.</a:t>
            </a:r>
          </a:p>
          <a:p>
            <a:pPr algn="just">
              <a:buFont typeface="Symbol" panose="020B0604020202020204" pitchFamily="34" charset="0"/>
              <a:buChar char="•"/>
            </a:pPr>
            <a:endParaRPr lang="es-419" sz="2400">
              <a:latin typeface="Montserrat"/>
              <a:ea typeface="Open Sans"/>
              <a:cs typeface="Open Sans"/>
            </a:endParaRPr>
          </a:p>
          <a:p>
            <a:pPr algn="just">
              <a:buFont typeface="Symbol" panose="020B0604020202020204" pitchFamily="34" charset="0"/>
              <a:buChar char="•"/>
            </a:pPr>
            <a:r>
              <a:rPr lang="es-419" sz="2400">
                <a:latin typeface="Montserrat"/>
                <a:ea typeface="Open Sans"/>
                <a:cs typeface="Open Sans"/>
              </a:rPr>
              <a:t> </a:t>
            </a:r>
            <a:r>
              <a:rPr lang="es-419" sz="2400" b="1">
                <a:latin typeface="Montserrat"/>
                <a:ea typeface="Open Sans"/>
                <a:cs typeface="Open Sans"/>
              </a:rPr>
              <a:t>Dé indicaciones claras a su personal y voluntariado</a:t>
            </a:r>
            <a:r>
              <a:rPr lang="es-419" sz="2400">
                <a:latin typeface="Montserrat"/>
                <a:ea typeface="Open Sans"/>
                <a:cs typeface="Open Sans"/>
              </a:rPr>
              <a:t> sobre cuáles son los pasos a seguir en caso de que reciban preguntas de la prensa o de otros actores; y </a:t>
            </a:r>
            <a:r>
              <a:rPr lang="es-419" sz="2400">
                <a:solidFill>
                  <a:schemeClr val="tx1"/>
                </a:solidFill>
                <a:latin typeface="Montserrat"/>
                <a:ea typeface="Open Sans"/>
                <a:cs typeface="Open Sans"/>
              </a:rPr>
              <a:t>sobre cómo</a:t>
            </a:r>
            <a:r>
              <a:rPr lang="es-419" sz="2400">
                <a:latin typeface="Montserrat"/>
                <a:ea typeface="Open Sans"/>
                <a:cs typeface="Open Sans"/>
              </a:rPr>
              <a:t> tratar y proteger la imagen de las personas a las que asisten.</a:t>
            </a:r>
            <a:endParaRPr lang="es-419" sz="2400">
              <a:solidFill>
                <a:srgbClr val="D13438"/>
              </a:solidFill>
              <a:latin typeface="Montserrat"/>
              <a:ea typeface="Open Sans"/>
              <a:cs typeface="Open Sans"/>
            </a:endParaRPr>
          </a:p>
          <a:p>
            <a:pPr algn="just">
              <a:buFont typeface="Symbol" panose="020B0604020202020204" pitchFamily="34" charset="0"/>
              <a:buChar char="•"/>
            </a:pPr>
            <a:endParaRPr lang="es-419" sz="2400">
              <a:latin typeface="Montserrat"/>
              <a:ea typeface="Open Sans"/>
              <a:cs typeface="Open Sans"/>
            </a:endParaRPr>
          </a:p>
          <a:p>
            <a:pPr algn="just">
              <a:buFont typeface="Symbol" panose="020B0604020202020204" pitchFamily="34" charset="0"/>
              <a:buChar char="•"/>
            </a:pPr>
            <a:r>
              <a:rPr lang="es-419" sz="2400" b="1">
                <a:latin typeface="Montserrat"/>
                <a:ea typeface="Open Sans"/>
                <a:cs typeface="Open Sans"/>
              </a:rPr>
              <a:t> Haga un monitoreo frecuente</a:t>
            </a:r>
            <a:r>
              <a:rPr lang="es-419" sz="2400">
                <a:latin typeface="Montserrat"/>
                <a:ea typeface="Open Sans"/>
                <a:cs typeface="Open Sans"/>
              </a:rPr>
              <a:t> de medios y redes sociales.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187B5F-9CA3-2872-2CD3-628BD616C7D1}"/>
              </a:ext>
            </a:extLst>
          </p:cNvPr>
          <p:cNvSpPr txBox="1"/>
          <p:nvPr/>
        </p:nvSpPr>
        <p:spPr>
          <a:xfrm>
            <a:off x="2200527" y="2020628"/>
            <a:ext cx="14595840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latin typeface="Montserrat"/>
                <a:ea typeface="Roboto Black"/>
                <a:cs typeface="Calibri"/>
              </a:rPr>
              <a:t>Como en los desastres, prepararse es clave </a:t>
            </a:r>
            <a:endParaRPr lang="es-ES_tradnl" sz="1600" b="1">
              <a:latin typeface="Montserrat"/>
              <a:ea typeface="Roboto Black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41CFAF6-BF5D-4A8F-230D-AFA061E76CFB}"/>
              </a:ext>
            </a:extLst>
          </p:cNvPr>
          <p:cNvCxnSpPr>
            <a:cxnSpLocks/>
          </p:cNvCxnSpPr>
          <p:nvPr/>
        </p:nvCxnSpPr>
        <p:spPr>
          <a:xfrm>
            <a:off x="1903867" y="2316449"/>
            <a:ext cx="0" cy="797213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65DBC66F-8E25-B47A-8B75-19175AEE5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617" y="2227549"/>
            <a:ext cx="1905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8234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43EEA-1D05-C4E3-4E8F-6183841EF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2B86DD-62EE-FEA3-EB2A-0C745D196FE0}"/>
              </a:ext>
            </a:extLst>
          </p:cNvPr>
          <p:cNvSpPr txBox="1"/>
          <p:nvPr/>
        </p:nvSpPr>
        <p:spPr>
          <a:xfrm>
            <a:off x="2200527" y="3579031"/>
            <a:ext cx="13452916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just" fontAlgn="base">
              <a:buFont typeface="Symbol" panose="020B0604020202020204" pitchFamily="34" charset="0"/>
              <a:buChar char="•"/>
            </a:pPr>
            <a:r>
              <a:rPr lang="es-419" sz="2400">
                <a:latin typeface="Montserrat"/>
                <a:ea typeface="Open Sans"/>
                <a:cs typeface="Open Sans"/>
              </a:rPr>
              <a:t> </a:t>
            </a:r>
            <a:r>
              <a:rPr lang="es-419" sz="2400" b="1">
                <a:latin typeface="Montserrat"/>
                <a:ea typeface="Open Sans"/>
                <a:cs typeface="Open Sans"/>
              </a:rPr>
              <a:t>Acepte entrevistas sin preparación previa.</a:t>
            </a:r>
            <a:r>
              <a:rPr lang="es-419" sz="2400">
                <a:latin typeface="Montserrat"/>
                <a:ea typeface="Open Sans"/>
                <a:cs typeface="Open Sans"/>
              </a:rPr>
              <a:t> Es mejor posponer o declinar peticiones de la prensa antes que transmitir de forma errónea o incompleta nuestro mensaje. </a:t>
            </a:r>
            <a:endParaRPr lang="es-419" sz="2400">
              <a:solidFill>
                <a:srgbClr val="D13438"/>
              </a:solidFill>
              <a:latin typeface="Montserrat"/>
              <a:ea typeface="Open Sans"/>
              <a:cs typeface="Open Sans"/>
            </a:endParaRPr>
          </a:p>
          <a:p>
            <a:pPr algn="just">
              <a:buFont typeface="Symbol" panose="020B0604020202020204" pitchFamily="34" charset="0"/>
              <a:buChar char="•"/>
            </a:pPr>
            <a:endParaRPr lang="es-419" sz="2400">
              <a:latin typeface="Montserrat"/>
              <a:ea typeface="Open Sans"/>
              <a:cs typeface="Open Sans"/>
            </a:endParaRPr>
          </a:p>
          <a:p>
            <a:pPr algn="just">
              <a:buFont typeface="Symbol" panose="020B0604020202020204" pitchFamily="34" charset="0"/>
              <a:buChar char="•"/>
            </a:pPr>
            <a:r>
              <a:rPr lang="es-419" sz="2400">
                <a:latin typeface="Montserrat"/>
                <a:ea typeface="Open Sans"/>
                <a:cs typeface="Open Sans"/>
              </a:rPr>
              <a:t> </a:t>
            </a:r>
            <a:r>
              <a:rPr lang="es-419" sz="2400" b="1">
                <a:latin typeface="Montserrat"/>
                <a:ea typeface="Open Sans"/>
                <a:cs typeface="Open Sans"/>
              </a:rPr>
              <a:t>Caiga en provocaciones. </a:t>
            </a:r>
            <a:r>
              <a:rPr lang="es-419" sz="2400">
                <a:latin typeface="Montserrat"/>
                <a:ea typeface="Open Sans"/>
                <a:cs typeface="Open Sans"/>
              </a:rPr>
              <a:t>En un mundo cada vez más polarizado, es fácil sentir la tentación de reaccionar a una publicación en redes o a un ataque en medios. Si es necesario, comente, aclare o eduque a su audiencia, pero recuerde que hay mensajes que sólo tienen como fin aumentar la toxicidad social.</a:t>
            </a:r>
          </a:p>
          <a:p>
            <a:pPr algn="just">
              <a:buFont typeface="Symbol" panose="020B0604020202020204" pitchFamily="34" charset="0"/>
              <a:buChar char="•"/>
            </a:pPr>
            <a:endParaRPr lang="es-419" sz="2400">
              <a:latin typeface="Montserrat"/>
              <a:ea typeface="Open Sans"/>
              <a:cs typeface="Open Sans"/>
            </a:endParaRPr>
          </a:p>
          <a:p>
            <a:pPr algn="just">
              <a:buFont typeface="Symbol" panose="020B0604020202020204" pitchFamily="34" charset="0"/>
              <a:buChar char="•"/>
            </a:pPr>
            <a:r>
              <a:rPr lang="es-419" sz="2400" b="1">
                <a:latin typeface="Montserrat"/>
                <a:ea typeface="Open Sans"/>
                <a:cs typeface="Open Sans"/>
              </a:rPr>
              <a:t> Intente controlar a la prensa o hacer censura previa.</a:t>
            </a:r>
            <a:r>
              <a:rPr lang="es-419" sz="2400">
                <a:latin typeface="Montserrat"/>
                <a:ea typeface="Open Sans"/>
                <a:cs typeface="Open Sans"/>
              </a:rPr>
              <a:t> La libertad de prensa es un derecho y violarlo supondría un riesgo reputacional para la Cruz Roja. Ninguna organización debe censurar las preguntas que hacen los periodistas, las respuestas que reciben o controlar o editar los textos antes de ser publicados. </a:t>
            </a:r>
            <a:r>
              <a:rPr lang="es-419" sz="2400" b="1">
                <a:latin typeface="Montserrat"/>
                <a:ea typeface="Open Sans"/>
                <a:cs typeface="Open Sans"/>
              </a:rPr>
              <a:t>Eso sólo es posible cuando se paga por un publireportaje.</a:t>
            </a:r>
            <a:r>
              <a:rPr lang="es-419" sz="2400">
                <a:latin typeface="Montserrat"/>
                <a:ea typeface="Open Sans"/>
                <a:cs typeface="Open Sans"/>
              </a:rPr>
              <a:t> </a:t>
            </a:r>
            <a:endParaRPr lang="es-419" sz="2400">
              <a:solidFill>
                <a:srgbClr val="D13438"/>
              </a:solidFill>
              <a:latin typeface="Montserrat"/>
              <a:ea typeface="Open Sans"/>
              <a:cs typeface="Open Sans"/>
            </a:endParaRPr>
          </a:p>
          <a:p>
            <a:pPr algn="just">
              <a:buFont typeface="Symbol" panose="020B0604020202020204" pitchFamily="34" charset="0"/>
              <a:buChar char="•"/>
            </a:pPr>
            <a:endParaRPr lang="es-419" sz="2400">
              <a:latin typeface="Montserrat"/>
              <a:ea typeface="Open Sans"/>
              <a:cs typeface="Open Sans"/>
            </a:endParaRPr>
          </a:p>
          <a:p>
            <a:pPr algn="just">
              <a:buFont typeface="Symbol" panose="020B0604020202020204" pitchFamily="34" charset="0"/>
              <a:buChar char="•"/>
            </a:pPr>
            <a:endParaRPr lang="es-419" sz="2400">
              <a:latin typeface="Montserrat"/>
              <a:ea typeface="Open Sans"/>
              <a:cs typeface="Open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9A9BCA-6C14-5683-BCCE-41AF7D688DEC}"/>
              </a:ext>
            </a:extLst>
          </p:cNvPr>
          <p:cNvSpPr txBox="1"/>
          <p:nvPr/>
        </p:nvSpPr>
        <p:spPr>
          <a:xfrm>
            <a:off x="2200527" y="2020628"/>
            <a:ext cx="14595840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r>
              <a:rPr lang="es-ES_tradnl" sz="4400" b="1">
                <a:latin typeface="Montserrat"/>
                <a:ea typeface="Roboto Black"/>
                <a:cs typeface="Calibri"/>
              </a:rPr>
              <a:t>Ante todo, nunca:</a:t>
            </a:r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6174FD0-84F2-5345-64BE-0354D9EBFDFD}"/>
              </a:ext>
            </a:extLst>
          </p:cNvPr>
          <p:cNvCxnSpPr>
            <a:cxnSpLocks/>
          </p:cNvCxnSpPr>
          <p:nvPr/>
        </p:nvCxnSpPr>
        <p:spPr>
          <a:xfrm>
            <a:off x="1903867" y="2316449"/>
            <a:ext cx="0" cy="7972139"/>
          </a:xfrm>
          <a:prstGeom prst="line">
            <a:avLst/>
          </a:prstGeom>
          <a:ln w="25400">
            <a:solidFill>
              <a:srgbClr val="011E4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1EDDA816-A1B8-6A5B-A7EB-745F7CB2D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617" y="2227549"/>
            <a:ext cx="1905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937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2F5EB3-8606-B743-2F17-D3AD254D4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FA410FF-91C3-8214-7E77-9EB19F7229F2}"/>
              </a:ext>
            </a:extLst>
          </p:cNvPr>
          <p:cNvSpPr/>
          <p:nvPr/>
        </p:nvSpPr>
        <p:spPr>
          <a:xfrm>
            <a:off x="3590254" y="3868291"/>
            <a:ext cx="13592695" cy="207217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9600" b="1">
                <a:solidFill>
                  <a:schemeClr val="tx2"/>
                </a:solidFill>
                <a:latin typeface="Open Sans"/>
                <a:ea typeface="Open Sans"/>
                <a:cs typeface="Open Sans"/>
              </a:rPr>
              <a:t>DESINFORMACIÓN</a:t>
            </a:r>
            <a:endParaRPr lang="en-US" sz="9600" b="1" dirty="0">
              <a:solidFill>
                <a:schemeClr val="tx2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1573896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2147192" y="2995854"/>
            <a:ext cx="13449152" cy="5908509"/>
            <a:chOff x="0" y="0"/>
            <a:chExt cx="3542164" cy="15561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42164" cy="1556150"/>
            </a:xfrm>
            <a:custGeom>
              <a:avLst/>
              <a:gdLst/>
              <a:ahLst/>
              <a:cxnLst/>
              <a:rect l="l" t="t" r="r" b="b"/>
              <a:pathLst>
                <a:path w="3542164" h="1556150">
                  <a:moveTo>
                    <a:pt x="11513" y="0"/>
                  </a:moveTo>
                  <a:lnTo>
                    <a:pt x="3530651" y="0"/>
                  </a:lnTo>
                  <a:cubicBezTo>
                    <a:pt x="3537009" y="0"/>
                    <a:pt x="3542164" y="5154"/>
                    <a:pt x="3542164" y="11513"/>
                  </a:cubicBezTo>
                  <a:lnTo>
                    <a:pt x="3542164" y="1544638"/>
                  </a:lnTo>
                  <a:cubicBezTo>
                    <a:pt x="3542164" y="1547691"/>
                    <a:pt x="3540951" y="1550619"/>
                    <a:pt x="3538792" y="1552778"/>
                  </a:cubicBezTo>
                  <a:cubicBezTo>
                    <a:pt x="3536633" y="1554938"/>
                    <a:pt x="3533704" y="1556150"/>
                    <a:pt x="3530651" y="1556150"/>
                  </a:cubicBezTo>
                  <a:lnTo>
                    <a:pt x="11513" y="1556150"/>
                  </a:lnTo>
                  <a:cubicBezTo>
                    <a:pt x="5154" y="1556150"/>
                    <a:pt x="0" y="1550996"/>
                    <a:pt x="0" y="1544638"/>
                  </a:cubicBezTo>
                  <a:lnTo>
                    <a:pt x="0" y="11513"/>
                  </a:lnTo>
                  <a:cubicBezTo>
                    <a:pt x="0" y="8459"/>
                    <a:pt x="1213" y="5531"/>
                    <a:pt x="3372" y="3372"/>
                  </a:cubicBezTo>
                  <a:cubicBezTo>
                    <a:pt x="5531" y="1213"/>
                    <a:pt x="8459" y="0"/>
                    <a:pt x="11513" y="0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3542164" cy="1613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796327" y="867569"/>
            <a:ext cx="12695346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000" b="1">
                <a:solidFill>
                  <a:srgbClr val="011E41"/>
                </a:solidFill>
                <a:latin typeface="Open Sans"/>
                <a:ea typeface="Open Sans"/>
                <a:cs typeface="Open Sans"/>
                <a:sym typeface="Agrandir Ultra-Bold"/>
              </a:rPr>
              <a:t>Tipos de información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39097" y="3471063"/>
            <a:ext cx="11865341" cy="495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>
              <a:lnSpc>
                <a:spcPts val="3919"/>
              </a:lnSpc>
              <a:buFont typeface="Arial"/>
              <a:buChar char="•"/>
            </a:pPr>
            <a:r>
              <a:rPr lang="en-US" sz="2799" b="1" dirty="0" err="1">
                <a:latin typeface="Open Sans"/>
                <a:ea typeface="Open Sans"/>
                <a:cs typeface="Open Sans"/>
                <a:sym typeface="Garet Bold"/>
              </a:rPr>
              <a:t>Información</a:t>
            </a:r>
            <a:r>
              <a:rPr lang="en-US" sz="2799" b="1" dirty="0">
                <a:latin typeface="Open Sans"/>
                <a:ea typeface="Open Sans"/>
                <a:cs typeface="Open Sans"/>
                <a:sym typeface="Garet Bold"/>
              </a:rPr>
              <a:t> </a:t>
            </a:r>
            <a:r>
              <a:rPr lang="en-US" sz="2799" b="1" dirty="0" err="1">
                <a:latin typeface="Open Sans"/>
                <a:ea typeface="Open Sans"/>
                <a:cs typeface="Open Sans"/>
                <a:sym typeface="Garet Bold"/>
              </a:rPr>
              <a:t>válida</a:t>
            </a:r>
            <a:r>
              <a:rPr lang="en-US" sz="2799" b="1" dirty="0">
                <a:latin typeface="Open Sans"/>
                <a:ea typeface="Open Sans"/>
                <a:cs typeface="Open Sans"/>
                <a:sym typeface="Garet Bold"/>
              </a:rPr>
              <a:t>: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Basada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en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hechos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y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datos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correctos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,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confirmables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,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comprobables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y que no induce al error. </a:t>
            </a:r>
          </a:p>
          <a:p>
            <a:pPr marL="302259" lvl="1">
              <a:lnSpc>
                <a:spcPts val="3919"/>
              </a:lnSpc>
            </a:pPr>
            <a:endParaRPr lang="en-US" sz="2799" dirty="0">
              <a:latin typeface="Open Sans"/>
              <a:ea typeface="Open Sans"/>
              <a:cs typeface="Open Sans"/>
              <a:sym typeface="Garet"/>
            </a:endParaRPr>
          </a:p>
          <a:p>
            <a:pPr marL="604519" lvl="1" indent="-302260">
              <a:lnSpc>
                <a:spcPts val="3919"/>
              </a:lnSpc>
              <a:buFont typeface="Arial"/>
              <a:buChar char="•"/>
            </a:pPr>
            <a:r>
              <a:rPr lang="en-US" sz="2799" b="1" dirty="0" err="1">
                <a:latin typeface="Open Sans"/>
                <a:ea typeface="Open Sans"/>
                <a:cs typeface="Open Sans"/>
                <a:sym typeface="Garet Bold"/>
              </a:rPr>
              <a:t>Información</a:t>
            </a:r>
            <a:r>
              <a:rPr lang="en-US" sz="2799" b="1" dirty="0">
                <a:latin typeface="Open Sans"/>
                <a:ea typeface="Open Sans"/>
                <a:cs typeface="Open Sans"/>
                <a:sym typeface="Garet Bold"/>
              </a:rPr>
              <a:t> </a:t>
            </a:r>
            <a:r>
              <a:rPr lang="en-US" sz="2799" b="1" dirty="0" err="1">
                <a:latin typeface="Open Sans"/>
                <a:ea typeface="Open Sans"/>
                <a:cs typeface="Open Sans"/>
                <a:sym typeface="Garet Bold"/>
              </a:rPr>
              <a:t>inexacta</a:t>
            </a:r>
            <a:r>
              <a:rPr lang="en-US" sz="2799" b="1" dirty="0">
                <a:latin typeface="Open Sans"/>
                <a:ea typeface="Open Sans"/>
                <a:cs typeface="Open Sans"/>
                <a:sym typeface="Garet Bold"/>
              </a:rPr>
              <a:t>: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La que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está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incompleta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or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manipulata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de forma que induce a un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relato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falso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.</a:t>
            </a:r>
          </a:p>
          <a:p>
            <a:pPr marL="302259" lvl="1">
              <a:lnSpc>
                <a:spcPts val="3919"/>
              </a:lnSpc>
            </a:pPr>
            <a:endParaRPr lang="en-US" sz="2799" dirty="0">
              <a:latin typeface="Open Sans"/>
              <a:ea typeface="Open Sans"/>
              <a:cs typeface="Open Sans"/>
              <a:sym typeface="Garet"/>
            </a:endParaRPr>
          </a:p>
          <a:p>
            <a:pPr marL="604519" lvl="1" indent="-302260">
              <a:lnSpc>
                <a:spcPts val="3919"/>
              </a:lnSpc>
              <a:buFont typeface="Arial"/>
              <a:buChar char="•"/>
            </a:pPr>
            <a:r>
              <a:rPr lang="en-US" sz="2799" b="1" dirty="0" err="1">
                <a:latin typeface="Open Sans"/>
                <a:ea typeface="Open Sans"/>
                <a:cs typeface="Open Sans"/>
                <a:sym typeface="Garet Bold"/>
              </a:rPr>
              <a:t>Información</a:t>
            </a:r>
            <a:r>
              <a:rPr lang="en-US" sz="2799" b="1" dirty="0">
                <a:latin typeface="Open Sans"/>
                <a:ea typeface="Open Sans"/>
                <a:cs typeface="Open Sans"/>
                <a:sym typeface="Garet Bold"/>
              </a:rPr>
              <a:t> falsa: 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Es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incorrecta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y hay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datos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que lo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confirman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. </a:t>
            </a:r>
          </a:p>
          <a:p>
            <a:pPr marL="302259" lvl="1">
              <a:lnSpc>
                <a:spcPts val="3919"/>
              </a:lnSpc>
            </a:pPr>
            <a:endParaRPr lang="en-US" sz="2799" dirty="0">
              <a:latin typeface="Open Sans"/>
              <a:ea typeface="Open Sans"/>
              <a:cs typeface="Open Sans"/>
              <a:sym typeface="Garet"/>
            </a:endParaRPr>
          </a:p>
          <a:p>
            <a:pPr marL="604519" lvl="1" indent="-302260">
              <a:lnSpc>
                <a:spcPts val="3919"/>
              </a:lnSpc>
              <a:buFont typeface="Arial"/>
              <a:buChar char="•"/>
            </a:pPr>
            <a:r>
              <a:rPr lang="en-US" sz="2799" b="1" dirty="0" err="1">
                <a:latin typeface="Open Sans"/>
                <a:ea typeface="Open Sans"/>
                <a:cs typeface="Open Sans"/>
                <a:sym typeface="Garet Bold"/>
              </a:rPr>
              <a:t>Información</a:t>
            </a:r>
            <a:r>
              <a:rPr lang="en-US" sz="2799" b="1" dirty="0">
                <a:latin typeface="Open Sans"/>
                <a:ea typeface="Open Sans"/>
                <a:cs typeface="Open Sans"/>
                <a:sym typeface="Garet Bold"/>
              </a:rPr>
              <a:t> no </a:t>
            </a:r>
            <a:r>
              <a:rPr lang="en-US" sz="2799" b="1" dirty="0" err="1">
                <a:latin typeface="Open Sans"/>
                <a:ea typeface="Open Sans"/>
                <a:cs typeface="Open Sans"/>
                <a:sym typeface="Garet Bold"/>
              </a:rPr>
              <a:t>sustentada</a:t>
            </a:r>
            <a:r>
              <a:rPr lang="en-US" sz="2799" b="1" dirty="0">
                <a:latin typeface="Open Sans"/>
                <a:ea typeface="Open Sans"/>
                <a:cs typeface="Open Sans"/>
                <a:sym typeface="Garet Bold"/>
              </a:rPr>
              <a:t>: 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No ha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sido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confirmada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ni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desaprobada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,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según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los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datos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disponibles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.</a:t>
            </a:r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9DE6C6B4-B9C0-0172-EF23-48CC121E002F}"/>
              </a:ext>
            </a:extLst>
          </p:cNvPr>
          <p:cNvSpPr/>
          <p:nvPr/>
        </p:nvSpPr>
        <p:spPr>
          <a:xfrm rot="-2508205">
            <a:off x="15461614" y="7407300"/>
            <a:ext cx="3431083" cy="2835936"/>
          </a:xfrm>
          <a:custGeom>
            <a:avLst/>
            <a:gdLst/>
            <a:ahLst/>
            <a:cxnLst/>
            <a:rect l="l" t="t" r="r" b="b"/>
            <a:pathLst>
              <a:path w="2576725" h="2126970">
                <a:moveTo>
                  <a:pt x="0" y="0"/>
                </a:moveTo>
                <a:lnTo>
                  <a:pt x="2576726" y="0"/>
                </a:lnTo>
                <a:lnTo>
                  <a:pt x="2576726" y="2126970"/>
                </a:lnTo>
                <a:lnTo>
                  <a:pt x="0" y="2126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2147192" y="2995854"/>
            <a:ext cx="13449152" cy="5908509"/>
            <a:chOff x="0" y="0"/>
            <a:chExt cx="3542164" cy="15561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42164" cy="1556150"/>
            </a:xfrm>
            <a:custGeom>
              <a:avLst/>
              <a:gdLst/>
              <a:ahLst/>
              <a:cxnLst/>
              <a:rect l="l" t="t" r="r" b="b"/>
              <a:pathLst>
                <a:path w="3542164" h="1556150">
                  <a:moveTo>
                    <a:pt x="11513" y="0"/>
                  </a:moveTo>
                  <a:lnTo>
                    <a:pt x="3530651" y="0"/>
                  </a:lnTo>
                  <a:cubicBezTo>
                    <a:pt x="3537009" y="0"/>
                    <a:pt x="3542164" y="5154"/>
                    <a:pt x="3542164" y="11513"/>
                  </a:cubicBezTo>
                  <a:lnTo>
                    <a:pt x="3542164" y="1544638"/>
                  </a:lnTo>
                  <a:cubicBezTo>
                    <a:pt x="3542164" y="1547691"/>
                    <a:pt x="3540951" y="1550619"/>
                    <a:pt x="3538792" y="1552778"/>
                  </a:cubicBezTo>
                  <a:cubicBezTo>
                    <a:pt x="3536633" y="1554938"/>
                    <a:pt x="3533704" y="1556150"/>
                    <a:pt x="3530651" y="1556150"/>
                  </a:cubicBezTo>
                  <a:lnTo>
                    <a:pt x="11513" y="1556150"/>
                  </a:lnTo>
                  <a:cubicBezTo>
                    <a:pt x="5154" y="1556150"/>
                    <a:pt x="0" y="1550996"/>
                    <a:pt x="0" y="1544638"/>
                  </a:cubicBezTo>
                  <a:lnTo>
                    <a:pt x="0" y="11513"/>
                  </a:lnTo>
                  <a:cubicBezTo>
                    <a:pt x="0" y="8459"/>
                    <a:pt x="1213" y="5531"/>
                    <a:pt x="3372" y="3372"/>
                  </a:cubicBezTo>
                  <a:cubicBezTo>
                    <a:pt x="5531" y="1213"/>
                    <a:pt x="8459" y="0"/>
                    <a:pt x="11513" y="0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3542164" cy="1613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517524" y="1268754"/>
            <a:ext cx="1270849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69"/>
              </a:lnSpc>
            </a:pPr>
            <a:r>
              <a:rPr lang="en-US" sz="6699" b="1">
                <a:solidFill>
                  <a:srgbClr val="011E41"/>
                </a:solidFill>
                <a:latin typeface="Open Sans"/>
                <a:ea typeface="Open Sans"/>
                <a:cs typeface="Open Sans"/>
                <a:sym typeface="Agrandir Ultra-Bold"/>
              </a:rPr>
              <a:t>Tipos de información dañina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39097" y="3471063"/>
            <a:ext cx="11865341" cy="4958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>
              <a:lnSpc>
                <a:spcPts val="3919"/>
              </a:lnSpc>
              <a:buFont typeface="Arial"/>
              <a:buChar char="•"/>
            </a:pPr>
            <a:r>
              <a:rPr lang="en-US" sz="2799" b="1" dirty="0">
                <a:latin typeface="Open Sans"/>
                <a:ea typeface="Open Sans"/>
                <a:cs typeface="Open Sans"/>
                <a:sym typeface="Garet Bold"/>
              </a:rPr>
              <a:t>Misinformation  | </a:t>
            </a:r>
            <a:r>
              <a:rPr lang="en-US" sz="2799" b="1" dirty="0" err="1">
                <a:latin typeface="Open Sans"/>
                <a:ea typeface="Open Sans"/>
                <a:cs typeface="Open Sans"/>
                <a:sym typeface="Garet Bold"/>
              </a:rPr>
              <a:t>Información</a:t>
            </a:r>
            <a:r>
              <a:rPr lang="en-US" sz="2799" b="1" dirty="0">
                <a:latin typeface="Open Sans"/>
                <a:ea typeface="Open Sans"/>
                <a:cs typeface="Open Sans"/>
                <a:sym typeface="Garet Bold"/>
              </a:rPr>
              <a:t> falsa: 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Se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riefiere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a la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información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falsa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pero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que no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busca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hacer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daño</a:t>
            </a:r>
            <a:endParaRPr lang="en-US" sz="2799" dirty="0">
              <a:latin typeface="Open Sans"/>
              <a:ea typeface="Open Sans"/>
              <a:cs typeface="Open Sans"/>
              <a:sym typeface="Garet"/>
            </a:endParaRPr>
          </a:p>
          <a:p>
            <a:pPr marL="302259" lvl="1">
              <a:lnSpc>
                <a:spcPts val="3919"/>
              </a:lnSpc>
            </a:pPr>
            <a:endParaRPr lang="en-US" sz="2799" dirty="0">
              <a:latin typeface="Open Sans"/>
              <a:ea typeface="Open Sans"/>
              <a:cs typeface="Open Sans"/>
              <a:sym typeface="Garet"/>
            </a:endParaRPr>
          </a:p>
          <a:p>
            <a:pPr marL="604519" lvl="1" indent="-302260">
              <a:lnSpc>
                <a:spcPts val="3919"/>
              </a:lnSpc>
              <a:buFont typeface="Arial"/>
              <a:buChar char="•"/>
            </a:pPr>
            <a:r>
              <a:rPr lang="en-US" sz="2799" b="1" dirty="0">
                <a:latin typeface="Open Sans"/>
                <a:ea typeface="Open Sans"/>
                <a:cs typeface="Open Sans"/>
                <a:sym typeface="Garet Bold"/>
              </a:rPr>
              <a:t>Disinformation | </a:t>
            </a:r>
            <a:r>
              <a:rPr lang="en-US" sz="2799" b="1" dirty="0" err="1">
                <a:latin typeface="Open Sans"/>
                <a:ea typeface="Open Sans"/>
                <a:cs typeface="Open Sans"/>
                <a:sym typeface="Garet Bold"/>
              </a:rPr>
              <a:t>Información</a:t>
            </a:r>
            <a:r>
              <a:rPr lang="en-US" sz="2799" b="1" dirty="0">
                <a:latin typeface="Open Sans"/>
                <a:ea typeface="Open Sans"/>
                <a:cs typeface="Open Sans"/>
                <a:sym typeface="Garet Bold"/>
              </a:rPr>
              <a:t> que </a:t>
            </a:r>
            <a:r>
              <a:rPr lang="en-US" sz="2799" b="1" dirty="0" err="1">
                <a:latin typeface="Open Sans"/>
                <a:ea typeface="Open Sans"/>
                <a:cs typeface="Open Sans"/>
                <a:sym typeface="Garet Bold"/>
              </a:rPr>
              <a:t>daña</a:t>
            </a:r>
            <a:r>
              <a:rPr lang="en-US" sz="2799" b="1" dirty="0">
                <a:latin typeface="Open Sans"/>
                <a:ea typeface="Open Sans"/>
                <a:cs typeface="Open Sans"/>
                <a:sym typeface="Garet Bold"/>
              </a:rPr>
              <a:t>: 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La que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intenta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manipular,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causar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daño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y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llevar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a la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gente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,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organizaciones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y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autoridades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a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tomar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decisiones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erróneas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. </a:t>
            </a:r>
          </a:p>
          <a:p>
            <a:pPr marL="302259" lvl="1">
              <a:lnSpc>
                <a:spcPts val="3919"/>
              </a:lnSpc>
            </a:pPr>
            <a:endParaRPr lang="en-US" sz="2799" dirty="0">
              <a:latin typeface="Open Sans"/>
              <a:ea typeface="Open Sans"/>
              <a:cs typeface="Open Sans"/>
              <a:sym typeface="Garet"/>
            </a:endParaRPr>
          </a:p>
          <a:p>
            <a:pPr marL="604519" lvl="1" indent="-302260">
              <a:lnSpc>
                <a:spcPts val="3919"/>
              </a:lnSpc>
              <a:buFont typeface="Arial"/>
              <a:buChar char="•"/>
            </a:pPr>
            <a:r>
              <a:rPr lang="en-US" sz="2799" b="1" dirty="0" err="1">
                <a:latin typeface="Open Sans"/>
                <a:ea typeface="Open Sans"/>
                <a:cs typeface="Open Sans"/>
                <a:sym typeface="Garet Bold"/>
              </a:rPr>
              <a:t>Malinformation</a:t>
            </a:r>
            <a:r>
              <a:rPr lang="en-US" sz="2799" b="1" dirty="0">
                <a:latin typeface="Open Sans"/>
                <a:ea typeface="Open Sans"/>
                <a:cs typeface="Open Sans"/>
                <a:sym typeface="Garet Bold"/>
              </a:rPr>
              <a:t> | </a:t>
            </a:r>
            <a:r>
              <a:rPr lang="en-US" sz="2799" b="1" dirty="0" err="1">
                <a:latin typeface="Open Sans"/>
                <a:ea typeface="Open Sans"/>
                <a:cs typeface="Open Sans"/>
                <a:sym typeface="Garet Bold"/>
              </a:rPr>
              <a:t>Información</a:t>
            </a:r>
            <a:r>
              <a:rPr lang="en-US" sz="2799" b="1" dirty="0">
                <a:latin typeface="Open Sans"/>
                <a:ea typeface="Open Sans"/>
                <a:cs typeface="Open Sans"/>
                <a:sym typeface="Garet Bold"/>
              </a:rPr>
              <a:t> </a:t>
            </a:r>
            <a:r>
              <a:rPr lang="en-US" sz="2799" b="1" dirty="0" err="1">
                <a:latin typeface="Open Sans"/>
                <a:ea typeface="Open Sans"/>
                <a:cs typeface="Open Sans"/>
                <a:sym typeface="Garet Bold"/>
              </a:rPr>
              <a:t>malintencionada</a:t>
            </a:r>
            <a:r>
              <a:rPr lang="en-US" sz="2799" b="1" dirty="0">
                <a:latin typeface="Open Sans"/>
                <a:ea typeface="Open Sans"/>
                <a:cs typeface="Open Sans"/>
                <a:sym typeface="Garet Bold"/>
              </a:rPr>
              <a:t>: 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La que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está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basada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en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la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verdad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pero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se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exagera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o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manipula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que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lleva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a la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confusión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y causa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potencial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99" dirty="0" err="1">
                <a:latin typeface="Open Sans"/>
                <a:ea typeface="Open Sans"/>
                <a:cs typeface="Open Sans"/>
                <a:sym typeface="Garet"/>
              </a:rPr>
              <a:t>daño</a:t>
            </a:r>
            <a:r>
              <a:rPr lang="en-US" sz="2799" dirty="0">
                <a:latin typeface="Open Sans"/>
                <a:ea typeface="Open Sans"/>
                <a:cs typeface="Open Sans"/>
                <a:sym typeface="Garet"/>
              </a:rPr>
              <a:t>.</a:t>
            </a:r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2583DE32-7AC9-9B3B-4317-B676C426133F}"/>
              </a:ext>
            </a:extLst>
          </p:cNvPr>
          <p:cNvSpPr/>
          <p:nvPr/>
        </p:nvSpPr>
        <p:spPr>
          <a:xfrm rot="-2508205">
            <a:off x="15461614" y="7407300"/>
            <a:ext cx="3431083" cy="2835936"/>
          </a:xfrm>
          <a:custGeom>
            <a:avLst/>
            <a:gdLst/>
            <a:ahLst/>
            <a:cxnLst/>
            <a:rect l="l" t="t" r="r" b="b"/>
            <a:pathLst>
              <a:path w="2576725" h="2126970">
                <a:moveTo>
                  <a:pt x="0" y="0"/>
                </a:moveTo>
                <a:lnTo>
                  <a:pt x="2576726" y="0"/>
                </a:lnTo>
                <a:lnTo>
                  <a:pt x="2576726" y="2126970"/>
                </a:lnTo>
                <a:lnTo>
                  <a:pt x="0" y="2126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2147192" y="2995854"/>
            <a:ext cx="13449152" cy="5908509"/>
            <a:chOff x="0" y="0"/>
            <a:chExt cx="3542164" cy="15561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42164" cy="1556150"/>
            </a:xfrm>
            <a:custGeom>
              <a:avLst/>
              <a:gdLst/>
              <a:ahLst/>
              <a:cxnLst/>
              <a:rect l="l" t="t" r="r" b="b"/>
              <a:pathLst>
                <a:path w="3542164" h="1556150">
                  <a:moveTo>
                    <a:pt x="11513" y="0"/>
                  </a:moveTo>
                  <a:lnTo>
                    <a:pt x="3530651" y="0"/>
                  </a:lnTo>
                  <a:cubicBezTo>
                    <a:pt x="3537009" y="0"/>
                    <a:pt x="3542164" y="5154"/>
                    <a:pt x="3542164" y="11513"/>
                  </a:cubicBezTo>
                  <a:lnTo>
                    <a:pt x="3542164" y="1544638"/>
                  </a:lnTo>
                  <a:cubicBezTo>
                    <a:pt x="3542164" y="1547691"/>
                    <a:pt x="3540951" y="1550619"/>
                    <a:pt x="3538792" y="1552778"/>
                  </a:cubicBezTo>
                  <a:cubicBezTo>
                    <a:pt x="3536633" y="1554938"/>
                    <a:pt x="3533704" y="1556150"/>
                    <a:pt x="3530651" y="1556150"/>
                  </a:cubicBezTo>
                  <a:lnTo>
                    <a:pt x="11513" y="1556150"/>
                  </a:lnTo>
                  <a:cubicBezTo>
                    <a:pt x="5154" y="1556150"/>
                    <a:pt x="0" y="1550996"/>
                    <a:pt x="0" y="1544638"/>
                  </a:cubicBezTo>
                  <a:lnTo>
                    <a:pt x="0" y="11513"/>
                  </a:lnTo>
                  <a:cubicBezTo>
                    <a:pt x="0" y="8459"/>
                    <a:pt x="1213" y="5531"/>
                    <a:pt x="3372" y="3372"/>
                  </a:cubicBezTo>
                  <a:cubicBezTo>
                    <a:pt x="5531" y="1213"/>
                    <a:pt x="8459" y="0"/>
                    <a:pt x="11513" y="0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3542164" cy="1613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887854" y="1095299"/>
            <a:ext cx="11967830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000" b="1">
                <a:solidFill>
                  <a:srgbClr val="011E41"/>
                </a:solidFill>
                <a:latin typeface="Open Sans"/>
                <a:ea typeface="Open Sans"/>
                <a:cs typeface="Open Sans"/>
                <a:sym typeface="Agrandir Ultra-Bold"/>
              </a:rPr>
              <a:t>Discurso de odio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39099" y="3699668"/>
            <a:ext cx="11865341" cy="444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>
                <a:latin typeface="Open Sans"/>
                <a:ea typeface="Open Sans"/>
                <a:cs typeface="Open Sans"/>
                <a:sym typeface="Garet"/>
              </a:rPr>
              <a:t>Según la ONU...«cualquier tipo de comunicación verbal, escrita o de comportamiento que ataque o utilice un lenguaje peyorativo o discriminatorio con referencia a una persona o un grupo en función de lo que son, es decir, en función de su religión, etnia, nacionalidad, raza, color, ascendencia, género u otro factor de identidad»...  y que puede amenazar la paz social.</a:t>
            </a:r>
          </a:p>
          <a:p>
            <a:pPr>
              <a:lnSpc>
                <a:spcPts val="3919"/>
              </a:lnSpc>
            </a:pPr>
            <a:endParaRPr lang="en-US" sz="2799">
              <a:latin typeface="Open Sans"/>
              <a:ea typeface="Open Sans"/>
              <a:cs typeface="Open Sans"/>
              <a:sym typeface="Garet"/>
            </a:endParaRPr>
          </a:p>
          <a:p>
            <a:pPr>
              <a:lnSpc>
                <a:spcPts val="3919"/>
              </a:lnSpc>
            </a:pPr>
            <a:r>
              <a:rPr lang="en-US" sz="2799">
                <a:latin typeface="Open Sans"/>
                <a:ea typeface="Open Sans"/>
                <a:cs typeface="Open Sans"/>
                <a:sym typeface="Garet"/>
              </a:rPr>
              <a:t>Para algunos grupos, los mensajes de odio amenazan la libertad de opinión y expresión, la no discriminación y la igualdad.</a:t>
            </a:r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033F9CA6-FEBB-F872-0AF4-B3A984BBC61E}"/>
              </a:ext>
            </a:extLst>
          </p:cNvPr>
          <p:cNvSpPr/>
          <p:nvPr/>
        </p:nvSpPr>
        <p:spPr>
          <a:xfrm rot="-2508205">
            <a:off x="15461614" y="7407300"/>
            <a:ext cx="3431083" cy="2835936"/>
          </a:xfrm>
          <a:custGeom>
            <a:avLst/>
            <a:gdLst/>
            <a:ahLst/>
            <a:cxnLst/>
            <a:rect l="l" t="t" r="r" b="b"/>
            <a:pathLst>
              <a:path w="2576725" h="2126970">
                <a:moveTo>
                  <a:pt x="0" y="0"/>
                </a:moveTo>
                <a:lnTo>
                  <a:pt x="2576726" y="0"/>
                </a:lnTo>
                <a:lnTo>
                  <a:pt x="2576726" y="2126970"/>
                </a:lnTo>
                <a:lnTo>
                  <a:pt x="0" y="2126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2148713" y="3201269"/>
            <a:ext cx="13990574" cy="5703095"/>
            <a:chOff x="0" y="0"/>
            <a:chExt cx="3684760" cy="15020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684760" cy="1502050"/>
            </a:xfrm>
            <a:custGeom>
              <a:avLst/>
              <a:gdLst/>
              <a:ahLst/>
              <a:cxnLst/>
              <a:rect l="l" t="t" r="r" b="b"/>
              <a:pathLst>
                <a:path w="3684760" h="1502050">
                  <a:moveTo>
                    <a:pt x="11067" y="0"/>
                  </a:moveTo>
                  <a:lnTo>
                    <a:pt x="3673693" y="0"/>
                  </a:lnTo>
                  <a:cubicBezTo>
                    <a:pt x="3676628" y="0"/>
                    <a:pt x="3679443" y="1166"/>
                    <a:pt x="3681519" y="3242"/>
                  </a:cubicBezTo>
                  <a:cubicBezTo>
                    <a:pt x="3683595" y="5317"/>
                    <a:pt x="3684760" y="8132"/>
                    <a:pt x="3684760" y="11067"/>
                  </a:cubicBezTo>
                  <a:lnTo>
                    <a:pt x="3684760" y="1490982"/>
                  </a:lnTo>
                  <a:cubicBezTo>
                    <a:pt x="3684760" y="1497095"/>
                    <a:pt x="3679805" y="1502050"/>
                    <a:pt x="3673693" y="1502050"/>
                  </a:cubicBezTo>
                  <a:lnTo>
                    <a:pt x="11067" y="1502050"/>
                  </a:lnTo>
                  <a:cubicBezTo>
                    <a:pt x="8132" y="1502050"/>
                    <a:pt x="5317" y="1500884"/>
                    <a:pt x="3242" y="1498808"/>
                  </a:cubicBezTo>
                  <a:cubicBezTo>
                    <a:pt x="1166" y="1496733"/>
                    <a:pt x="0" y="1493918"/>
                    <a:pt x="0" y="1490982"/>
                  </a:cubicBezTo>
                  <a:lnTo>
                    <a:pt x="0" y="11067"/>
                  </a:lnTo>
                  <a:cubicBezTo>
                    <a:pt x="0" y="8132"/>
                    <a:pt x="1166" y="5317"/>
                    <a:pt x="3242" y="3242"/>
                  </a:cubicBezTo>
                  <a:cubicBezTo>
                    <a:pt x="5317" y="1166"/>
                    <a:pt x="8132" y="0"/>
                    <a:pt x="11067" y="0"/>
                  </a:cubicBez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3684760" cy="1559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182475" y="1490204"/>
            <a:ext cx="13407538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000" b="1">
                <a:solidFill>
                  <a:srgbClr val="011E41"/>
                </a:solidFill>
                <a:latin typeface="Open Sans"/>
                <a:ea typeface="Open Sans"/>
                <a:cs typeface="Open Sans"/>
                <a:sym typeface="Agrandir Ultra-Bold"/>
              </a:rPr>
              <a:t>Toda información dañina: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53792" y="3426869"/>
            <a:ext cx="12980416" cy="5142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2" lvl="1" indent="-345441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Amenaza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la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reputación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de la Cruz Roja</a:t>
            </a:r>
          </a:p>
          <a:p>
            <a:pPr marL="690882" lvl="1" indent="-345441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Amenaza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la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confianza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que la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gente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tiene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en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la Cruz Roja</a:t>
            </a:r>
          </a:p>
          <a:p>
            <a:pPr marL="690882" lvl="1" indent="-345441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Amenaza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el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bienestar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y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los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derechos de las personas</a:t>
            </a:r>
          </a:p>
          <a:p>
            <a:pPr marL="690882" lvl="1" indent="-345441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Lleva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a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tomar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decisiones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que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ponen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en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riesgo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a la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gente</a:t>
            </a:r>
            <a:endParaRPr lang="en-US" sz="3200" dirty="0">
              <a:latin typeface="Open Sans"/>
              <a:ea typeface="Open Sans"/>
              <a:cs typeface="Open Sans"/>
              <a:sym typeface="Garet"/>
            </a:endParaRPr>
          </a:p>
          <a:p>
            <a:pPr marL="690882" lvl="1" indent="-345441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Ponen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en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duda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el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criterio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de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especialistas</a:t>
            </a:r>
            <a:endParaRPr lang="en-US" sz="3200" dirty="0">
              <a:latin typeface="Open Sans"/>
              <a:ea typeface="Open Sans"/>
              <a:cs typeface="Open Sans"/>
              <a:sym typeface="Garet"/>
            </a:endParaRPr>
          </a:p>
          <a:p>
            <a:pPr marL="690882" lvl="1" indent="-345441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Fomenta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el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negacionismo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(de la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emergencia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climática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,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ej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)</a:t>
            </a:r>
          </a:p>
          <a:p>
            <a:pPr marL="690882" lvl="1" indent="-345441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Puede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incrementar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riesgos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y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prácticas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no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saludables</a:t>
            </a:r>
            <a:endParaRPr lang="en-US" sz="3200" dirty="0">
              <a:latin typeface="Open Sans"/>
              <a:ea typeface="Open Sans"/>
              <a:cs typeface="Open Sans"/>
              <a:sym typeface="Garet"/>
            </a:endParaRPr>
          </a:p>
          <a:p>
            <a:pPr marL="690882" lvl="1" indent="-345441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Agudiza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la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polarización</a:t>
            </a:r>
            <a:endParaRPr lang="en-US" sz="3200" dirty="0">
              <a:latin typeface="Open Sans"/>
              <a:ea typeface="Open Sans"/>
              <a:cs typeface="Open Sans"/>
              <a:sym typeface="Garet"/>
            </a:endParaRPr>
          </a:p>
          <a:p>
            <a:pPr marL="690882" lvl="1" indent="-345441">
              <a:lnSpc>
                <a:spcPts val="4480"/>
              </a:lnSpc>
              <a:buFont typeface="Arial"/>
              <a:buChar char="•"/>
            </a:pP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Amenaza</a:t>
            </a:r>
            <a:r>
              <a:rPr lang="en-US" sz="3200" dirty="0">
                <a:latin typeface="Open Sans"/>
                <a:ea typeface="Open Sans"/>
                <a:cs typeface="Open Sans"/>
                <a:sym typeface="Garet"/>
              </a:rPr>
              <a:t> la </a:t>
            </a:r>
            <a:r>
              <a:rPr lang="en-US" sz="3200" dirty="0" err="1">
                <a:latin typeface="Open Sans"/>
                <a:ea typeface="Open Sans"/>
                <a:cs typeface="Open Sans"/>
                <a:sym typeface="Garet"/>
              </a:rPr>
              <a:t>democracia</a:t>
            </a:r>
            <a:endParaRPr lang="en-US" sz="3200" dirty="0">
              <a:latin typeface="Open Sans"/>
              <a:ea typeface="Open Sans"/>
              <a:cs typeface="Open Sans"/>
              <a:sym typeface="Garet"/>
            </a:endParaRPr>
          </a:p>
        </p:txBody>
      </p:sp>
      <p:sp>
        <p:nvSpPr>
          <p:cNvPr id="11" name="Freeform 4"/>
          <p:cNvSpPr/>
          <p:nvPr/>
        </p:nvSpPr>
        <p:spPr>
          <a:xfrm rot="-2508205">
            <a:off x="15461614" y="7407300"/>
            <a:ext cx="3431083" cy="2835936"/>
          </a:xfrm>
          <a:custGeom>
            <a:avLst/>
            <a:gdLst/>
            <a:ahLst/>
            <a:cxnLst/>
            <a:rect l="l" t="t" r="r" b="b"/>
            <a:pathLst>
              <a:path w="2576725" h="2126970">
                <a:moveTo>
                  <a:pt x="0" y="0"/>
                </a:moveTo>
                <a:lnTo>
                  <a:pt x="2576726" y="0"/>
                </a:lnTo>
                <a:lnTo>
                  <a:pt x="2576726" y="2126970"/>
                </a:lnTo>
                <a:lnTo>
                  <a:pt x="0" y="2126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01B14-DFCC-2E7A-A0D8-A6D71D175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04F637C6-011F-AA85-0272-C481F2CB2FE4}"/>
              </a:ext>
            </a:extLst>
          </p:cNvPr>
          <p:cNvSpPr/>
          <p:nvPr/>
        </p:nvSpPr>
        <p:spPr>
          <a:xfrm rot="2803384">
            <a:off x="-33730" y="-246407"/>
            <a:ext cx="971906" cy="1475753"/>
          </a:xfrm>
          <a:custGeom>
            <a:avLst/>
            <a:gdLst/>
            <a:ahLst/>
            <a:cxnLst/>
            <a:rect l="l" t="t" r="r" b="b"/>
            <a:pathLst>
              <a:path w="971906" h="1475753">
                <a:moveTo>
                  <a:pt x="0" y="0"/>
                </a:moveTo>
                <a:lnTo>
                  <a:pt x="971906" y="0"/>
                </a:lnTo>
                <a:lnTo>
                  <a:pt x="971906" y="1475753"/>
                </a:lnTo>
                <a:lnTo>
                  <a:pt x="0" y="14757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179368" b="-739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4FA4BC52-A37A-D5C0-840C-8165378C8BB6}"/>
              </a:ext>
            </a:extLst>
          </p:cNvPr>
          <p:cNvSpPr/>
          <p:nvPr/>
        </p:nvSpPr>
        <p:spPr>
          <a:xfrm rot="-2508205">
            <a:off x="15461614" y="7407300"/>
            <a:ext cx="3431083" cy="2835936"/>
          </a:xfrm>
          <a:custGeom>
            <a:avLst/>
            <a:gdLst/>
            <a:ahLst/>
            <a:cxnLst/>
            <a:rect l="l" t="t" r="r" b="b"/>
            <a:pathLst>
              <a:path w="2576725" h="2126970">
                <a:moveTo>
                  <a:pt x="0" y="0"/>
                </a:moveTo>
                <a:lnTo>
                  <a:pt x="2576726" y="0"/>
                </a:lnTo>
                <a:lnTo>
                  <a:pt x="2576726" y="2126970"/>
                </a:lnTo>
                <a:lnTo>
                  <a:pt x="0" y="21269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" name="Picture 1" descr="A screenshot of a text&#10;&#10;AI-generated content may be incorrect.">
            <a:extLst>
              <a:ext uri="{FF2B5EF4-FFF2-40B4-BE49-F238E27FC236}">
                <a16:creationId xmlns:a16="http://schemas.microsoft.com/office/drawing/2014/main" id="{A57044AD-6C87-08BA-BB43-0476922836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8965" y="890588"/>
            <a:ext cx="12647248" cy="850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7647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4CB55-8FE8-F83B-D6F9-CBA9F3783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C413477A-491B-6C8D-4F8F-11353F48BE99}"/>
              </a:ext>
            </a:extLst>
          </p:cNvPr>
          <p:cNvSpPr/>
          <p:nvPr/>
        </p:nvSpPr>
        <p:spPr>
          <a:xfrm rot="2803384">
            <a:off x="-33730" y="-246407"/>
            <a:ext cx="971906" cy="1475753"/>
          </a:xfrm>
          <a:custGeom>
            <a:avLst/>
            <a:gdLst/>
            <a:ahLst/>
            <a:cxnLst/>
            <a:rect l="l" t="t" r="r" b="b"/>
            <a:pathLst>
              <a:path w="971906" h="1475753">
                <a:moveTo>
                  <a:pt x="0" y="0"/>
                </a:moveTo>
                <a:lnTo>
                  <a:pt x="971906" y="0"/>
                </a:lnTo>
                <a:lnTo>
                  <a:pt x="971906" y="1475753"/>
                </a:lnTo>
                <a:lnTo>
                  <a:pt x="0" y="14757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179368" b="-739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BDC99CE9-8C29-DE1A-E920-85E37AB401D0}"/>
              </a:ext>
            </a:extLst>
          </p:cNvPr>
          <p:cNvSpPr/>
          <p:nvPr/>
        </p:nvSpPr>
        <p:spPr>
          <a:xfrm rot="-2508205">
            <a:off x="15461614" y="7407300"/>
            <a:ext cx="3431083" cy="2835936"/>
          </a:xfrm>
          <a:custGeom>
            <a:avLst/>
            <a:gdLst/>
            <a:ahLst/>
            <a:cxnLst/>
            <a:rect l="l" t="t" r="r" b="b"/>
            <a:pathLst>
              <a:path w="2576725" h="2126970">
                <a:moveTo>
                  <a:pt x="0" y="0"/>
                </a:moveTo>
                <a:lnTo>
                  <a:pt x="2576726" y="0"/>
                </a:lnTo>
                <a:lnTo>
                  <a:pt x="2576726" y="2126970"/>
                </a:lnTo>
                <a:lnTo>
                  <a:pt x="0" y="21269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Picture 2" descr="A collage of people in a city&#10;&#10;AI-generated content may be incorrect.">
            <a:extLst>
              <a:ext uri="{FF2B5EF4-FFF2-40B4-BE49-F238E27FC236}">
                <a16:creationId xmlns:a16="http://schemas.microsoft.com/office/drawing/2014/main" id="{7926BA3C-6A5D-21C7-0BC5-2E470B94C4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9009" y="1040661"/>
            <a:ext cx="8816976" cy="7780534"/>
          </a:xfrm>
          <a:prstGeom prst="rect">
            <a:avLst/>
          </a:prstGeom>
        </p:spPr>
      </p:pic>
      <p:pic>
        <p:nvPicPr>
          <p:cNvPr id="4" name="Picture 3" descr="A white text on a white background&#10;&#10;AI-generated content may be incorrect.">
            <a:extLst>
              <a:ext uri="{FF2B5EF4-FFF2-40B4-BE49-F238E27FC236}">
                <a16:creationId xmlns:a16="http://schemas.microsoft.com/office/drawing/2014/main" id="{799BEC06-2546-7BDD-C253-68532AE1C5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0490" y="5099739"/>
            <a:ext cx="9820046" cy="306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1974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5EE56-1043-0B4D-E207-81E1771D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91983B2F-C898-C135-515E-E0676A9CAFA9}"/>
              </a:ext>
            </a:extLst>
          </p:cNvPr>
          <p:cNvSpPr/>
          <p:nvPr/>
        </p:nvSpPr>
        <p:spPr>
          <a:xfrm rot="2803384">
            <a:off x="-33730" y="-246407"/>
            <a:ext cx="971906" cy="1475753"/>
          </a:xfrm>
          <a:custGeom>
            <a:avLst/>
            <a:gdLst/>
            <a:ahLst/>
            <a:cxnLst/>
            <a:rect l="l" t="t" r="r" b="b"/>
            <a:pathLst>
              <a:path w="971906" h="1475753">
                <a:moveTo>
                  <a:pt x="0" y="0"/>
                </a:moveTo>
                <a:lnTo>
                  <a:pt x="971906" y="0"/>
                </a:lnTo>
                <a:lnTo>
                  <a:pt x="971906" y="1475753"/>
                </a:lnTo>
                <a:lnTo>
                  <a:pt x="0" y="14757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179368" b="-739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9A6830E3-F7D9-6885-3C12-DB4F5CCCBFA8}"/>
              </a:ext>
            </a:extLst>
          </p:cNvPr>
          <p:cNvSpPr/>
          <p:nvPr/>
        </p:nvSpPr>
        <p:spPr>
          <a:xfrm rot="-2508205">
            <a:off x="15461614" y="7407300"/>
            <a:ext cx="3431083" cy="2835936"/>
          </a:xfrm>
          <a:custGeom>
            <a:avLst/>
            <a:gdLst/>
            <a:ahLst/>
            <a:cxnLst/>
            <a:rect l="l" t="t" r="r" b="b"/>
            <a:pathLst>
              <a:path w="2576725" h="2126970">
                <a:moveTo>
                  <a:pt x="0" y="0"/>
                </a:moveTo>
                <a:lnTo>
                  <a:pt x="2576726" y="0"/>
                </a:lnTo>
                <a:lnTo>
                  <a:pt x="2576726" y="2126970"/>
                </a:lnTo>
                <a:lnTo>
                  <a:pt x="0" y="21269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" name="Picture 1" descr="A screenshot of a social media post&#10;&#10;AI-generated content may be incorrect.">
            <a:extLst>
              <a:ext uri="{FF2B5EF4-FFF2-40B4-BE49-F238E27FC236}">
                <a16:creationId xmlns:a16="http://schemas.microsoft.com/office/drawing/2014/main" id="{3DF0C781-616B-8D5F-742E-982F37BF06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481" y="965348"/>
            <a:ext cx="12381610" cy="807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2290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2999349" y="3646991"/>
            <a:ext cx="12286723" cy="5533507"/>
            <a:chOff x="0" y="0"/>
            <a:chExt cx="980761" cy="115456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80761" cy="1154563"/>
            </a:xfrm>
            <a:custGeom>
              <a:avLst/>
              <a:gdLst/>
              <a:ahLst/>
              <a:cxnLst/>
              <a:rect l="l" t="t" r="r" b="b"/>
              <a:pathLst>
                <a:path w="980761" h="1154563">
                  <a:moveTo>
                    <a:pt x="62371" y="0"/>
                  </a:moveTo>
                  <a:lnTo>
                    <a:pt x="918391" y="0"/>
                  </a:lnTo>
                  <a:cubicBezTo>
                    <a:pt x="952837" y="0"/>
                    <a:pt x="980761" y="27924"/>
                    <a:pt x="980761" y="62371"/>
                  </a:cubicBezTo>
                  <a:lnTo>
                    <a:pt x="980761" y="1092192"/>
                  </a:lnTo>
                  <a:cubicBezTo>
                    <a:pt x="980761" y="1108734"/>
                    <a:pt x="974190" y="1124598"/>
                    <a:pt x="962493" y="1136295"/>
                  </a:cubicBezTo>
                  <a:cubicBezTo>
                    <a:pt x="950797" y="1147992"/>
                    <a:pt x="934933" y="1154563"/>
                    <a:pt x="918391" y="1154563"/>
                  </a:cubicBezTo>
                  <a:lnTo>
                    <a:pt x="62371" y="1154563"/>
                  </a:lnTo>
                  <a:cubicBezTo>
                    <a:pt x="27924" y="1154563"/>
                    <a:pt x="0" y="1126639"/>
                    <a:pt x="0" y="1092192"/>
                  </a:cubicBezTo>
                  <a:lnTo>
                    <a:pt x="0" y="62371"/>
                  </a:lnTo>
                  <a:cubicBezTo>
                    <a:pt x="0" y="27924"/>
                    <a:pt x="27924" y="0"/>
                    <a:pt x="62371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980761" cy="12117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2860563" y="3910962"/>
            <a:ext cx="903866" cy="1078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1" algn="ctr">
              <a:lnSpc>
                <a:spcPts val="9370"/>
              </a:lnSpc>
              <a:spcBef>
                <a:spcPct val="0"/>
              </a:spcBef>
            </a:pPr>
            <a:endParaRPr lang="en-US" sz="5968" b="1" dirty="0">
              <a:latin typeface="Agrandir Bold"/>
              <a:ea typeface="Agrandir Bold"/>
              <a:cs typeface="Agrandir Bold"/>
              <a:sym typeface="Agrandir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3301568" y="1393809"/>
            <a:ext cx="11682287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000" b="1">
                <a:solidFill>
                  <a:srgbClr val="011E41"/>
                </a:solidFill>
                <a:latin typeface="Open Sans"/>
                <a:ea typeface="Open Sans"/>
                <a:cs typeface="Open Sans"/>
                <a:sym typeface="Agrandir Bold"/>
              </a:rPr>
              <a:t>¿Cómo combatirla?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773327" y="4830337"/>
            <a:ext cx="10801834" cy="3162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8039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dirty="0">
                <a:latin typeface="Open Sans"/>
                <a:ea typeface="Open Sans"/>
                <a:cs typeface="Open Sans"/>
                <a:sym typeface="Garet"/>
              </a:rPr>
              <a:t>Priorizando el </a:t>
            </a:r>
            <a:r>
              <a:rPr lang="es-ES" sz="2800" b="1" err="1">
                <a:latin typeface="Open Sans"/>
                <a:ea typeface="Open Sans"/>
                <a:cs typeface="Open Sans"/>
                <a:sym typeface="Garet"/>
              </a:rPr>
              <a:t>prebunking</a:t>
            </a:r>
            <a:r>
              <a:rPr lang="es-ES" sz="2800" dirty="0">
                <a:latin typeface="Open Sans"/>
                <a:ea typeface="Open Sans"/>
                <a:cs typeface="Open Sans"/>
                <a:sym typeface="Garet"/>
              </a:rPr>
              <a:t>: Inmunización Cognitiva Preventiva – La "vacuna mental”</a:t>
            </a:r>
            <a:endParaRPr lang="en-US" sz="1100">
              <a:latin typeface="Open Sans"/>
              <a:ea typeface="Open Sans"/>
              <a:cs typeface="Open Sans"/>
            </a:endParaRPr>
          </a:p>
          <a:p>
            <a:pPr marL="58039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dirty="0">
                <a:latin typeface="Open Sans"/>
                <a:ea typeface="Open Sans"/>
                <a:cs typeface="Open Sans"/>
                <a:sym typeface="Garet"/>
              </a:rPr>
              <a:t>Promoviendo comunicación estratégica proactiva</a:t>
            </a:r>
            <a:endParaRPr lang="es-ES" sz="2800" dirty="0">
              <a:latin typeface="Open Sans"/>
              <a:ea typeface="Open Sans"/>
              <a:cs typeface="Open Sans"/>
            </a:endParaRPr>
          </a:p>
          <a:p>
            <a:pPr marL="58039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dirty="0">
                <a:latin typeface="Open Sans"/>
                <a:ea typeface="Open Sans"/>
                <a:cs typeface="Open Sans"/>
                <a:sym typeface="Garet"/>
              </a:rPr>
              <a:t>Reconociendo las limitaciones del </a:t>
            </a:r>
            <a:r>
              <a:rPr lang="es-ES" sz="2800" dirty="0" err="1">
                <a:latin typeface="Open Sans"/>
                <a:ea typeface="Open Sans"/>
                <a:cs typeface="Open Sans"/>
                <a:sym typeface="Garet"/>
              </a:rPr>
              <a:t>Fact-Checking</a:t>
            </a:r>
            <a:r>
              <a:rPr lang="es-ES" sz="2800" dirty="0">
                <a:latin typeface="Open Sans"/>
                <a:ea typeface="Open Sans"/>
                <a:cs typeface="Open Sans"/>
                <a:sym typeface="Garet"/>
              </a:rPr>
              <a:t> reactivo</a:t>
            </a:r>
            <a:endParaRPr lang="es-ES" sz="2800" dirty="0">
              <a:latin typeface="Open Sans"/>
              <a:ea typeface="Open Sans"/>
              <a:cs typeface="Open Sans"/>
            </a:endParaRPr>
          </a:p>
          <a:p>
            <a:pPr marL="58039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800" dirty="0">
                <a:latin typeface="Open Sans"/>
                <a:ea typeface="Open Sans"/>
                <a:cs typeface="Open Sans"/>
                <a:sym typeface="Garet"/>
              </a:rPr>
              <a:t>Recordando que la caza de mitos refuerza al mito</a:t>
            </a:r>
            <a:endParaRPr lang="es-ES" sz="2800" dirty="0">
              <a:latin typeface="Open Sans"/>
              <a:ea typeface="Open Sans"/>
              <a:cs typeface="Open Sans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3702727" y="2570457"/>
            <a:ext cx="10948952" cy="454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 dirty="0">
                <a:latin typeface="Open Sans"/>
                <a:ea typeface="Open Sans"/>
                <a:cs typeface="Open Sans"/>
                <a:sym typeface="Garet"/>
              </a:rPr>
              <a:t>Lo que dice la </a:t>
            </a:r>
            <a:r>
              <a:rPr lang="en-US" sz="2700" dirty="0" err="1">
                <a:latin typeface="Open Sans"/>
                <a:ea typeface="Open Sans"/>
                <a:cs typeface="Open Sans"/>
                <a:sym typeface="Garet"/>
              </a:rPr>
              <a:t>ciencia</a:t>
            </a:r>
            <a:r>
              <a:rPr lang="en-US" sz="27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00" dirty="0" err="1">
                <a:latin typeface="Open Sans"/>
                <a:ea typeface="Open Sans"/>
                <a:cs typeface="Open Sans"/>
                <a:sym typeface="Garet"/>
              </a:rPr>
              <a:t>sobre</a:t>
            </a:r>
            <a:r>
              <a:rPr lang="en-US" sz="27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00" dirty="0" err="1">
                <a:latin typeface="Open Sans"/>
                <a:ea typeface="Open Sans"/>
                <a:cs typeface="Open Sans"/>
                <a:sym typeface="Garet"/>
              </a:rPr>
              <a:t>prevención</a:t>
            </a:r>
            <a:r>
              <a:rPr lang="en-US" sz="2700" dirty="0">
                <a:latin typeface="Open Sans"/>
                <a:ea typeface="Open Sans"/>
                <a:cs typeface="Open Sans"/>
                <a:sym typeface="Garet"/>
              </a:rPr>
              <a:t> de la </a:t>
            </a:r>
            <a:r>
              <a:rPr lang="en-US" sz="2700" dirty="0" err="1">
                <a:latin typeface="Open Sans"/>
                <a:ea typeface="Open Sans"/>
                <a:cs typeface="Open Sans"/>
                <a:sym typeface="Garet"/>
              </a:rPr>
              <a:t>desinformación</a:t>
            </a:r>
            <a:endParaRPr lang="en-US" sz="2700" dirty="0">
              <a:latin typeface="Open Sans"/>
              <a:ea typeface="Open Sans"/>
              <a:cs typeface="Open Sans"/>
              <a:sym typeface="Garet"/>
            </a:endParaRPr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EA0CFDD2-F53A-EE20-354B-12B16C8BC967}"/>
              </a:ext>
            </a:extLst>
          </p:cNvPr>
          <p:cNvSpPr/>
          <p:nvPr/>
        </p:nvSpPr>
        <p:spPr>
          <a:xfrm rot="-2508205">
            <a:off x="15050797" y="7543445"/>
            <a:ext cx="3431083" cy="2835936"/>
          </a:xfrm>
          <a:custGeom>
            <a:avLst/>
            <a:gdLst/>
            <a:ahLst/>
            <a:cxnLst/>
            <a:rect l="l" t="t" r="r" b="b"/>
            <a:pathLst>
              <a:path w="2576725" h="2126970">
                <a:moveTo>
                  <a:pt x="0" y="0"/>
                </a:moveTo>
                <a:lnTo>
                  <a:pt x="2576726" y="0"/>
                </a:lnTo>
                <a:lnTo>
                  <a:pt x="2576726" y="2126970"/>
                </a:lnTo>
                <a:lnTo>
                  <a:pt x="0" y="2126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F4F8A-85E4-1743-81CA-8ECA6E7D8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F96EBAD3-ED64-03B4-F1B6-EA06F71B4268}"/>
              </a:ext>
            </a:extLst>
          </p:cNvPr>
          <p:cNvGrpSpPr/>
          <p:nvPr/>
        </p:nvGrpSpPr>
        <p:grpSpPr>
          <a:xfrm>
            <a:off x="3112303" y="4677497"/>
            <a:ext cx="3723829" cy="4383731"/>
            <a:chOff x="0" y="0"/>
            <a:chExt cx="980761" cy="115456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9DEE92E-CC20-D4C4-C028-E15A728FFE9F}"/>
                </a:ext>
              </a:extLst>
            </p:cNvPr>
            <p:cNvSpPr/>
            <p:nvPr/>
          </p:nvSpPr>
          <p:spPr>
            <a:xfrm>
              <a:off x="0" y="0"/>
              <a:ext cx="980761" cy="1154563"/>
            </a:xfrm>
            <a:custGeom>
              <a:avLst/>
              <a:gdLst/>
              <a:ahLst/>
              <a:cxnLst/>
              <a:rect l="l" t="t" r="r" b="b"/>
              <a:pathLst>
                <a:path w="980761" h="1154563">
                  <a:moveTo>
                    <a:pt x="62371" y="0"/>
                  </a:moveTo>
                  <a:lnTo>
                    <a:pt x="918391" y="0"/>
                  </a:lnTo>
                  <a:cubicBezTo>
                    <a:pt x="952837" y="0"/>
                    <a:pt x="980761" y="27924"/>
                    <a:pt x="980761" y="62371"/>
                  </a:cubicBezTo>
                  <a:lnTo>
                    <a:pt x="980761" y="1092192"/>
                  </a:lnTo>
                  <a:cubicBezTo>
                    <a:pt x="980761" y="1108734"/>
                    <a:pt x="974190" y="1124598"/>
                    <a:pt x="962493" y="1136295"/>
                  </a:cubicBezTo>
                  <a:cubicBezTo>
                    <a:pt x="950797" y="1147992"/>
                    <a:pt x="934933" y="1154563"/>
                    <a:pt x="918391" y="1154563"/>
                  </a:cubicBezTo>
                  <a:lnTo>
                    <a:pt x="62371" y="1154563"/>
                  </a:lnTo>
                  <a:cubicBezTo>
                    <a:pt x="27924" y="1154563"/>
                    <a:pt x="0" y="1126639"/>
                    <a:pt x="0" y="1092192"/>
                  </a:cubicBezTo>
                  <a:lnTo>
                    <a:pt x="0" y="62371"/>
                  </a:lnTo>
                  <a:cubicBezTo>
                    <a:pt x="0" y="27924"/>
                    <a:pt x="27924" y="0"/>
                    <a:pt x="62371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2E78FFE7-C84A-C5CF-4050-19D3986D98C9}"/>
                </a:ext>
              </a:extLst>
            </p:cNvPr>
            <p:cNvSpPr txBox="1"/>
            <p:nvPr/>
          </p:nvSpPr>
          <p:spPr>
            <a:xfrm>
              <a:off x="0" y="-57150"/>
              <a:ext cx="980761" cy="12117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B1E8C264-85EF-2711-E3B3-C8483B3E321D}"/>
              </a:ext>
            </a:extLst>
          </p:cNvPr>
          <p:cNvGrpSpPr/>
          <p:nvPr/>
        </p:nvGrpSpPr>
        <p:grpSpPr>
          <a:xfrm>
            <a:off x="7282087" y="4648645"/>
            <a:ext cx="3723829" cy="4412582"/>
            <a:chOff x="0" y="0"/>
            <a:chExt cx="980761" cy="1162162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820CFB8-9CC7-E414-78A9-C540F1669E01}"/>
                </a:ext>
              </a:extLst>
            </p:cNvPr>
            <p:cNvSpPr/>
            <p:nvPr/>
          </p:nvSpPr>
          <p:spPr>
            <a:xfrm>
              <a:off x="0" y="0"/>
              <a:ext cx="980761" cy="1162162"/>
            </a:xfrm>
            <a:custGeom>
              <a:avLst/>
              <a:gdLst/>
              <a:ahLst/>
              <a:cxnLst/>
              <a:rect l="l" t="t" r="r" b="b"/>
              <a:pathLst>
                <a:path w="980761" h="1162162">
                  <a:moveTo>
                    <a:pt x="62371" y="0"/>
                  </a:moveTo>
                  <a:lnTo>
                    <a:pt x="918391" y="0"/>
                  </a:lnTo>
                  <a:cubicBezTo>
                    <a:pt x="952837" y="0"/>
                    <a:pt x="980761" y="27924"/>
                    <a:pt x="980761" y="62371"/>
                  </a:cubicBezTo>
                  <a:lnTo>
                    <a:pt x="980761" y="1099791"/>
                  </a:lnTo>
                  <a:cubicBezTo>
                    <a:pt x="980761" y="1134237"/>
                    <a:pt x="952837" y="1162162"/>
                    <a:pt x="918391" y="1162162"/>
                  </a:cubicBezTo>
                  <a:lnTo>
                    <a:pt x="62371" y="1162162"/>
                  </a:lnTo>
                  <a:cubicBezTo>
                    <a:pt x="27924" y="1162162"/>
                    <a:pt x="0" y="1134237"/>
                    <a:pt x="0" y="1099791"/>
                  </a:cubicBezTo>
                  <a:lnTo>
                    <a:pt x="0" y="62371"/>
                  </a:lnTo>
                  <a:cubicBezTo>
                    <a:pt x="0" y="27924"/>
                    <a:pt x="27924" y="0"/>
                    <a:pt x="62371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1C8C4936-DE25-8F0F-0638-A98416394B72}"/>
                </a:ext>
              </a:extLst>
            </p:cNvPr>
            <p:cNvSpPr txBox="1"/>
            <p:nvPr/>
          </p:nvSpPr>
          <p:spPr>
            <a:xfrm>
              <a:off x="0" y="-57150"/>
              <a:ext cx="980761" cy="12193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44F0837E-B49D-7A1C-B884-483FB7B93E2C}"/>
              </a:ext>
            </a:extLst>
          </p:cNvPr>
          <p:cNvGrpSpPr/>
          <p:nvPr/>
        </p:nvGrpSpPr>
        <p:grpSpPr>
          <a:xfrm>
            <a:off x="11451870" y="4648645"/>
            <a:ext cx="3723829" cy="4412582"/>
            <a:chOff x="0" y="0"/>
            <a:chExt cx="980761" cy="1162162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F855EC8-E5B7-9DC6-B179-99C297FDA3EB}"/>
                </a:ext>
              </a:extLst>
            </p:cNvPr>
            <p:cNvSpPr/>
            <p:nvPr/>
          </p:nvSpPr>
          <p:spPr>
            <a:xfrm>
              <a:off x="0" y="0"/>
              <a:ext cx="980761" cy="1162162"/>
            </a:xfrm>
            <a:custGeom>
              <a:avLst/>
              <a:gdLst/>
              <a:ahLst/>
              <a:cxnLst/>
              <a:rect l="l" t="t" r="r" b="b"/>
              <a:pathLst>
                <a:path w="980761" h="1162162">
                  <a:moveTo>
                    <a:pt x="62371" y="0"/>
                  </a:moveTo>
                  <a:lnTo>
                    <a:pt x="918391" y="0"/>
                  </a:lnTo>
                  <a:cubicBezTo>
                    <a:pt x="952837" y="0"/>
                    <a:pt x="980761" y="27924"/>
                    <a:pt x="980761" y="62371"/>
                  </a:cubicBezTo>
                  <a:lnTo>
                    <a:pt x="980761" y="1099791"/>
                  </a:lnTo>
                  <a:cubicBezTo>
                    <a:pt x="980761" y="1134237"/>
                    <a:pt x="952837" y="1162162"/>
                    <a:pt x="918391" y="1162162"/>
                  </a:cubicBezTo>
                  <a:lnTo>
                    <a:pt x="62371" y="1162162"/>
                  </a:lnTo>
                  <a:cubicBezTo>
                    <a:pt x="27924" y="1162162"/>
                    <a:pt x="0" y="1134237"/>
                    <a:pt x="0" y="1099791"/>
                  </a:cubicBezTo>
                  <a:lnTo>
                    <a:pt x="0" y="62371"/>
                  </a:lnTo>
                  <a:cubicBezTo>
                    <a:pt x="0" y="27924"/>
                    <a:pt x="27924" y="0"/>
                    <a:pt x="62371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F2BD3E05-2C59-2DF0-EBD8-04F572757D7B}"/>
                </a:ext>
              </a:extLst>
            </p:cNvPr>
            <p:cNvSpPr txBox="1"/>
            <p:nvPr/>
          </p:nvSpPr>
          <p:spPr>
            <a:xfrm>
              <a:off x="0" y="-57150"/>
              <a:ext cx="980761" cy="12193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AD05CDDE-A084-A9FB-AE3E-3823A8DDDA2C}"/>
              </a:ext>
            </a:extLst>
          </p:cNvPr>
          <p:cNvGrpSpPr/>
          <p:nvPr/>
        </p:nvGrpSpPr>
        <p:grpSpPr>
          <a:xfrm>
            <a:off x="4333007" y="3910962"/>
            <a:ext cx="1279841" cy="1377604"/>
            <a:chOff x="0" y="-130351"/>
            <a:chExt cx="1706454" cy="1836805"/>
          </a:xfrm>
        </p:grpSpPr>
        <p:grpSp>
          <p:nvGrpSpPr>
            <p:cNvPr id="15" name="Group 15">
              <a:extLst>
                <a:ext uri="{FF2B5EF4-FFF2-40B4-BE49-F238E27FC236}">
                  <a16:creationId xmlns:a16="http://schemas.microsoft.com/office/drawing/2014/main" id="{15EA8006-A716-782E-9FF6-28DEE7992C86}"/>
                </a:ext>
              </a:extLst>
            </p:cNvPr>
            <p:cNvGrpSpPr/>
            <p:nvPr/>
          </p:nvGrpSpPr>
          <p:grpSpPr>
            <a:xfrm>
              <a:off x="0" y="0"/>
              <a:ext cx="1706454" cy="1706454"/>
              <a:chOff x="0" y="0"/>
              <a:chExt cx="6350000" cy="6350000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B2F0476-B729-7EB6-B182-3D55A3CCFEB8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D25E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E31AFFB1-A24A-D58E-083F-6A8C398B158A}"/>
                </a:ext>
              </a:extLst>
            </p:cNvPr>
            <p:cNvSpPr txBox="1"/>
            <p:nvPr/>
          </p:nvSpPr>
          <p:spPr>
            <a:xfrm>
              <a:off x="250651" y="-130351"/>
              <a:ext cx="1205154" cy="14378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370"/>
                </a:lnSpc>
              </a:pPr>
              <a:r>
                <a:rPr lang="en-US" sz="5968" b="1">
                  <a:latin typeface="Agrandir Bold"/>
                  <a:ea typeface="Agrandir Bold"/>
                  <a:cs typeface="Agrandir Bold"/>
                  <a:sym typeface="Agrandir Bold"/>
                </a:rPr>
                <a:t>1</a:t>
              </a:r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7FC37500-A542-0781-9AC6-7FF7F347218C}"/>
              </a:ext>
            </a:extLst>
          </p:cNvPr>
          <p:cNvGrpSpPr/>
          <p:nvPr/>
        </p:nvGrpSpPr>
        <p:grpSpPr>
          <a:xfrm>
            <a:off x="8502791" y="3910962"/>
            <a:ext cx="1279841" cy="1377604"/>
            <a:chOff x="0" y="-130351"/>
            <a:chExt cx="1706454" cy="1836805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3EF90338-34AF-B756-0583-0B11883C48ED}"/>
                </a:ext>
              </a:extLst>
            </p:cNvPr>
            <p:cNvGrpSpPr/>
            <p:nvPr/>
          </p:nvGrpSpPr>
          <p:grpSpPr>
            <a:xfrm>
              <a:off x="0" y="0"/>
              <a:ext cx="1706454" cy="1706454"/>
              <a:chOff x="0" y="0"/>
              <a:chExt cx="6350000" cy="6350000"/>
            </a:xfrm>
          </p:grpSpPr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1475FA79-334D-E9BD-9DF6-D688BDA8D82D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D25E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A9517089-F032-B3F1-FEDA-D9014FB07D7B}"/>
                </a:ext>
              </a:extLst>
            </p:cNvPr>
            <p:cNvSpPr txBox="1"/>
            <p:nvPr/>
          </p:nvSpPr>
          <p:spPr>
            <a:xfrm>
              <a:off x="250651" y="-130351"/>
              <a:ext cx="1205154" cy="14378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1" algn="ctr">
                <a:lnSpc>
                  <a:spcPts val="9370"/>
                </a:lnSpc>
                <a:spcBef>
                  <a:spcPct val="0"/>
                </a:spcBef>
              </a:pPr>
              <a:r>
                <a:rPr lang="en-US" sz="5968" b="1">
                  <a:latin typeface="Agrandir Bold"/>
                  <a:ea typeface="Agrandir Bold"/>
                  <a:cs typeface="Agrandir Bold"/>
                  <a:sym typeface="Agrandir Bold"/>
                </a:rPr>
                <a:t>2</a:t>
              </a:r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8B4C0A70-2A92-191F-541D-8D9706A67CA7}"/>
              </a:ext>
            </a:extLst>
          </p:cNvPr>
          <p:cNvGrpSpPr/>
          <p:nvPr/>
        </p:nvGrpSpPr>
        <p:grpSpPr>
          <a:xfrm>
            <a:off x="12672575" y="3910962"/>
            <a:ext cx="1279841" cy="1377604"/>
            <a:chOff x="0" y="-130351"/>
            <a:chExt cx="1706454" cy="1836805"/>
          </a:xfrm>
        </p:grpSpPr>
        <p:grpSp>
          <p:nvGrpSpPr>
            <p:cNvPr id="23" name="Group 23">
              <a:extLst>
                <a:ext uri="{FF2B5EF4-FFF2-40B4-BE49-F238E27FC236}">
                  <a16:creationId xmlns:a16="http://schemas.microsoft.com/office/drawing/2014/main" id="{1D3D867C-8BCD-83F1-8BC6-B3F0290C50A1}"/>
                </a:ext>
              </a:extLst>
            </p:cNvPr>
            <p:cNvGrpSpPr/>
            <p:nvPr/>
          </p:nvGrpSpPr>
          <p:grpSpPr>
            <a:xfrm>
              <a:off x="0" y="0"/>
              <a:ext cx="1706454" cy="1706454"/>
              <a:chOff x="0" y="0"/>
              <a:chExt cx="6350000" cy="6350000"/>
            </a:xfrm>
          </p:grpSpPr>
          <p:sp>
            <p:nvSpPr>
              <p:cNvPr id="24" name="Freeform 24">
                <a:extLst>
                  <a:ext uri="{FF2B5EF4-FFF2-40B4-BE49-F238E27FC236}">
                    <a16:creationId xmlns:a16="http://schemas.microsoft.com/office/drawing/2014/main" id="{A8F3131E-A44C-48F9-597C-01A2DEDD849C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D25E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D8DD7E45-E7A7-6809-E345-04F276E11F9C}"/>
                </a:ext>
              </a:extLst>
            </p:cNvPr>
            <p:cNvSpPr txBox="1"/>
            <p:nvPr/>
          </p:nvSpPr>
          <p:spPr>
            <a:xfrm>
              <a:off x="250651" y="-130351"/>
              <a:ext cx="1205154" cy="14378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1" algn="ctr">
                <a:lnSpc>
                  <a:spcPts val="9370"/>
                </a:lnSpc>
                <a:spcBef>
                  <a:spcPct val="0"/>
                </a:spcBef>
              </a:pPr>
              <a:r>
                <a:rPr lang="en-US" sz="5968" b="1">
                  <a:latin typeface="Agrandir Bold"/>
                  <a:ea typeface="Agrandir Bold"/>
                  <a:cs typeface="Agrandir Bold"/>
                  <a:sym typeface="Agrandir Bold"/>
                </a:rPr>
                <a:t>3</a:t>
              </a:r>
            </a:p>
          </p:txBody>
        </p:sp>
      </p:grpSp>
      <p:sp>
        <p:nvSpPr>
          <p:cNvPr id="28" name="TextBox 28">
            <a:extLst>
              <a:ext uri="{FF2B5EF4-FFF2-40B4-BE49-F238E27FC236}">
                <a16:creationId xmlns:a16="http://schemas.microsoft.com/office/drawing/2014/main" id="{EB36FEEC-4345-BD04-0605-B934F0FF8064}"/>
              </a:ext>
            </a:extLst>
          </p:cNvPr>
          <p:cNvSpPr txBox="1"/>
          <p:nvPr/>
        </p:nvSpPr>
        <p:spPr>
          <a:xfrm>
            <a:off x="1972713" y="1446972"/>
            <a:ext cx="14938508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000" b="1" dirty="0">
                <a:solidFill>
                  <a:srgbClr val="011E41"/>
                </a:solidFill>
                <a:latin typeface="Open Sans"/>
                <a:ea typeface="Open Sans"/>
                <a:cs typeface="Open Sans"/>
                <a:sym typeface="Agrandir Bold"/>
              </a:rPr>
              <a:t>¿</a:t>
            </a:r>
            <a:r>
              <a:rPr lang="en-US" sz="8000" b="1" dirty="0" err="1">
                <a:solidFill>
                  <a:srgbClr val="011E41"/>
                </a:solidFill>
                <a:latin typeface="Open Sans"/>
                <a:ea typeface="Open Sans"/>
                <a:cs typeface="Open Sans"/>
                <a:sym typeface="Agrandir Bold"/>
              </a:rPr>
              <a:t>Cómo</a:t>
            </a:r>
            <a:r>
              <a:rPr lang="en-US" sz="8000" b="1" dirty="0">
                <a:solidFill>
                  <a:srgbClr val="011E41"/>
                </a:solidFill>
                <a:latin typeface="Open Sans"/>
                <a:ea typeface="Open Sans"/>
                <a:cs typeface="Open Sans"/>
                <a:sym typeface="Agrandir Bold"/>
              </a:rPr>
              <a:t> </a:t>
            </a:r>
            <a:r>
              <a:rPr lang="en-US" sz="8000" b="1" dirty="0" err="1">
                <a:solidFill>
                  <a:srgbClr val="011E41"/>
                </a:solidFill>
                <a:latin typeface="Open Sans"/>
                <a:ea typeface="Open Sans"/>
                <a:cs typeface="Open Sans"/>
                <a:sym typeface="Agrandir Bold"/>
              </a:rPr>
              <a:t>ayudar</a:t>
            </a:r>
            <a:r>
              <a:rPr lang="en-US" sz="8000" b="1" dirty="0">
                <a:solidFill>
                  <a:srgbClr val="011E41"/>
                </a:solidFill>
                <a:latin typeface="Open Sans"/>
                <a:ea typeface="Open Sans"/>
                <a:cs typeface="Open Sans"/>
                <a:sym typeface="Agrandir Bold"/>
              </a:rPr>
              <a:t> a combatirla?</a:t>
            </a:r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70A1C4BC-F10D-5B67-7693-691881AAAE2B}"/>
              </a:ext>
            </a:extLst>
          </p:cNvPr>
          <p:cNvSpPr txBox="1"/>
          <p:nvPr/>
        </p:nvSpPr>
        <p:spPr>
          <a:xfrm>
            <a:off x="3268415" y="5486689"/>
            <a:ext cx="3397888" cy="2352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74980" lvl="1" indent="-237490">
              <a:lnSpc>
                <a:spcPts val="3080"/>
              </a:lnSpc>
              <a:buFont typeface="Arial"/>
              <a:buChar char="•"/>
            </a:pPr>
            <a:r>
              <a:rPr lang="en-US" sz="2000" dirty="0">
                <a:latin typeface="Open Sans"/>
                <a:ea typeface="Open Sans"/>
                <a:cs typeface="Open Sans"/>
              </a:rPr>
              <a:t>Estrategia de comms </a:t>
            </a:r>
            <a:r>
              <a:rPr lang="en-US" sz="2000" dirty="0" err="1">
                <a:latin typeface="Open Sans"/>
                <a:ea typeface="Open Sans"/>
                <a:cs typeface="Open Sans"/>
              </a:rPr>
              <a:t>proactiva</a:t>
            </a:r>
            <a:r>
              <a:rPr lang="en-US" sz="2000" dirty="0">
                <a:latin typeface="Open Sans"/>
                <a:ea typeface="Open Sans"/>
                <a:cs typeface="Open Sans"/>
              </a:rPr>
              <a:t>, </a:t>
            </a:r>
            <a:r>
              <a:rPr lang="en-US" sz="2000" dirty="0" err="1">
                <a:latin typeface="Open Sans"/>
                <a:ea typeface="Open Sans"/>
                <a:cs typeface="Open Sans"/>
              </a:rPr>
              <a:t>como</a:t>
            </a:r>
            <a:r>
              <a:rPr lang="en-US" sz="2000" dirty="0">
                <a:latin typeface="Open Sans"/>
                <a:ea typeface="Open Sans"/>
                <a:cs typeface="Open Sans"/>
              </a:rPr>
              <a:t> </a:t>
            </a:r>
            <a:r>
              <a:rPr lang="en-US" sz="2000" dirty="0" err="1">
                <a:latin typeface="Open Sans"/>
                <a:ea typeface="Open Sans"/>
                <a:cs typeface="Open Sans"/>
              </a:rPr>
              <a:t>vimos</a:t>
            </a:r>
            <a:endParaRPr lang="en-US" sz="2000" dirty="0" err="1">
              <a:latin typeface="Open Sans"/>
              <a:ea typeface="Open Sans"/>
              <a:cs typeface="Open Sans"/>
              <a:sym typeface="Garet"/>
            </a:endParaRPr>
          </a:p>
          <a:p>
            <a:pPr marL="474980" lvl="1" indent="-237490">
              <a:lnSpc>
                <a:spcPts val="3080"/>
              </a:lnSpc>
              <a:buFont typeface="Arial"/>
              <a:buChar char="•"/>
            </a:pPr>
            <a:r>
              <a:rPr lang="en-US" sz="2000" dirty="0">
                <a:latin typeface="Open Sans"/>
                <a:ea typeface="Open Sans"/>
                <a:cs typeface="Open Sans"/>
                <a:sym typeface="Garet"/>
              </a:rPr>
              <a:t>Imagen </a:t>
            </a:r>
            <a:r>
              <a:rPr lang="en-US" sz="2000" dirty="0" err="1">
                <a:latin typeface="Open Sans"/>
                <a:ea typeface="Open Sans"/>
                <a:cs typeface="Open Sans"/>
                <a:sym typeface="Garet"/>
              </a:rPr>
              <a:t>gráfica</a:t>
            </a:r>
            <a:r>
              <a:rPr lang="en-US" sz="20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000" dirty="0" err="1">
                <a:latin typeface="Open Sans"/>
                <a:ea typeface="Open Sans"/>
                <a:cs typeface="Open Sans"/>
                <a:sym typeface="Garet"/>
              </a:rPr>
              <a:t>sólida</a:t>
            </a:r>
            <a:endParaRPr lang="en-US" sz="2000" dirty="0" err="1">
              <a:latin typeface="Open Sans"/>
              <a:ea typeface="Open Sans"/>
              <a:cs typeface="Open Sans"/>
            </a:endParaRPr>
          </a:p>
          <a:p>
            <a:pPr marL="474980" lvl="1" indent="-237490">
              <a:lnSpc>
                <a:spcPts val="3080"/>
              </a:lnSpc>
              <a:buFont typeface="Arial"/>
              <a:buChar char="•"/>
            </a:pPr>
            <a:r>
              <a:rPr lang="en-US" sz="2000" dirty="0">
                <a:latin typeface="Open Sans"/>
                <a:ea typeface="Open Sans"/>
                <a:cs typeface="Open Sans"/>
                <a:sym typeface="Garet"/>
              </a:rPr>
              <a:t>Cuentas </a:t>
            </a:r>
            <a:r>
              <a:rPr lang="en-US" sz="2000" dirty="0" err="1">
                <a:latin typeface="Open Sans"/>
                <a:ea typeface="Open Sans"/>
                <a:cs typeface="Open Sans"/>
                <a:sym typeface="Garet"/>
              </a:rPr>
              <a:t>verificadas</a:t>
            </a:r>
            <a:endParaRPr lang="en-US" sz="2000" dirty="0" err="1">
              <a:latin typeface="Open Sans"/>
              <a:ea typeface="Open Sans"/>
              <a:cs typeface="Open Sans"/>
            </a:endParaRPr>
          </a:p>
          <a:p>
            <a:pPr marL="474980" lvl="1" indent="-237490">
              <a:lnSpc>
                <a:spcPts val="3080"/>
              </a:lnSpc>
              <a:buFont typeface="Arial"/>
              <a:buChar char="•"/>
            </a:pPr>
            <a:r>
              <a:rPr lang="en-US" sz="2000" dirty="0">
                <a:latin typeface="Open Sans"/>
                <a:ea typeface="Open Sans"/>
                <a:cs typeface="Open Sans"/>
                <a:sym typeface="Garet"/>
              </a:rPr>
              <a:t>Personal </a:t>
            </a:r>
            <a:r>
              <a:rPr lang="en-US" sz="2000" dirty="0" err="1">
                <a:latin typeface="Open Sans"/>
                <a:ea typeface="Open Sans"/>
                <a:cs typeface="Open Sans"/>
                <a:sym typeface="Garet"/>
              </a:rPr>
              <a:t>identificado</a:t>
            </a:r>
            <a:endParaRPr lang="en-US" sz="2000" dirty="0" err="1">
              <a:latin typeface="Open Sans"/>
              <a:ea typeface="Open Sans"/>
              <a:cs typeface="Open Sans"/>
            </a:endParaRPr>
          </a:p>
          <a:p>
            <a:pPr marL="474980" lvl="1" indent="-237490">
              <a:lnSpc>
                <a:spcPts val="3080"/>
              </a:lnSpc>
              <a:buFont typeface="Arial"/>
              <a:buChar char="•"/>
            </a:pPr>
            <a:r>
              <a:rPr lang="en-US" sz="2000" dirty="0" err="1">
                <a:latin typeface="Open Sans"/>
                <a:ea typeface="Open Sans"/>
                <a:cs typeface="Open Sans"/>
                <a:sym typeface="Garet"/>
              </a:rPr>
              <a:t>Portavoces</a:t>
            </a:r>
            <a:r>
              <a:rPr lang="en-US" sz="20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000" dirty="0" err="1">
                <a:latin typeface="Open Sans"/>
                <a:ea typeface="Open Sans"/>
                <a:cs typeface="Open Sans"/>
                <a:sym typeface="Garet"/>
              </a:rPr>
              <a:t>preparados</a:t>
            </a:r>
            <a:endParaRPr lang="en-US" sz="2000" dirty="0" err="1">
              <a:latin typeface="Open Sans"/>
              <a:ea typeface="Open Sans"/>
              <a:cs typeface="Open Sans"/>
            </a:endParaRP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83DB46BD-AC37-0FCF-2192-A6F3C73ABCC7}"/>
              </a:ext>
            </a:extLst>
          </p:cNvPr>
          <p:cNvSpPr txBox="1"/>
          <p:nvPr/>
        </p:nvSpPr>
        <p:spPr>
          <a:xfrm>
            <a:off x="4752530" y="2636916"/>
            <a:ext cx="9393941" cy="942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 dirty="0">
                <a:latin typeface="Open Sans"/>
                <a:ea typeface="Open Sans"/>
                <a:cs typeface="Open Sans"/>
                <a:sym typeface="Garet"/>
              </a:rPr>
              <a:t>Para </a:t>
            </a:r>
            <a:r>
              <a:rPr lang="en-US" sz="2700" dirty="0" err="1">
                <a:latin typeface="Open Sans"/>
                <a:ea typeface="Open Sans"/>
                <a:cs typeface="Open Sans"/>
                <a:sym typeface="Garet"/>
              </a:rPr>
              <a:t>garantizar</a:t>
            </a:r>
            <a:r>
              <a:rPr lang="en-US" sz="2700" dirty="0">
                <a:latin typeface="Open Sans"/>
                <a:ea typeface="Open Sans"/>
                <a:cs typeface="Open Sans"/>
                <a:sym typeface="Garet"/>
              </a:rPr>
              <a:t> que las </a:t>
            </a:r>
            <a:r>
              <a:rPr lang="en-US" sz="2700" dirty="0" err="1">
                <a:latin typeface="Open Sans"/>
                <a:ea typeface="Open Sans"/>
                <a:cs typeface="Open Sans"/>
                <a:sym typeface="Garet"/>
              </a:rPr>
              <a:t>Sociedades</a:t>
            </a:r>
            <a:r>
              <a:rPr lang="en-US" sz="2700" dirty="0">
                <a:latin typeface="Open Sans"/>
                <a:ea typeface="Open Sans"/>
                <a:cs typeface="Open Sans"/>
                <a:sym typeface="Garet"/>
              </a:rPr>
              <a:t> Nacionales dan </a:t>
            </a:r>
            <a:r>
              <a:rPr lang="en-US" sz="2700" dirty="0" err="1">
                <a:latin typeface="Open Sans"/>
                <a:ea typeface="Open Sans"/>
                <a:cs typeface="Open Sans"/>
                <a:sym typeface="Garet"/>
              </a:rPr>
              <a:t>información</a:t>
            </a:r>
            <a:r>
              <a:rPr lang="en-US" sz="27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00" dirty="0" err="1">
                <a:latin typeface="Open Sans"/>
                <a:ea typeface="Open Sans"/>
                <a:cs typeface="Open Sans"/>
                <a:sym typeface="Garet"/>
              </a:rPr>
              <a:t>válida</a:t>
            </a:r>
            <a:r>
              <a:rPr lang="en-US" sz="2700" dirty="0">
                <a:latin typeface="Open Sans"/>
                <a:ea typeface="Open Sans"/>
                <a:cs typeface="Open Sans"/>
                <a:sym typeface="Garet"/>
              </a:rPr>
              <a:t> y de </a:t>
            </a:r>
            <a:r>
              <a:rPr lang="en-US" sz="2700" dirty="0" err="1">
                <a:latin typeface="Open Sans"/>
                <a:ea typeface="Open Sans"/>
                <a:cs typeface="Open Sans"/>
                <a:sym typeface="Garet"/>
              </a:rPr>
              <a:t>confianza</a:t>
            </a:r>
            <a:r>
              <a:rPr lang="en-US" sz="2700" dirty="0">
                <a:latin typeface="Open Sans"/>
                <a:ea typeface="Open Sans"/>
                <a:cs typeface="Open Sans"/>
                <a:sym typeface="Garet"/>
              </a:rPr>
              <a:t>, </a:t>
            </a:r>
            <a:r>
              <a:rPr lang="en-US" sz="2700" dirty="0" err="1">
                <a:latin typeface="Open Sans"/>
                <a:ea typeface="Open Sans"/>
                <a:cs typeface="Open Sans"/>
                <a:sym typeface="Garet"/>
              </a:rPr>
              <a:t>debe</a:t>
            </a:r>
            <a:r>
              <a:rPr lang="en-US" sz="27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700" dirty="0" err="1">
                <a:latin typeface="Open Sans"/>
                <a:ea typeface="Open Sans"/>
                <a:cs typeface="Open Sans"/>
                <a:sym typeface="Garet"/>
              </a:rPr>
              <a:t>contar</a:t>
            </a:r>
            <a:r>
              <a:rPr lang="en-US" sz="2700" dirty="0">
                <a:latin typeface="Open Sans"/>
                <a:ea typeface="Open Sans"/>
                <a:cs typeface="Open Sans"/>
                <a:sym typeface="Garet"/>
              </a:rPr>
              <a:t> con: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F09A5AFF-2429-5913-2CFE-9B64676FF561}"/>
              </a:ext>
            </a:extLst>
          </p:cNvPr>
          <p:cNvSpPr txBox="1"/>
          <p:nvPr/>
        </p:nvSpPr>
        <p:spPr>
          <a:xfrm>
            <a:off x="7583308" y="5291426"/>
            <a:ext cx="3118784" cy="3147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80" lvl="1" indent="-237490">
              <a:lnSpc>
                <a:spcPts val="3080"/>
              </a:lnSpc>
              <a:buFont typeface="Arial"/>
              <a:buChar char="•"/>
            </a:pPr>
            <a:r>
              <a:rPr lang="en-US" sz="2000" dirty="0" err="1">
                <a:latin typeface="Open Sans"/>
                <a:ea typeface="Open Sans"/>
                <a:cs typeface="Open Sans"/>
                <a:sym typeface="Garet"/>
              </a:rPr>
              <a:t>Contenidos</a:t>
            </a:r>
            <a:r>
              <a:rPr lang="en-US" sz="2000" dirty="0">
                <a:latin typeface="Open Sans"/>
                <a:ea typeface="Open Sans"/>
                <a:cs typeface="Open Sans"/>
                <a:sym typeface="Garet"/>
              </a:rPr>
              <a:t> de </a:t>
            </a:r>
            <a:r>
              <a:rPr lang="en-US" sz="2000" dirty="0" err="1">
                <a:latin typeface="Open Sans"/>
                <a:ea typeface="Open Sans"/>
                <a:cs typeface="Open Sans"/>
                <a:sym typeface="Garet"/>
              </a:rPr>
              <a:t>calidad</a:t>
            </a:r>
            <a:endParaRPr lang="en-US" sz="2000" dirty="0" err="1">
              <a:latin typeface="Open Sans"/>
              <a:ea typeface="Open Sans"/>
              <a:cs typeface="Open Sans"/>
            </a:endParaRPr>
          </a:p>
          <a:p>
            <a:pPr marL="474980" lvl="1" indent="-237490">
              <a:lnSpc>
                <a:spcPts val="3080"/>
              </a:lnSpc>
              <a:buFont typeface="Arial"/>
              <a:buChar char="•"/>
            </a:pPr>
            <a:r>
              <a:rPr lang="en-US" sz="2000" dirty="0">
                <a:latin typeface="Open Sans"/>
                <a:ea typeface="Open Sans"/>
                <a:cs typeface="Open Sans"/>
                <a:sym typeface="Garet"/>
              </a:rPr>
              <a:t>Fuentes para </a:t>
            </a:r>
            <a:r>
              <a:rPr lang="en-US" sz="2000" dirty="0" err="1">
                <a:latin typeface="Open Sans"/>
                <a:ea typeface="Open Sans"/>
                <a:cs typeface="Open Sans"/>
                <a:sym typeface="Garet"/>
              </a:rPr>
              <a:t>cada</a:t>
            </a:r>
            <a:r>
              <a:rPr lang="en-US" sz="20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000" dirty="0" err="1">
                <a:latin typeface="Open Sans"/>
                <a:ea typeface="Open Sans"/>
                <a:cs typeface="Open Sans"/>
                <a:sym typeface="Garet"/>
              </a:rPr>
              <a:t>dato</a:t>
            </a:r>
            <a:r>
              <a:rPr lang="en-US" sz="2000" dirty="0">
                <a:latin typeface="Open Sans"/>
                <a:ea typeface="Open Sans"/>
                <a:cs typeface="Open Sans"/>
                <a:sym typeface="Garet"/>
              </a:rPr>
              <a:t> y </a:t>
            </a:r>
            <a:r>
              <a:rPr lang="en-US" sz="2000" dirty="0" err="1">
                <a:latin typeface="Open Sans"/>
                <a:ea typeface="Open Sans"/>
                <a:cs typeface="Open Sans"/>
                <a:sym typeface="Garet"/>
              </a:rPr>
              <a:t>afirmación</a:t>
            </a:r>
            <a:endParaRPr lang="en-US" sz="2000" dirty="0" err="1">
              <a:latin typeface="Open Sans"/>
              <a:ea typeface="Open Sans"/>
              <a:cs typeface="Open Sans"/>
            </a:endParaRPr>
          </a:p>
          <a:p>
            <a:pPr marL="474980" lvl="1" indent="-237490">
              <a:lnSpc>
                <a:spcPts val="3080"/>
              </a:lnSpc>
              <a:buFont typeface="Arial"/>
              <a:buChar char="•"/>
            </a:pPr>
            <a:r>
              <a:rPr lang="en-US" sz="2000" dirty="0" err="1">
                <a:latin typeface="Open Sans"/>
                <a:ea typeface="Open Sans"/>
                <a:cs typeface="Open Sans"/>
                <a:sym typeface="Garet"/>
              </a:rPr>
              <a:t>Información</a:t>
            </a:r>
            <a:r>
              <a:rPr lang="en-US" sz="2000" dirty="0">
                <a:latin typeface="Open Sans"/>
                <a:ea typeface="Open Sans"/>
                <a:cs typeface="Open Sans"/>
                <a:sym typeface="Garet"/>
              </a:rPr>
              <a:t> </a:t>
            </a:r>
            <a:r>
              <a:rPr lang="en-US" sz="2000" dirty="0" err="1">
                <a:latin typeface="Open Sans"/>
                <a:ea typeface="Open Sans"/>
                <a:cs typeface="Open Sans"/>
                <a:sym typeface="Garet"/>
              </a:rPr>
              <a:t>confirmada</a:t>
            </a:r>
            <a:endParaRPr lang="en-US" sz="2000" dirty="0" err="1">
              <a:latin typeface="Open Sans"/>
              <a:ea typeface="Open Sans"/>
              <a:cs typeface="Open Sans"/>
            </a:endParaRPr>
          </a:p>
          <a:p>
            <a:pPr marL="474980" lvl="1" indent="-237490">
              <a:lnSpc>
                <a:spcPts val="3080"/>
              </a:lnSpc>
              <a:buFont typeface="Arial"/>
              <a:buChar char="•"/>
            </a:pPr>
            <a:r>
              <a:rPr lang="en-US" sz="2000" dirty="0" err="1">
                <a:latin typeface="Open Sans"/>
                <a:ea typeface="Open Sans"/>
                <a:cs typeface="Open Sans"/>
                <a:sym typeface="Garet"/>
              </a:rPr>
              <a:t>Protocolos</a:t>
            </a:r>
            <a:r>
              <a:rPr lang="en-US" sz="2000" dirty="0">
                <a:latin typeface="Open Sans"/>
                <a:ea typeface="Open Sans"/>
                <a:cs typeface="Open Sans"/>
                <a:sym typeface="Garet"/>
              </a:rPr>
              <a:t> de </a:t>
            </a:r>
            <a:r>
              <a:rPr lang="en-US" sz="2000" dirty="0" err="1">
                <a:latin typeface="Open Sans"/>
                <a:ea typeface="Open Sans"/>
                <a:cs typeface="Open Sans"/>
                <a:sym typeface="Garet"/>
              </a:rPr>
              <a:t>aprobación</a:t>
            </a:r>
            <a:r>
              <a:rPr lang="en-US" sz="2000" dirty="0">
                <a:latin typeface="Open Sans"/>
                <a:ea typeface="Open Sans"/>
                <a:cs typeface="Open Sans"/>
                <a:sym typeface="Garet"/>
              </a:rPr>
              <a:t> de </a:t>
            </a:r>
            <a:r>
              <a:rPr lang="en-US" sz="2000" dirty="0" err="1">
                <a:latin typeface="Open Sans"/>
                <a:ea typeface="Open Sans"/>
                <a:cs typeface="Open Sans"/>
                <a:sym typeface="Garet"/>
              </a:rPr>
              <a:t>publicaciones</a:t>
            </a:r>
            <a:endParaRPr lang="en-US" sz="2000" dirty="0" err="1">
              <a:latin typeface="Open Sans"/>
              <a:ea typeface="Open Sans"/>
              <a:cs typeface="Open Sans"/>
            </a:endParaRPr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B7264F17-59A2-D9E5-D00D-FF5A3CA9ED5F}"/>
              </a:ext>
            </a:extLst>
          </p:cNvPr>
          <p:cNvSpPr txBox="1"/>
          <p:nvPr/>
        </p:nvSpPr>
        <p:spPr>
          <a:xfrm>
            <a:off x="11758760" y="5291426"/>
            <a:ext cx="3118784" cy="2749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86" lvl="1" indent="-237493">
              <a:lnSpc>
                <a:spcPts val="3080"/>
              </a:lnSpc>
              <a:buFont typeface="Arial"/>
              <a:buChar char="•"/>
            </a:pPr>
            <a:r>
              <a:rPr lang="en-US" sz="2000">
                <a:latin typeface="Open Sans"/>
                <a:ea typeface="Open Sans"/>
                <a:cs typeface="Open Sans"/>
                <a:sym typeface="Garet"/>
              </a:rPr>
              <a:t>Monitoreo constante de rumores</a:t>
            </a:r>
          </a:p>
          <a:p>
            <a:pPr marL="474986" lvl="1" indent="-237493">
              <a:lnSpc>
                <a:spcPts val="3080"/>
              </a:lnSpc>
              <a:buFont typeface="Arial"/>
              <a:buChar char="•"/>
            </a:pPr>
            <a:r>
              <a:rPr lang="en-US" sz="2000">
                <a:latin typeface="Open Sans"/>
                <a:ea typeface="Open Sans"/>
                <a:cs typeface="Open Sans"/>
                <a:sym typeface="Garet"/>
              </a:rPr>
              <a:t>Protocolo para desmentir información falsa</a:t>
            </a:r>
          </a:p>
          <a:p>
            <a:pPr marL="474986" lvl="1" indent="-237493">
              <a:lnSpc>
                <a:spcPts val="3080"/>
              </a:lnSpc>
              <a:buFont typeface="Arial"/>
              <a:buChar char="•"/>
            </a:pPr>
            <a:r>
              <a:rPr lang="en-US" sz="2000">
                <a:latin typeface="Open Sans"/>
                <a:ea typeface="Open Sans"/>
                <a:cs typeface="Open Sans"/>
                <a:sym typeface="Garet"/>
              </a:rPr>
              <a:t>Diálogo permanente con usuarios</a:t>
            </a:r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84084FDC-7019-5189-953A-FC40539F064D}"/>
              </a:ext>
            </a:extLst>
          </p:cNvPr>
          <p:cNvSpPr/>
          <p:nvPr/>
        </p:nvSpPr>
        <p:spPr>
          <a:xfrm rot="-2508205">
            <a:off x="15050797" y="7543445"/>
            <a:ext cx="3431083" cy="2835936"/>
          </a:xfrm>
          <a:custGeom>
            <a:avLst/>
            <a:gdLst/>
            <a:ahLst/>
            <a:cxnLst/>
            <a:rect l="l" t="t" r="r" b="b"/>
            <a:pathLst>
              <a:path w="2576725" h="2126970">
                <a:moveTo>
                  <a:pt x="0" y="0"/>
                </a:moveTo>
                <a:lnTo>
                  <a:pt x="2576726" y="0"/>
                </a:lnTo>
                <a:lnTo>
                  <a:pt x="2576726" y="2126970"/>
                </a:lnTo>
                <a:lnTo>
                  <a:pt x="0" y="2126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7150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Shape 250">
          <a:extLst>
            <a:ext uri="{FF2B5EF4-FFF2-40B4-BE49-F238E27FC236}">
              <a16:creationId xmlns:a16="http://schemas.microsoft.com/office/drawing/2014/main" id="{F53CD03E-2803-9488-7E1A-52FC01111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1;g2d3d35d09d0_0_0">
            <a:extLst>
              <a:ext uri="{FF2B5EF4-FFF2-40B4-BE49-F238E27FC236}">
                <a16:creationId xmlns:a16="http://schemas.microsoft.com/office/drawing/2014/main" id="{A8F59369-91A9-D9FE-C840-4E824E681FDB}"/>
              </a:ext>
            </a:extLst>
          </p:cNvPr>
          <p:cNvSpPr txBox="1"/>
          <p:nvPr/>
        </p:nvSpPr>
        <p:spPr>
          <a:xfrm>
            <a:off x="2136295" y="4598011"/>
            <a:ext cx="1401541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 b="1">
                <a:solidFill>
                  <a:schemeClr val="tx2"/>
                </a:solidFill>
                <a:latin typeface="Montserrat"/>
                <a:sym typeface="Montserrat"/>
              </a:rPr>
              <a:t>Gracias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19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3F3F3F"/>
      </a:lt1>
      <a:dk2>
        <a:srgbClr val="33394B"/>
      </a:dk2>
      <a:lt2>
        <a:srgbClr val="FFFFFF"/>
      </a:lt2>
      <a:accent1>
        <a:srgbClr val="001D41"/>
      </a:accent1>
      <a:accent2>
        <a:srgbClr val="E8E8E8"/>
      </a:accent2>
      <a:accent3>
        <a:srgbClr val="F5333F"/>
      </a:accent3>
      <a:accent4>
        <a:srgbClr val="F5333F"/>
      </a:accent4>
      <a:accent5>
        <a:srgbClr val="001D41"/>
      </a:accent5>
      <a:accent6>
        <a:srgbClr val="FF4E51"/>
      </a:accent6>
      <a:hlink>
        <a:srgbClr val="FFFFFF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EE9237482712449971AC4496F4F58A" ma:contentTypeVersion="25" ma:contentTypeDescription="Create a new document." ma:contentTypeScope="" ma:versionID="45e01fc4eadd5c5a9d840451af431c88">
  <xsd:schema xmlns:xsd="http://www.w3.org/2001/XMLSchema" xmlns:xs="http://www.w3.org/2001/XMLSchema" xmlns:p="http://schemas.microsoft.com/office/2006/metadata/properties" xmlns:ns1="http://schemas.microsoft.com/sharepoint/v3" xmlns:ns2="133e5729-7bb1-4685-bd1f-c5e580a2ee33" xmlns:ns3="cf328f71-004c-4ec5-8aac-4c1fe87c002c" targetNamespace="http://schemas.microsoft.com/office/2006/metadata/properties" ma:root="true" ma:fieldsID="bcb19af2acd3192b52cf8b651b41e613" ns1:_="" ns2:_="" ns3:_="">
    <xsd:import namespace="http://schemas.microsoft.com/sharepoint/v3"/>
    <xsd:import namespace="133e5729-7bb1-4685-bd1f-c5e580a2ee33"/>
    <xsd:import namespace="cf328f71-004c-4ec5-8aac-4c1fe87c002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LengthInSeconds" minOccurs="0"/>
                <xsd:element ref="ns3:SharingLink" minOccurs="0"/>
                <xsd:element ref="ns3:lcf76f155ced4ddcb4097134ff3c332f" minOccurs="0"/>
                <xsd:element ref="ns2:TaxCatchAll" minOccurs="0"/>
                <xsd:element ref="ns1:_ip_UnifiedCompliancePolicyProperties" minOccurs="0"/>
                <xsd:element ref="ns1:_ip_UnifiedCompliancePolicyUIAction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  <xsd:element ref="ns3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3e5729-7bb1-4685-bd1f-c5e580a2ee3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5cc3d5bd-c7ff-448c-a8db-21860a682db1}" ma:internalName="TaxCatchAll" ma:showField="CatchAllData" ma:web="133e5729-7bb1-4685-bd1f-c5e580a2ee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328f71-004c-4ec5-8aac-4c1fe87c00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SharingLink" ma:index="21" nillable="true" ma:displayName="Sharing Link" ma:format="Dropdown" ma:internalName="SharingLink">
      <xsd:simpleType>
        <xsd:restriction base="dms:Note">
          <xsd:maxLength value="255"/>
        </xsd:restriction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214f832c-f6f1-485d-8901-6765a4832c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  <xsd:element name="_Flow_SignoffStatus" ma:index="30" nillable="true" ma:displayName="Sign-off status" ma:internalName="_x0024_Resources_x003a_core_x002c_Signoff_Statu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328f71-004c-4ec5-8aac-4c1fe87c002c">
      <Terms xmlns="http://schemas.microsoft.com/office/infopath/2007/PartnerControls"/>
    </lcf76f155ced4ddcb4097134ff3c332f>
    <TaxCatchAll xmlns="133e5729-7bb1-4685-bd1f-c5e580a2ee33" xsi:nil="true"/>
    <_ip_UnifiedCompliancePolicyUIAction xmlns="http://schemas.microsoft.com/sharepoint/v3" xsi:nil="true"/>
    <_Flow_SignoffStatus xmlns="cf328f71-004c-4ec5-8aac-4c1fe87c002c" xsi:nil="true"/>
    <_ip_UnifiedCompliancePolicyProperties xmlns="http://schemas.microsoft.com/sharepoint/v3" xsi:nil="true"/>
    <SharingLink xmlns="cf328f71-004c-4ec5-8aac-4c1fe87c002c" xsi:nil="true"/>
    <SharedWithUsers xmlns="133e5729-7bb1-4685-bd1f-c5e580a2ee33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B1232BE-D8AE-4D32-9565-F7B077D1677B}"/>
</file>

<file path=customXml/itemProps2.xml><?xml version="1.0" encoding="utf-8"?>
<ds:datastoreItem xmlns:ds="http://schemas.openxmlformats.org/officeDocument/2006/customXml" ds:itemID="{8FD49D39-E0DB-44E2-9B2B-457D886B0D3B}">
  <ds:schemaRefs>
    <ds:schemaRef ds:uri="http://schemas.openxmlformats.org/package/2006/metadata/core-properties"/>
    <ds:schemaRef ds:uri="http://purl.org/dc/terms/"/>
    <ds:schemaRef ds:uri="http://purl.org/dc/dcmitype/"/>
    <ds:schemaRef ds:uri="http://purl.org/dc/elements/1.1/"/>
    <ds:schemaRef ds:uri="133e5729-7bb1-4685-bd1f-c5e580a2ee33"/>
    <ds:schemaRef ds:uri="cf328f71-004c-4ec5-8aac-4c1fe87c002c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microsoft.com/sharepoint/v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6146DFB-1701-4ABC-89B2-C9A0D37BD6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2209</Words>
  <Application>Microsoft Office PowerPoint</Application>
  <PresentationFormat>Custom</PresentationFormat>
  <Paragraphs>245</Paragraphs>
  <Slides>36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Carolina CORTES</dc:creator>
  <cp:lastModifiedBy>Gracia Banegas</cp:lastModifiedBy>
  <cp:revision>52</cp:revision>
  <dcterms:modified xsi:type="dcterms:W3CDTF">2025-10-12T03:20:11Z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627b15a-80ec-4ef7-8353-f32e3c89bf3e_Enabled">
    <vt:lpwstr>true</vt:lpwstr>
  </property>
  <property fmtid="{D5CDD505-2E9C-101B-9397-08002B2CF9AE}" pid="3" name="MSIP_Label_6627b15a-80ec-4ef7-8353-f32e3c89bf3e_SetDate">
    <vt:lpwstr>2022-09-26T19:41:44Z</vt:lpwstr>
  </property>
  <property fmtid="{D5CDD505-2E9C-101B-9397-08002B2CF9AE}" pid="4" name="MSIP_Label_6627b15a-80ec-4ef7-8353-f32e3c89bf3e_Method">
    <vt:lpwstr>Privileged</vt:lpwstr>
  </property>
  <property fmtid="{D5CDD505-2E9C-101B-9397-08002B2CF9AE}" pid="5" name="MSIP_Label_6627b15a-80ec-4ef7-8353-f32e3c89bf3e_Name">
    <vt:lpwstr>IFRC Internal</vt:lpwstr>
  </property>
  <property fmtid="{D5CDD505-2E9C-101B-9397-08002B2CF9AE}" pid="6" name="MSIP_Label_6627b15a-80ec-4ef7-8353-f32e3c89bf3e_SiteId">
    <vt:lpwstr>a2b53be5-734e-4e6c-ab0d-d184f60fd917</vt:lpwstr>
  </property>
  <property fmtid="{D5CDD505-2E9C-101B-9397-08002B2CF9AE}" pid="7" name="MSIP_Label_6627b15a-80ec-4ef7-8353-f32e3c89bf3e_ActionId">
    <vt:lpwstr>b891c256-39ac-4048-9561-2a483c96b77f</vt:lpwstr>
  </property>
  <property fmtid="{D5CDD505-2E9C-101B-9397-08002B2CF9AE}" pid="8" name="MSIP_Label_6627b15a-80ec-4ef7-8353-f32e3c89bf3e_ContentBits">
    <vt:lpwstr>2</vt:lpwstr>
  </property>
  <property fmtid="{D5CDD505-2E9C-101B-9397-08002B2CF9AE}" pid="9" name="ClassificationContentMarkingFooterLocations">
    <vt:lpwstr>Office Theme:2</vt:lpwstr>
  </property>
  <property fmtid="{D5CDD505-2E9C-101B-9397-08002B2CF9AE}" pid="10" name="ClassificationContentMarkingFooterText">
    <vt:lpwstr>Internal</vt:lpwstr>
  </property>
  <property fmtid="{D5CDD505-2E9C-101B-9397-08002B2CF9AE}" pid="11" name="ContentTypeId">
    <vt:lpwstr>0x01010088EE9237482712449971AC4496F4F58A</vt:lpwstr>
  </property>
  <property fmtid="{D5CDD505-2E9C-101B-9397-08002B2CF9AE}" pid="12" name="MediaServiceImageTags">
    <vt:lpwstr/>
  </property>
  <property fmtid="{D5CDD505-2E9C-101B-9397-08002B2CF9AE}" pid="13" name="Order">
    <vt:r8>2288700</vt:r8>
  </property>
  <property fmtid="{D5CDD505-2E9C-101B-9397-08002B2CF9AE}" pid="14" name="xd_Signature">
    <vt:bool>false</vt:bool>
  </property>
  <property fmtid="{D5CDD505-2E9C-101B-9397-08002B2CF9AE}" pid="15" name="xd_ProgID">
    <vt:lpwstr/>
  </property>
  <property fmtid="{D5CDD505-2E9C-101B-9397-08002B2CF9AE}" pid="16" name="_SourceUrl">
    <vt:lpwstr/>
  </property>
  <property fmtid="{D5CDD505-2E9C-101B-9397-08002B2CF9AE}" pid="17" name="_SharedFileIndex">
    <vt:lpwstr/>
  </property>
  <property fmtid="{D5CDD505-2E9C-101B-9397-08002B2CF9AE}" pid="18" name="ComplianceAssetId">
    <vt:lpwstr/>
  </property>
  <property fmtid="{D5CDD505-2E9C-101B-9397-08002B2CF9AE}" pid="19" name="TemplateUrl">
    <vt:lpwstr/>
  </property>
  <property fmtid="{D5CDD505-2E9C-101B-9397-08002B2CF9AE}" pid="20" name="_ExtendedDescription">
    <vt:lpwstr/>
  </property>
  <property fmtid="{D5CDD505-2E9C-101B-9397-08002B2CF9AE}" pid="21" name="TriggerFlowInfo">
    <vt:lpwstr/>
  </property>
</Properties>
</file>