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8" r:id="rId4"/>
    <p:sldMasterId id="2147484684" r:id="rId5"/>
  </p:sldMasterIdLst>
  <p:notesMasterIdLst>
    <p:notesMasterId r:id="rId34"/>
  </p:notesMasterIdLst>
  <p:sldIdLst>
    <p:sldId id="2076137849" r:id="rId6"/>
    <p:sldId id="318" r:id="rId7"/>
    <p:sldId id="4189" r:id="rId8"/>
    <p:sldId id="321" r:id="rId9"/>
    <p:sldId id="2076137853" r:id="rId10"/>
    <p:sldId id="4325" r:id="rId11"/>
    <p:sldId id="4324" r:id="rId12"/>
    <p:sldId id="4184" r:id="rId13"/>
    <p:sldId id="324" r:id="rId14"/>
    <p:sldId id="4186" r:id="rId15"/>
    <p:sldId id="4128" r:id="rId16"/>
    <p:sldId id="261" r:id="rId17"/>
    <p:sldId id="2076137830" r:id="rId18"/>
    <p:sldId id="2076137846" r:id="rId19"/>
    <p:sldId id="4130" r:id="rId20"/>
    <p:sldId id="4190" r:id="rId21"/>
    <p:sldId id="278" r:id="rId22"/>
    <p:sldId id="4042" r:id="rId23"/>
    <p:sldId id="4188" r:id="rId24"/>
    <p:sldId id="4270" r:id="rId25"/>
    <p:sldId id="4268" r:id="rId26"/>
    <p:sldId id="2076137809" r:id="rId27"/>
    <p:sldId id="322" r:id="rId28"/>
    <p:sldId id="2076137850" r:id="rId29"/>
    <p:sldId id="2076137847" r:id="rId30"/>
    <p:sldId id="2076137848" r:id="rId31"/>
    <p:sldId id="2076137852" r:id="rId32"/>
    <p:sldId id="4157" r:id="rId3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460A2C-2DD0-09A2-6DAE-4FB530501E63}" name="Julio GALINDO" initials="JG" userId="S::julio.galindo@ifrc.org::23ef0cec-e34e-4708-b47d-9cd0d7b6d38e" providerId="AD"/>
  <p188:author id="{ECBF2930-CC43-AB48-B656-9C0BA46EEF0D}" name="Katherine FUENTES DARDON" initials="KFD" userId="S::Katherine.FUENTES@ifrc.org::17cf3ef6-83b3-44bd-a231-24e2b5448b52" providerId="AD"/>
  <p188:author id="{54C7C83C-0C0A-C484-C477-041F2F59C5FE}" name="Eugenia Suarez" initials="ES" userId="S-1-12-1-1170068560-1124429788-2017863328-2717437727" providerId="AD"/>
  <p188:author id="{56440550-53EA-9F01-CB70-952E8FF152B8}" name="Zazeth Zarzavilla" initials="" userId="S::Zazeth.ZARZAVILLA@ifrc.org::582990a7-3328-4fec-b0ca-9d83645188e2" providerId="AD"/>
  <p188:author id="{A811FA6E-A51B-EFB8-2353-8A02ABECDD3D}" name="Zazeth Zarzavilla" initials="ZZ" userId="S::zazeth.zarzavilla@ifrc.org::582990a7-3328-4fec-b0ca-9d83645188e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ugenia Suarez" initials="ES" lastIdx="4" clrIdx="0">
    <p:extLst>
      <p:ext uri="{19B8F6BF-5375-455C-9EA6-DF929625EA0E}">
        <p15:presenceInfo xmlns:p15="http://schemas.microsoft.com/office/powerpoint/2012/main" userId="S-1-12-1-1170068560-1124429788-2017863328-27174377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C6F8"/>
    <a:srgbClr val="9366E4"/>
    <a:srgbClr val="FFCC99"/>
    <a:srgbClr val="0081E2"/>
    <a:srgbClr val="00C459"/>
    <a:srgbClr val="F166BB"/>
    <a:srgbClr val="5F9FDB"/>
    <a:srgbClr val="56CDB8"/>
    <a:srgbClr val="5DC85A"/>
    <a:srgbClr val="40AD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739" autoAdjust="0"/>
  </p:normalViewPr>
  <p:slideViewPr>
    <p:cSldViewPr snapToGrid="0">
      <p:cViewPr>
        <p:scale>
          <a:sx n="50" d="100"/>
          <a:sy n="50" d="100"/>
        </p:scale>
        <p:origin x="1834" y="21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5B376D-86E9-41FC-9DED-D34AAA158FBB}" type="doc">
      <dgm:prSet loTypeId="urn:microsoft.com/office/officeart/2005/8/layout/equation2" loCatId="process" qsTypeId="urn:microsoft.com/office/officeart/2005/8/quickstyle/simple1" qsCatId="simple" csTypeId="urn:microsoft.com/office/officeart/2005/8/colors/accent1_2" csCatId="accent1" phldr="1"/>
      <dgm:spPr/>
    </dgm:pt>
    <dgm:pt modelId="{914C3851-CCAC-4846-8A32-6EDD899030B7}">
      <dgm:prSet phldrT="[Text]">
        <dgm:style>
          <a:lnRef idx="0">
            <a:scrgbClr r="0" g="0" b="0"/>
          </a:lnRef>
          <a:fillRef idx="0">
            <a:scrgbClr r="0" g="0" b="0"/>
          </a:fillRef>
          <a:effectRef idx="0">
            <a:scrgbClr r="0" g="0" b="0"/>
          </a:effectRef>
          <a:fontRef idx="minor">
            <a:schemeClr val="lt1"/>
          </a:fontRef>
        </dgm:style>
      </dgm:prSet>
      <dgm:spPr>
        <a:solidFill>
          <a:srgbClr val="7030A0">
            <a:alpha val="50000"/>
          </a:srgbClr>
        </a:solidFill>
        <a:ln>
          <a:noFill/>
        </a:ln>
      </dgm:spPr>
      <dgm:t>
        <a:bodyPr/>
        <a:lstStyle/>
        <a:p>
          <a:r>
            <a:rPr lang="es-GT" b="1" dirty="0">
              <a:solidFill>
                <a:schemeClr val="bg2"/>
              </a:solidFill>
              <a:latin typeface="Montserrat" panose="00000500000000000000" pitchFamily="2" charset="0"/>
            </a:rPr>
            <a:t>Protección, Género e Inclusión Marco de Trabajo</a:t>
          </a:r>
          <a:endParaRPr lang="en-US" b="1" dirty="0">
            <a:solidFill>
              <a:schemeClr val="bg2"/>
            </a:solidFill>
            <a:latin typeface="Montserrat" panose="00000500000000000000" pitchFamily="2" charset="0"/>
          </a:endParaRPr>
        </a:p>
      </dgm:t>
    </dgm:pt>
    <dgm:pt modelId="{EA9F2F1E-36E8-4C09-A52E-2B1D670AC539}" type="parTrans" cxnId="{A5B01F4F-144B-458D-976B-5E46FB4E438F}">
      <dgm:prSet/>
      <dgm:spPr/>
      <dgm:t>
        <a:bodyPr/>
        <a:lstStyle/>
        <a:p>
          <a:endParaRPr lang="en-US"/>
        </a:p>
      </dgm:t>
    </dgm:pt>
    <dgm:pt modelId="{269E578E-4E43-429A-A462-0A7BA3FB4D8E}" type="sibTrans" cxnId="{A5B01F4F-144B-458D-976B-5E46FB4E438F}">
      <dgm:prSet/>
      <dgm:spPr/>
      <dgm:t>
        <a:bodyPr/>
        <a:lstStyle/>
        <a:p>
          <a:endParaRPr lang="en-US"/>
        </a:p>
      </dgm:t>
    </dgm:pt>
    <dgm:pt modelId="{E679D172-39F0-4224-A6EF-E97D3F299E54}" type="pres">
      <dgm:prSet presAssocID="{275B376D-86E9-41FC-9DED-D34AAA158FBB}" presName="Name0" presStyleCnt="0">
        <dgm:presLayoutVars>
          <dgm:dir/>
          <dgm:resizeHandles val="exact"/>
        </dgm:presLayoutVars>
      </dgm:prSet>
      <dgm:spPr/>
    </dgm:pt>
    <dgm:pt modelId="{F3BCB1F1-B0D3-4DB6-B314-404B6B232011}" type="pres">
      <dgm:prSet presAssocID="{275B376D-86E9-41FC-9DED-D34AAA158FBB}" presName="vNodes" presStyleCnt="0"/>
      <dgm:spPr/>
    </dgm:pt>
    <dgm:pt modelId="{078D0367-2646-44AC-8A72-17484D2D4E39}" type="pres">
      <dgm:prSet presAssocID="{275B376D-86E9-41FC-9DED-D34AAA158FBB}" presName="lastNode" presStyleLbl="node1" presStyleIdx="0" presStyleCnt="1" custLinFactNeighborY="964">
        <dgm:presLayoutVars>
          <dgm:bulletEnabled val="1"/>
        </dgm:presLayoutVars>
      </dgm:prSet>
      <dgm:spPr/>
    </dgm:pt>
  </dgm:ptLst>
  <dgm:cxnLst>
    <dgm:cxn modelId="{8EBE7930-686A-41F2-8664-C9D2FF0D10EE}" type="presOf" srcId="{275B376D-86E9-41FC-9DED-D34AAA158FBB}" destId="{E679D172-39F0-4224-A6EF-E97D3F299E54}" srcOrd="0" destOrd="0" presId="urn:microsoft.com/office/officeart/2005/8/layout/equation2"/>
    <dgm:cxn modelId="{A5B01F4F-144B-458D-976B-5E46FB4E438F}" srcId="{275B376D-86E9-41FC-9DED-D34AAA158FBB}" destId="{914C3851-CCAC-4846-8A32-6EDD899030B7}" srcOrd="0" destOrd="0" parTransId="{EA9F2F1E-36E8-4C09-A52E-2B1D670AC539}" sibTransId="{269E578E-4E43-429A-A462-0A7BA3FB4D8E}"/>
    <dgm:cxn modelId="{006537F0-56C3-45F5-B278-8D79B2F95F94}" type="presOf" srcId="{914C3851-CCAC-4846-8A32-6EDD899030B7}" destId="{078D0367-2646-44AC-8A72-17484D2D4E39}" srcOrd="0" destOrd="0" presId="urn:microsoft.com/office/officeart/2005/8/layout/equation2"/>
    <dgm:cxn modelId="{02741965-96DD-4463-8B2A-8A76A9118D94}" type="presParOf" srcId="{E679D172-39F0-4224-A6EF-E97D3F299E54}" destId="{F3BCB1F1-B0D3-4DB6-B314-404B6B232011}" srcOrd="0" destOrd="0" presId="urn:microsoft.com/office/officeart/2005/8/layout/equation2"/>
    <dgm:cxn modelId="{50A88D93-1DF3-48BE-869C-E5159BD2166E}" type="presParOf" srcId="{E679D172-39F0-4224-A6EF-E97D3F299E54}" destId="{078D0367-2646-44AC-8A72-17484D2D4E39}" srcOrd="1"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8D0367-2646-44AC-8A72-17484D2D4E39}">
      <dsp:nvSpPr>
        <dsp:cNvPr id="0" name=""/>
        <dsp:cNvSpPr/>
      </dsp:nvSpPr>
      <dsp:spPr>
        <a:xfrm>
          <a:off x="1082505" y="1829"/>
          <a:ext cx="3976181" cy="3976181"/>
        </a:xfrm>
        <a:prstGeom prst="ellipse">
          <a:avLst/>
        </a:prstGeom>
        <a:solidFill>
          <a:srgbClr val="7030A0">
            <a:alpha val="50000"/>
          </a:srgb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s-GT" sz="3500" b="1" kern="1200" dirty="0">
              <a:solidFill>
                <a:schemeClr val="bg2"/>
              </a:solidFill>
              <a:latin typeface="Montserrat" panose="00000500000000000000" pitchFamily="2" charset="0"/>
            </a:rPr>
            <a:t>Protección, Género e Inclusión Marco de Trabajo</a:t>
          </a:r>
          <a:endParaRPr lang="en-US" sz="3500" b="1" kern="1200" dirty="0">
            <a:solidFill>
              <a:schemeClr val="bg2"/>
            </a:solidFill>
            <a:latin typeface="Montserrat" panose="00000500000000000000" pitchFamily="2" charset="0"/>
          </a:endParaRPr>
        </a:p>
      </dsp:txBody>
      <dsp:txXfrm>
        <a:off x="1664803" y="584127"/>
        <a:ext cx="2811585" cy="2811585"/>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742157-F278-4B00-95B8-FCB3FD6D161B}" type="datetimeFigureOut">
              <a:t>5/29/2026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51A091-54B6-4E4B-AAB1-98B0D3E91E77}" type="slidenum">
              <a:t>‹#›</a:t>
            </a:fld>
            <a:endParaRPr lang="es-ES"/>
          </a:p>
        </p:txBody>
      </p:sp>
    </p:spTree>
    <p:extLst>
      <p:ext uri="{BB962C8B-B14F-4D97-AF65-F5344CB8AC3E}">
        <p14:creationId xmlns:p14="http://schemas.microsoft.com/office/powerpoint/2010/main" val="1746677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64" name="Google Shape;46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GT" dirty="0"/>
              <a:t>ACTIVIDAD 1.</a:t>
            </a:r>
            <a:endParaRPr lang="en-US" dirty="0"/>
          </a:p>
        </p:txBody>
      </p:sp>
      <p:sp>
        <p:nvSpPr>
          <p:cNvPr id="4" name="Slide Number Placeholder 3"/>
          <p:cNvSpPr>
            <a:spLocks noGrp="1"/>
          </p:cNvSpPr>
          <p:nvPr>
            <p:ph type="sldNum" sz="quarter" idx="5"/>
          </p:nvPr>
        </p:nvSpPr>
        <p:spPr/>
        <p:txBody>
          <a:bodyPr/>
          <a:lstStyle/>
          <a:p>
            <a:fld id="{0051A091-54B6-4E4B-AAB1-98B0D3E91E77}" type="slidenum">
              <a:rPr lang="en-US" smtClean="0"/>
              <a:t>3</a:t>
            </a:fld>
            <a:endParaRPr lang="en-US"/>
          </a:p>
        </p:txBody>
      </p:sp>
    </p:spTree>
    <p:extLst>
      <p:ext uri="{BB962C8B-B14F-4D97-AF65-F5344CB8AC3E}">
        <p14:creationId xmlns:p14="http://schemas.microsoft.com/office/powerpoint/2010/main" val="4052296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50251-1ED9-5413-E6F0-14FE7DFB8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44C4E-C465-2CDA-45F9-188F8DEC1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6FD88F-DF47-E87E-7793-644F554ADC52}"/>
              </a:ext>
            </a:extLst>
          </p:cNvPr>
          <p:cNvSpPr>
            <a:spLocks noGrp="1"/>
          </p:cNvSpPr>
          <p:nvPr>
            <p:ph type="body" idx="1"/>
          </p:nvPr>
        </p:nvSpPr>
        <p:spPr/>
        <p:txBody>
          <a:bodyPr/>
          <a:lstStyle/>
          <a:p>
            <a:endParaRPr lang="en-US" dirty="0"/>
          </a:p>
          <a:p>
            <a:pPr marL="0" marR="0">
              <a:lnSpc>
                <a:spcPct val="107000"/>
              </a:lnSpc>
              <a:spcBef>
                <a:spcPts val="0"/>
              </a:spcBef>
              <a:spcAft>
                <a:spcPts val="800"/>
              </a:spcAft>
            </a:pPr>
            <a:r>
              <a:rPr lang="es-GT" sz="1800" kern="100" dirty="0">
                <a:effectLst/>
                <a:latin typeface="Calibri" panose="020F0502020204030204" pitchFamily="34" charset="0"/>
                <a:ea typeface="Calibri" panose="020F0502020204030204" pitchFamily="34" charset="0"/>
                <a:cs typeface="Arial" panose="020B0604020202020204" pitchFamily="34" charset="0"/>
              </a:rPr>
              <a:t>Preparación y respuesta</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s-GT" sz="1800" kern="100" dirty="0">
                <a:effectLst/>
                <a:latin typeface="Calibri" panose="020F0502020204030204" pitchFamily="34" charset="0"/>
                <a:ea typeface="Calibri" panose="020F0502020204030204" pitchFamily="34" charset="0"/>
                <a:cs typeface="Arial" panose="020B0604020202020204" pitchFamily="34" charset="0"/>
              </a:rPr>
              <a:t>28. exhorta a los Estados a que, con el apoyo, según proceda, de las Sociedades Nacionales y otros asociados a que hagan todo lo posible para garantizar que las personas afectadas por la violencia sexual y de género en desastres y emergencias tengan acceso sin trabas y permanente a una atención de salud no discriminatoria a una asistencia sanitaria no discriminatoria e integral, incluidos los servicios de salud sexual y reproductiva, de acuerdo con la legislación nacional, rehabilitación física, apoyo psicológico y psicosocial asistencia jurídica, apoyo socioeconómico y servicios espirituales, según sea necesario, teniendo </a:t>
            </a:r>
            <a:r>
              <a:rPr lang="es-GT" sz="1800" kern="100" dirty="0" err="1">
                <a:effectLst/>
                <a:latin typeface="Calibri" panose="020F0502020204030204" pitchFamily="34" charset="0"/>
                <a:ea typeface="Calibri" panose="020F0502020204030204" pitchFamily="34" charset="0"/>
                <a:cs typeface="Arial" panose="020B0604020202020204" pitchFamily="34" charset="0"/>
              </a:rPr>
              <a:t>teniendo</a:t>
            </a:r>
            <a:r>
              <a:rPr lang="es-GT" sz="1800" kern="100" dirty="0">
                <a:effectLst/>
                <a:latin typeface="Calibri" panose="020F0502020204030204" pitchFamily="34" charset="0"/>
                <a:ea typeface="Calibri" panose="020F0502020204030204" pitchFamily="34" charset="0"/>
                <a:cs typeface="Arial" panose="020B0604020202020204" pitchFamily="34" charset="0"/>
              </a:rPr>
              <a:t> siempre presente la necesidad de garantizar su dignidad y seguridad, y la importancia de la confidencialidad y la privacidad, en orden reducir la probabilidad de que no busquen ayuda y evitar la revictimización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EF6C5AEA-4767-61A3-42A8-7A4CB9B02019}"/>
              </a:ext>
            </a:extLst>
          </p:cNvPr>
          <p:cNvSpPr>
            <a:spLocks noGrp="1"/>
          </p:cNvSpPr>
          <p:nvPr>
            <p:ph type="sldNum" sz="quarter" idx="5"/>
          </p:nvPr>
        </p:nvSpPr>
        <p:spPr/>
        <p:txBody>
          <a:bodyPr/>
          <a:lstStyle/>
          <a:p>
            <a:fld id="{50936661-F3A5-4274-980F-FC86FAD10650}" type="slidenum">
              <a:rPr lang="en-GB" smtClean="0"/>
              <a:t>5</a:t>
            </a:fld>
            <a:endParaRPr lang="en-GB"/>
          </a:p>
        </p:txBody>
      </p:sp>
    </p:spTree>
    <p:extLst>
      <p:ext uri="{BB962C8B-B14F-4D97-AF65-F5344CB8AC3E}">
        <p14:creationId xmlns:p14="http://schemas.microsoft.com/office/powerpoint/2010/main" val="2551534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a:lnSpc>
                <a:spcPct val="107000"/>
              </a:lnSpc>
              <a:spcBef>
                <a:spcPts val="0"/>
              </a:spcBef>
              <a:spcAft>
                <a:spcPts val="800"/>
              </a:spcAft>
            </a:pPr>
            <a:r>
              <a:rPr lang="es-GT" sz="1800" kern="100" dirty="0">
                <a:effectLst/>
                <a:latin typeface="Calibri" panose="020F0502020204030204" pitchFamily="34" charset="0"/>
                <a:ea typeface="Calibri" panose="020F0502020204030204" pitchFamily="34" charset="0"/>
                <a:cs typeface="Arial" panose="020B0604020202020204" pitchFamily="34" charset="0"/>
              </a:rPr>
              <a:t>Preparación y respuesta</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s-GT" sz="1800" kern="100" dirty="0">
                <a:effectLst/>
                <a:latin typeface="Calibri" panose="020F0502020204030204" pitchFamily="34" charset="0"/>
                <a:ea typeface="Calibri" panose="020F0502020204030204" pitchFamily="34" charset="0"/>
                <a:cs typeface="Arial" panose="020B0604020202020204" pitchFamily="34" charset="0"/>
              </a:rPr>
              <a:t>28. exhorta a los Estados a que, con el apoyo, según proceda, de las Sociedades Nacionales y otros asociados a que hagan todo lo posible para garantizar que las personas afectadas por la violencia sexual y de género en desastres y emergencias tengan acceso sin trabas y permanente a una atención de salud no discriminatoria a una asistencia sanitaria no discriminatoria e integral, incluidos los servicios de salud sexual y reproductiva, de acuerdo con la legislación nacional, rehabilitación física, apoyo psicológico y psicosocial asistencia jurídica, apoyo socioeconómico y servicios espirituales, según sea necesario, teniendo </a:t>
            </a:r>
            <a:r>
              <a:rPr lang="es-GT" sz="1800" kern="100" dirty="0" err="1">
                <a:effectLst/>
                <a:latin typeface="Calibri" panose="020F0502020204030204" pitchFamily="34" charset="0"/>
                <a:ea typeface="Calibri" panose="020F0502020204030204" pitchFamily="34" charset="0"/>
                <a:cs typeface="Arial" panose="020B0604020202020204" pitchFamily="34" charset="0"/>
              </a:rPr>
              <a:t>teniendo</a:t>
            </a:r>
            <a:r>
              <a:rPr lang="es-GT" sz="1800" kern="100" dirty="0">
                <a:effectLst/>
                <a:latin typeface="Calibri" panose="020F0502020204030204" pitchFamily="34" charset="0"/>
                <a:ea typeface="Calibri" panose="020F0502020204030204" pitchFamily="34" charset="0"/>
                <a:cs typeface="Arial" panose="020B0604020202020204" pitchFamily="34" charset="0"/>
              </a:rPr>
              <a:t> siempre presente la necesidad de garantizar su dignidad y seguridad, y la importancia de la confidencialidad y la privacidad, en orden reducir la probabilidad de que no busquen ayuda y evitar la revictimización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0936661-F3A5-4274-980F-FC86FAD10650}" type="slidenum">
              <a:rPr lang="en-GB" smtClean="0"/>
              <a:t>6</a:t>
            </a:fld>
            <a:endParaRPr lang="en-GB"/>
          </a:p>
        </p:txBody>
      </p:sp>
    </p:spTree>
    <p:extLst>
      <p:ext uri="{BB962C8B-B14F-4D97-AF65-F5344CB8AC3E}">
        <p14:creationId xmlns:p14="http://schemas.microsoft.com/office/powerpoint/2010/main" val="1837649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https://rcrcconference.org/app/uploads/2015/04/32IC-AR-on-Sexual-and-gender-based-violence_EN.pdf</a:t>
            </a:r>
          </a:p>
          <a:p>
            <a:endParaRPr lang="en-US" dirty="0"/>
          </a:p>
          <a:p>
            <a:pPr marL="0" marR="0">
              <a:lnSpc>
                <a:spcPct val="107000"/>
              </a:lnSpc>
              <a:spcBef>
                <a:spcPts val="0"/>
              </a:spcBef>
              <a:spcAft>
                <a:spcPts val="800"/>
              </a:spcAft>
            </a:pPr>
            <a:r>
              <a:rPr lang="es-GT" sz="1800" kern="100" dirty="0">
                <a:effectLst/>
                <a:latin typeface="Calibri" panose="020F0502020204030204" pitchFamily="34" charset="0"/>
                <a:ea typeface="Calibri" panose="020F0502020204030204" pitchFamily="34" charset="0"/>
                <a:cs typeface="Arial" panose="020B0604020202020204" pitchFamily="34" charset="0"/>
              </a:rPr>
              <a:t>Preparación y respuesta</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s-GT" sz="1800" kern="100" dirty="0">
                <a:effectLst/>
                <a:latin typeface="Calibri" panose="020F0502020204030204" pitchFamily="34" charset="0"/>
                <a:ea typeface="Calibri" panose="020F0502020204030204" pitchFamily="34" charset="0"/>
                <a:cs typeface="Arial" panose="020B0604020202020204" pitchFamily="34" charset="0"/>
              </a:rPr>
              <a:t>28. exhorta a los Estados a que, con el apoyo, según proceda, de las Sociedades Nacionales y otros asociados a que hagan todo lo posible para garantizar que las personas afectadas por la violencia sexual y de género en desastres y emergencias tengan acceso sin trabas y permanente a una atención de salud no discriminatoria a una asistencia sanitaria no discriminatoria e integral, incluidos los servicios de salud sexual y reproductiva, de acuerdo con la legislación nacional, rehabilitación física, apoyo psicológico y psicosocial asistencia jurídica, apoyo socioeconómico y servicios espirituales, según sea necesario, teniendo </a:t>
            </a:r>
            <a:r>
              <a:rPr lang="es-GT" sz="1800" kern="100" dirty="0" err="1">
                <a:effectLst/>
                <a:latin typeface="Calibri" panose="020F0502020204030204" pitchFamily="34" charset="0"/>
                <a:ea typeface="Calibri" panose="020F0502020204030204" pitchFamily="34" charset="0"/>
                <a:cs typeface="Arial" panose="020B0604020202020204" pitchFamily="34" charset="0"/>
              </a:rPr>
              <a:t>teniendo</a:t>
            </a:r>
            <a:r>
              <a:rPr lang="es-GT" sz="1800" kern="100" dirty="0">
                <a:effectLst/>
                <a:latin typeface="Calibri" panose="020F0502020204030204" pitchFamily="34" charset="0"/>
                <a:ea typeface="Calibri" panose="020F0502020204030204" pitchFamily="34" charset="0"/>
                <a:cs typeface="Arial" panose="020B0604020202020204" pitchFamily="34" charset="0"/>
              </a:rPr>
              <a:t> siempre presente la necesidad de garantizar su dignidad y seguridad, y la importancia de la confidencialidad y la privacidad, en orden reducir la probabilidad de que no busquen ayuda y evitar la revictimización</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0936661-F3A5-4274-980F-FC86FAD10650}" type="slidenum">
              <a:rPr lang="en-GB" smtClean="0"/>
              <a:t>7</a:t>
            </a:fld>
            <a:endParaRPr lang="en-GB"/>
          </a:p>
        </p:txBody>
      </p:sp>
    </p:spTree>
    <p:extLst>
      <p:ext uri="{BB962C8B-B14F-4D97-AF65-F5344CB8AC3E}">
        <p14:creationId xmlns:p14="http://schemas.microsoft.com/office/powerpoint/2010/main" val="3652097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0051A091-54B6-4E4B-AAB1-98B0D3E91E77}" type="slidenum">
              <a:rPr lang="en-US" smtClean="0"/>
              <a:t>8</a:t>
            </a:fld>
            <a:endParaRPr lang="en-US"/>
          </a:p>
        </p:txBody>
      </p:sp>
    </p:spTree>
    <p:extLst>
      <p:ext uri="{BB962C8B-B14F-4D97-AF65-F5344CB8AC3E}">
        <p14:creationId xmlns:p14="http://schemas.microsoft.com/office/powerpoint/2010/main" val="2824684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Ordenamientos jurídicos: DIH, DIDH y DIR, así como la legislación regional y nacional que aplica las disposiciones de estos marcos jurídicos internacionales.</a:t>
            </a:r>
          </a:p>
          <a:p>
            <a:endParaRPr lang="es-ES" dirty="0"/>
          </a:p>
          <a:p>
            <a:r>
              <a:rPr lang="es-ES" dirty="0"/>
              <a:t>Procuramos prevenir o detener dichas violaciones atendiendo sus causas y las circunstancias que las propician, así como aliviar el sufrimiento que provocan atendiendo sus consecuencias. Nos esforzamos por asegurarnos de que los garantes de derechos cumplan sus obligaciones de defender los derechos de las personas sin discriminación alguna para preservar su seguridad física y psicológica, su integridad y su dignidad. En la labor de protección, así como en todas las demás acciones que emprendemos, hacemos todos los esfuerzos posibles por “no causar daño”</a:t>
            </a:r>
            <a:endParaRPr lang="en-US" dirty="0"/>
          </a:p>
        </p:txBody>
      </p:sp>
      <p:sp>
        <p:nvSpPr>
          <p:cNvPr id="4" name="Slide Number Placeholder 3"/>
          <p:cNvSpPr>
            <a:spLocks noGrp="1"/>
          </p:cNvSpPr>
          <p:nvPr>
            <p:ph type="sldNum" sz="quarter" idx="5"/>
          </p:nvPr>
        </p:nvSpPr>
        <p:spPr/>
        <p:txBody>
          <a:bodyPr/>
          <a:lstStyle/>
          <a:p>
            <a:fld id="{0051A091-54B6-4E4B-AAB1-98B0D3E91E77}" type="slidenum">
              <a:rPr lang="en-US" smtClean="0"/>
              <a:t>10</a:t>
            </a:fld>
            <a:endParaRPr lang="en-US"/>
          </a:p>
        </p:txBody>
      </p:sp>
    </p:spTree>
    <p:extLst>
      <p:ext uri="{BB962C8B-B14F-4D97-AF65-F5344CB8AC3E}">
        <p14:creationId xmlns:p14="http://schemas.microsoft.com/office/powerpoint/2010/main" val="1193580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df1c523f41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df1c523f41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u="sng" dirty="0"/>
              <a:t>Respect the principles of humanity; impartiality and non-discrimination</a:t>
            </a:r>
          </a:p>
          <a:p>
            <a:endParaRPr lang="en-US" u="sng" dirty="0"/>
          </a:p>
          <a:p>
            <a:r>
              <a:rPr lang="en-US" dirty="0"/>
              <a:t>The principle of humanity - that all people should be treated humanely at all times - remains fundamental to effective protection work, placing the individual in danger at the center of protection efforts. It requires that priority be given to the protection of life and health, the alleviation of suffering and respect for rights and dignity</a:t>
            </a:r>
          </a:p>
          <a:p>
            <a:r>
              <a:rPr lang="en-US" dirty="0"/>
              <a:t>The principle of non-discrimination protects against any unfavorable distinction in the treatment of different groups or individuals, on the basis of race, color, sex, age, language, religion, political opinion or other, national or social origin, property, birth, disability, health, sexual orientation or any other status.</a:t>
            </a:r>
          </a:p>
          <a:p>
            <a:endParaRPr lang="en-US" dirty="0"/>
          </a:p>
          <a:p>
            <a:r>
              <a:rPr lang="en-US" u="sng" dirty="0"/>
              <a:t>Individuals must be at the center of our Protection activities. </a:t>
            </a:r>
          </a:p>
          <a:p>
            <a:r>
              <a:rPr lang="en-US" dirty="0"/>
              <a:t>The population, communities and individuals concerned must be at the center of our protection activities</a:t>
            </a:r>
          </a:p>
          <a:p>
            <a:r>
              <a:rPr lang="en-US" dirty="0"/>
              <a:t>Protection actors should seek to engage in dialogue with those at risk and ensure their participation in activities that directly affect them</a:t>
            </a:r>
          </a:p>
          <a:p>
            <a:r>
              <a:rPr lang="en-US" dirty="0"/>
              <a:t>Protection actors working with affected populations, communities and individuals should inform them of their rights and the obligations holders' obligations to respect them.</a:t>
            </a:r>
          </a:p>
          <a:p>
            <a:endParaRPr lang="en-US" u="sng" dirty="0"/>
          </a:p>
          <a:p>
            <a:r>
              <a:rPr lang="en-US" u="sng" dirty="0"/>
              <a:t>Measures must be taken to minimize the risks to which volunteers and staff are exposed – </a:t>
            </a:r>
            <a:r>
              <a:rPr lang="en-US" u="none" dirty="0"/>
              <a:t>Note to the facilitator (on</a:t>
            </a:r>
            <a:r>
              <a:rPr lang="en-US" u="none" baseline="0" dirty="0"/>
              <a:t> this point the NS should intervene to explain the best measures)</a:t>
            </a:r>
          </a:p>
          <a:p>
            <a:endParaRPr lang="en-US" u="none" baseline="0" dirty="0"/>
          </a:p>
          <a:p>
            <a:endParaRPr lang="en-US" u="none" baseline="0" dirty="0"/>
          </a:p>
          <a:p>
            <a:r>
              <a:rPr lang="es-ES" dirty="0"/>
              <a:t>Esta nota explica el Marco del Movimiento relativo a la Protección, que detalla los tres “niveles” de acción protectora: 1) “No causar daño” e integrar la protección: el principio de “no causar daño”, por lo general, se refiere al hecho de evitar los efectos negativos de las actividades humanitarias. “Integrar la protección” implica procurar que las actividades de asistencia respondan a las necesidades de protección preservando la dignidad, el acceso, la participación y la seguridad de las personas afectadas. 2) Actividades especializadas de protección: atienden las causas y las circunstancias que propician violaciones del derecho internacional (incluido el derecho internacional humanitario, DIH) y del derecho interno. Por medio de ellas también se procura abordar las consecuencias de esas violaciones. 3) Acciones para ejercer una influencia en las normas y la legislación: promueven un entorno propicio para la protección de las personas vulnerables. </a:t>
            </a:r>
            <a:endParaRPr lang="fr-CH" u="none"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613786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b="1" dirty="0"/>
              <a:t>SEE THE FACILITATOR GUIDE FOR INSTRUCTIONS TO RUN THIS EXERCISE</a:t>
            </a:r>
            <a:endParaRPr dirty="0"/>
          </a:p>
        </p:txBody>
      </p:sp>
      <p:sp>
        <p:nvSpPr>
          <p:cNvPr id="677" name="Google Shape;67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46465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s-ES" b="1" dirty="0"/>
              <a:t>NOTAS DEL FACILITADOR – EJERCICIO BREVE EN GRUPO</a:t>
            </a:r>
            <a:r>
              <a:rPr lang="es-ES" b="1"/>
              <a:t>
ACTIVIDAD 3. </a:t>
            </a:r>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9E5556-7A88-624B-8490-7FCCBD7BA4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2511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LEY FEDERAL DE PROTECCIÓN DE DATOS PERSONALES EN POSESIÓN DE LOS PARTICULARES </a:t>
            </a:r>
          </a:p>
          <a:p>
            <a:r>
              <a:rPr lang="es-ES" dirty="0" err="1"/>
              <a:t>II.Tratamiento</a:t>
            </a:r>
            <a:r>
              <a:rPr lang="es-ES" dirty="0"/>
              <a:t>: La obtención, uso, divulgación o almacenamiento de datos personales, por cualquier medio. El uso abarca cualquier acción de acceso, manejo, aprovechamiento, transferencia o disposición de datos personales. </a:t>
            </a:r>
          </a:p>
          <a:p>
            <a:r>
              <a:rPr lang="es-ES" dirty="0" err="1"/>
              <a:t>Polilitca</a:t>
            </a:r>
            <a:r>
              <a:rPr lang="es-ES" dirty="0"/>
              <a:t> de </a:t>
            </a:r>
            <a:r>
              <a:rPr lang="es-ES" dirty="0" err="1"/>
              <a:t>prot</a:t>
            </a:r>
            <a:r>
              <a:rPr lang="es-ES" dirty="0"/>
              <a:t> de datos IFRC</a:t>
            </a:r>
          </a:p>
          <a:p>
            <a:r>
              <a:rPr lang="es-ES" b="0" i="0" dirty="0">
                <a:solidFill>
                  <a:srgbClr val="1F1F1F"/>
                </a:solidFill>
                <a:effectLst/>
                <a:latin typeface="Google Sans"/>
              </a:rPr>
              <a:t>Esta política </a:t>
            </a:r>
            <a:r>
              <a:rPr lang="es-ES" b="0" i="0" dirty="0">
                <a:solidFill>
                  <a:srgbClr val="040C28"/>
                </a:solidFill>
                <a:effectLst/>
                <a:latin typeface="Google Sans"/>
              </a:rPr>
              <a:t>pretende proteger el derecho a la intimidad de las personas, garantizando al mismo tiempo que la IFRC pueda recoger y utilizar los datos personales en el cumplimiento de nuestro mandato</a:t>
            </a:r>
            <a:endParaRPr lang="en-US" dirty="0"/>
          </a:p>
        </p:txBody>
      </p:sp>
      <p:sp>
        <p:nvSpPr>
          <p:cNvPr id="4" name="Slide Number Placeholder 3"/>
          <p:cNvSpPr>
            <a:spLocks noGrp="1"/>
          </p:cNvSpPr>
          <p:nvPr>
            <p:ph type="sldNum" sz="quarter" idx="5"/>
          </p:nvPr>
        </p:nvSpPr>
        <p:spPr/>
        <p:txBody>
          <a:bodyPr/>
          <a:lstStyle/>
          <a:p>
            <a:fld id="{0051A091-54B6-4E4B-AAB1-98B0D3E91E77}" type="slidenum">
              <a:rPr lang="en-US" smtClean="0"/>
              <a:t>16</a:t>
            </a:fld>
            <a:endParaRPr lang="en-US"/>
          </a:p>
        </p:txBody>
      </p:sp>
    </p:spTree>
    <p:extLst>
      <p:ext uri="{BB962C8B-B14F-4D97-AF65-F5344CB8AC3E}">
        <p14:creationId xmlns:p14="http://schemas.microsoft.com/office/powerpoint/2010/main" val="3151324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2:notes"/>
          <p:cNvSpPr>
            <a:spLocks noGrp="1" noRot="1" noChangeAspect="1"/>
          </p:cNvSpPr>
          <p:nvPr>
            <p:ph type="sldImg" idx="2"/>
          </p:nvPr>
        </p:nvSpPr>
        <p:spPr>
          <a:xfrm>
            <a:off x="423863" y="704850"/>
            <a:ext cx="6254750" cy="35194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Google Shape;306;p22:notes"/>
          <p:cNvSpPr txBox="1">
            <a:spLocks noGrp="1"/>
          </p:cNvSpPr>
          <p:nvPr>
            <p:ph type="body" idx="1"/>
          </p:nvPr>
        </p:nvSpPr>
        <p:spPr>
          <a:xfrm>
            <a:off x="710248" y="4459526"/>
            <a:ext cx="5681980" cy="4224814"/>
          </a:xfrm>
          <a:prstGeom prst="rect">
            <a:avLst/>
          </a:prstGeom>
          <a:noFill/>
          <a:ln>
            <a:noFill/>
          </a:ln>
        </p:spPr>
        <p:txBody>
          <a:bodyPr spcFirstLastPara="1" wrap="square" lIns="94200" tIns="94200" rIns="94200" bIns="94200" anchor="t" anchorCtr="0">
            <a:noAutofit/>
          </a:bodyPr>
          <a:lstStyle/>
          <a:p>
            <a:pPr marL="0" lvl="0" indent="0" algn="l" rtl="0">
              <a:spcBef>
                <a:spcPts val="0"/>
              </a:spcBef>
              <a:spcAft>
                <a:spcPts val="0"/>
              </a:spcAft>
              <a:buNone/>
            </a:pPr>
            <a:r>
              <a:rPr lang="es-ES" dirty="0"/>
              <a:t>A lo largo de la historia, la sexualidad se ha abordado desde distintos enfoques. Entre ellos el médico biologicista y el judicial, los cuales resaltaban la dimensión corporal y las enfermedades y los delitos asociados a la </a:t>
            </a:r>
            <a:r>
              <a:rPr lang="es-ES" dirty="0" err="1"/>
              <a:t>sexualida</a:t>
            </a:r>
            <a:r>
              <a:rPr lang="es-ES" dirty="0"/>
              <a:t>, respectivamente. En los últimos tiempos, desde la sanción del Programa Nacional de Educación Sexual Integral, comienza a pensarse a la sexualidad humana como un proceso complejo, determinado por múltiples dimensiones (como la biológica, la social, la psicológica), que comienza con nuestro nacimiento y culmina cuando morimos. En función del reconocimiento de estas dimensiones pueden diferenciarse dos categorías muy importantes en relación a la sexualidad humana: el sexo asociado a la dimensión biológica y el género relacionado con la dimensión psico-social. El género es una categoría relacional.</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a:extLst>
              <a:ext uri="{FF2B5EF4-FFF2-40B4-BE49-F238E27FC236}">
                <a16:creationId xmlns:a16="http://schemas.microsoft.com/office/drawing/2014/main" id="{004CFABD-3518-52A2-D576-89CCDC66BB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a:extLst>
              <a:ext uri="{FF2B5EF4-FFF2-40B4-BE49-F238E27FC236}">
                <a16:creationId xmlns:a16="http://schemas.microsoft.com/office/drawing/2014/main" id="{F8E6B17B-CDDD-7D61-86BE-BFAAC0E8F9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0772" name="Slide Number Placeholder 3">
            <a:extLst>
              <a:ext uri="{FF2B5EF4-FFF2-40B4-BE49-F238E27FC236}">
                <a16:creationId xmlns:a16="http://schemas.microsoft.com/office/drawing/2014/main" id="{57BF4DCA-5551-67A1-F6B7-EA9990DC8B9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86E4D23-BD40-42D1-9208-3AF052EFDED5}" type="slidenum">
              <a:rPr lang="en-US" altLang="ru-RU" smtClean="0">
                <a:solidFill>
                  <a:srgbClr val="000000"/>
                </a:solidFill>
              </a:rPr>
              <a:pPr fontAlgn="base">
                <a:spcBef>
                  <a:spcPct val="0"/>
                </a:spcBef>
                <a:spcAft>
                  <a:spcPct val="0"/>
                </a:spcAft>
              </a:pPr>
              <a:t>18</a:t>
            </a:fld>
            <a:endParaRPr lang="en-US" altLang="ru-RU">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5:notes"/>
          <p:cNvSpPr>
            <a:spLocks noGrp="1" noRot="1" noChangeAspect="1"/>
          </p:cNvSpPr>
          <p:nvPr>
            <p:ph type="sldImg" idx="2"/>
          </p:nvPr>
        </p:nvSpPr>
        <p:spPr>
          <a:xfrm>
            <a:off x="123825" y="765175"/>
            <a:ext cx="6792913" cy="38211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5:notes"/>
          <p:cNvSpPr txBox="1">
            <a:spLocks noGrp="1"/>
          </p:cNvSpPr>
          <p:nvPr>
            <p:ph type="body" idx="1"/>
          </p:nvPr>
        </p:nvSpPr>
        <p:spPr>
          <a:xfrm>
            <a:off x="704000" y="4841218"/>
            <a:ext cx="5632000" cy="4586417"/>
          </a:xfrm>
          <a:prstGeom prst="rect">
            <a:avLst/>
          </a:prstGeom>
          <a:noFill/>
          <a:ln>
            <a:noFill/>
          </a:ln>
        </p:spPr>
        <p:txBody>
          <a:bodyPr spcFirstLastPara="1" wrap="square" lIns="94213" tIns="47094" rIns="94213" bIns="47094" anchor="t" anchorCtr="0">
            <a:noAutofit/>
          </a:bodyPr>
          <a:lstStyle/>
          <a:p>
            <a:pPr defTabSz="942289">
              <a:spcBef>
                <a:spcPts val="0"/>
              </a:spcBef>
              <a:spcAft>
                <a:spcPts val="0"/>
              </a:spcAft>
              <a:buSzPts val="1400"/>
              <a:defRPr/>
            </a:pPr>
            <a:r>
              <a:rPr lang="es-ES" dirty="0"/>
              <a:t>En relación a la categoría de género, se construyen roles de género. Así ser mujer o ser varón implica la realización de distintas actividades y determina distintas posibilidades a la hora de elegir los modos de ser y estar en el mundo. Un ejemplo claro de los roles de género se visibiliza en la distribución social del trabajo de cuidado, el cual suele recaer en las mujeres y en particular en las madres. Cuando estos roles se cristalizan, se naturalizan (es decir, se oculta su carácter social y la historia a partir de la cual se organiza esta distribución)</a:t>
            </a:r>
          </a:p>
          <a:p>
            <a:pPr>
              <a:spcBef>
                <a:spcPts val="0"/>
              </a:spcBef>
              <a:spcAft>
                <a:spcPts val="0"/>
              </a:spcAft>
              <a:buSzPts val="1400"/>
            </a:pPr>
            <a:endParaRPr lang="es-ES" dirty="0"/>
          </a:p>
        </p:txBody>
      </p:sp>
      <p:sp>
        <p:nvSpPr>
          <p:cNvPr id="359" name="Google Shape;359;p5:notes"/>
          <p:cNvSpPr txBox="1">
            <a:spLocks noGrp="1"/>
          </p:cNvSpPr>
          <p:nvPr>
            <p:ph type="sldNum" idx="12"/>
          </p:nvPr>
        </p:nvSpPr>
        <p:spPr>
          <a:xfrm>
            <a:off x="3987705" y="9680667"/>
            <a:ext cx="3050666" cy="509602"/>
          </a:xfrm>
          <a:prstGeom prst="rect">
            <a:avLst/>
          </a:prstGeom>
          <a:noFill/>
          <a:ln>
            <a:noFill/>
          </a:ln>
        </p:spPr>
        <p:txBody>
          <a:bodyPr spcFirstLastPara="1" wrap="square" lIns="94213" tIns="47094" rIns="94213" bIns="47094" anchor="b" anchorCtr="0">
            <a:noAutofit/>
          </a:bodyPr>
          <a:lstStyle/>
          <a:p>
            <a:pPr>
              <a:spcBef>
                <a:spcPts val="0"/>
              </a:spcBef>
              <a:spcAft>
                <a:spcPts val="0"/>
              </a:spcAft>
              <a:buSzPts val="1400"/>
            </a:pPr>
            <a:fld id="{00000000-1234-1234-1234-123412341234}" type="slidenum">
              <a:rPr lang="es-419"/>
              <a:pPr>
                <a:spcBef>
                  <a:spcPts val="0"/>
                </a:spcBef>
                <a:spcAft>
                  <a:spcPts val="0"/>
                </a:spcAft>
                <a:buSzPts val="1400"/>
              </a:pPr>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9:notes"/>
          <p:cNvSpPr>
            <a:spLocks noGrp="1" noRot="1" noChangeAspect="1"/>
          </p:cNvSpPr>
          <p:nvPr>
            <p:ph type="sldImg" idx="2"/>
          </p:nvPr>
        </p:nvSpPr>
        <p:spPr>
          <a:xfrm>
            <a:off x="123825" y="765175"/>
            <a:ext cx="6792913" cy="38211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9:notes"/>
          <p:cNvSpPr txBox="1">
            <a:spLocks noGrp="1"/>
          </p:cNvSpPr>
          <p:nvPr>
            <p:ph type="body" idx="1"/>
          </p:nvPr>
        </p:nvSpPr>
        <p:spPr>
          <a:xfrm>
            <a:off x="704000" y="4841218"/>
            <a:ext cx="5632000" cy="4586417"/>
          </a:xfrm>
          <a:prstGeom prst="rect">
            <a:avLst/>
          </a:prstGeom>
          <a:noFill/>
          <a:ln>
            <a:noFill/>
          </a:ln>
        </p:spPr>
        <p:txBody>
          <a:bodyPr spcFirstLastPara="1" wrap="square" lIns="94213" tIns="47094" rIns="94213" bIns="47094" anchor="t" anchorCtr="0">
            <a:noAutofit/>
          </a:bodyPr>
          <a:lstStyle/>
          <a:p>
            <a:pPr>
              <a:lnSpc>
                <a:spcPct val="80000"/>
              </a:lnSpc>
              <a:spcBef>
                <a:spcPts val="0"/>
              </a:spcBef>
              <a:spcAft>
                <a:spcPts val="0"/>
              </a:spcAft>
              <a:buSzPts val="1400"/>
            </a:pPr>
            <a:r>
              <a:rPr lang="es-419" sz="1200" b="1" u="sng"/>
              <a:t>Temas de debate:</a:t>
            </a:r>
            <a:endParaRPr lang="en-US"/>
          </a:p>
          <a:p>
            <a:pPr>
              <a:lnSpc>
                <a:spcPct val="80000"/>
              </a:lnSpc>
              <a:spcBef>
                <a:spcPts val="0"/>
              </a:spcBef>
              <a:spcAft>
                <a:spcPts val="0"/>
              </a:spcAft>
              <a:buSzPts val="1400"/>
            </a:pPr>
            <a:endParaRPr lang="en-US" sz="1200"/>
          </a:p>
          <a:p>
            <a:pPr>
              <a:lnSpc>
                <a:spcPct val="80000"/>
              </a:lnSpc>
              <a:spcBef>
                <a:spcPts val="0"/>
              </a:spcBef>
              <a:spcAft>
                <a:spcPts val="0"/>
              </a:spcAft>
              <a:buSzPts val="1400"/>
            </a:pPr>
            <a:r>
              <a:rPr lang="es-419" sz="1200"/>
              <a:t>Explique que los roles, los derechos, el poder y los recursos también vienen determinados por otros factores sociales. </a:t>
            </a:r>
            <a:endParaRPr lang="en-US"/>
          </a:p>
          <a:p>
            <a:pPr>
              <a:lnSpc>
                <a:spcPct val="80000"/>
              </a:lnSpc>
              <a:spcBef>
                <a:spcPts val="0"/>
              </a:spcBef>
              <a:spcAft>
                <a:spcPts val="0"/>
              </a:spcAft>
              <a:buSzPts val="1400"/>
            </a:pPr>
            <a:endParaRPr lang="en-US" sz="1200" b="1"/>
          </a:p>
          <a:p>
            <a:pPr>
              <a:lnSpc>
                <a:spcPct val="80000"/>
              </a:lnSpc>
              <a:spcBef>
                <a:spcPts val="0"/>
              </a:spcBef>
              <a:spcAft>
                <a:spcPts val="0"/>
              </a:spcAft>
              <a:buSzPts val="1400"/>
            </a:pPr>
            <a:r>
              <a:rPr lang="es-419" sz="1200" b="1"/>
              <a:t>La interseccionalidad es </a:t>
            </a:r>
            <a:r>
              <a:rPr lang="es-419" sz="1200"/>
              <a:t>el grado en que interactúa el género con otras categorías sociales (pobreza, raza, edad, discapacidad) para </a:t>
            </a:r>
            <a:r>
              <a:rPr lang="es-419" sz="1200" b="1"/>
              <a:t>multiplicar</a:t>
            </a:r>
            <a:r>
              <a:rPr lang="es-419" sz="1200"/>
              <a:t> los efectos de ambas áreas de marginación. </a:t>
            </a:r>
            <a:endParaRPr lang="en-US"/>
          </a:p>
          <a:p>
            <a:pPr>
              <a:spcBef>
                <a:spcPts val="0"/>
              </a:spcBef>
              <a:spcAft>
                <a:spcPts val="0"/>
              </a:spcAft>
              <a:buSzPts val="1400"/>
            </a:pPr>
            <a:r>
              <a:rPr lang="es-419" sz="1200" b="1" i="1" u="sng"/>
              <a:t>El género y la edad</a:t>
            </a:r>
            <a:r>
              <a:rPr lang="es-419" sz="1200"/>
              <a:t> son determinantes universales. En todo el mundo, el hecho de nacer niña o niño, de ser una adolescente o de ser un anciano posee enormes repercusiones sobre el papel que cada persona desempeñará en la sociedad. De manera universal, el género y la edad influyen enormemente sobre las discriminaciones sociales, culturales y jurídicas a las que se puede enfrentar una persona en relación con las posibilidades de ejercer sus derechos. </a:t>
            </a:r>
            <a:endParaRPr lang="en-US"/>
          </a:p>
          <a:p>
            <a:pPr>
              <a:spcBef>
                <a:spcPts val="0"/>
              </a:spcBef>
              <a:spcAft>
                <a:spcPts val="0"/>
              </a:spcAft>
              <a:buSzPts val="1400"/>
            </a:pPr>
            <a:r>
              <a:rPr lang="es-419" sz="1200"/>
              <a:t> </a:t>
            </a:r>
            <a:r>
              <a:rPr lang="es-419" sz="1200" b="1" i="1" u="sng"/>
              <a:t>La diversidad</a:t>
            </a:r>
            <a:r>
              <a:rPr lang="es-419" sz="1200" b="1"/>
              <a:t> </a:t>
            </a:r>
            <a:r>
              <a:rPr lang="es-419" sz="1200"/>
              <a:t>es un término general</a:t>
            </a:r>
            <a:r>
              <a:rPr lang="es-419" sz="1200" b="1"/>
              <a:t> </a:t>
            </a:r>
            <a:r>
              <a:rPr lang="es-419" sz="1200"/>
              <a:t>que agrupa las distintas características que poseen las poblaciones de mujeres y hombres de distintos grupos de edad. Entre dichas características se incluyen la clase, la etnia, la religión, la discapacidad, la orientación sexual, etc. </a:t>
            </a:r>
            <a:endParaRPr lang="en-US"/>
          </a:p>
          <a:p>
            <a:pPr>
              <a:spcBef>
                <a:spcPts val="0"/>
              </a:spcBef>
              <a:spcAft>
                <a:spcPts val="0"/>
              </a:spcAft>
              <a:buSzPts val="1400"/>
            </a:pPr>
            <a:r>
              <a:rPr lang="es-419" sz="1200"/>
              <a:t> Ignorar el género, la edad o la diversidad repercute de distintas maneras sobre la calidad de la acción humanitaria; al no analizar ni abordar las necesidades relativas al género y la edad, se pone en riesgo la </a:t>
            </a:r>
            <a:r>
              <a:rPr lang="es-419" sz="1200" i="1" u="sng"/>
              <a:t>eficiencia</a:t>
            </a:r>
            <a:r>
              <a:rPr lang="es-419" sz="1200"/>
              <a:t> general de la respuesta, ya que esta no aborda de manera adecuada las necesidades de una gran parte de la población afectada y tiende a ignorar dinámicas de poder importantes. </a:t>
            </a:r>
            <a:endParaRPr lang="en-US"/>
          </a:p>
          <a:p>
            <a:pPr>
              <a:spcBef>
                <a:spcPts val="0"/>
              </a:spcBef>
              <a:spcAft>
                <a:spcPts val="0"/>
              </a:spcAft>
              <a:buSzPts val="1400"/>
            </a:pPr>
            <a:r>
              <a:rPr lang="es-419" sz="1200"/>
              <a:t> No tener en cuenta la diversidad conduce a: 1) </a:t>
            </a:r>
            <a:r>
              <a:rPr lang="es-419" sz="1200" i="1" u="sng"/>
              <a:t>la exclusión </a:t>
            </a:r>
            <a:r>
              <a:rPr lang="es-419" sz="1200"/>
              <a:t>(cuando, de hecho, la acción humanitaria consiste en ayudar a las personas más vulnerables, por ejemplo, establecer instalaciones de WASH que no sean accesibles para personas con discapacidades); y 2) el aumento de tensiones sociales.</a:t>
            </a:r>
            <a:endParaRPr lang="en-US"/>
          </a:p>
          <a:p>
            <a:pPr>
              <a:lnSpc>
                <a:spcPct val="80000"/>
              </a:lnSpc>
              <a:spcBef>
                <a:spcPts val="0"/>
              </a:spcBef>
              <a:spcAft>
                <a:spcPts val="0"/>
              </a:spcAft>
              <a:buSzPts val="1400"/>
            </a:pPr>
            <a:endParaRPr lang="en-US" sz="1200"/>
          </a:p>
          <a:p>
            <a:pPr>
              <a:lnSpc>
                <a:spcPct val="80000"/>
              </a:lnSpc>
              <a:spcBef>
                <a:spcPts val="0"/>
              </a:spcBef>
              <a:spcAft>
                <a:spcPts val="0"/>
              </a:spcAft>
              <a:buSzPts val="1400"/>
            </a:pPr>
            <a:r>
              <a:rPr lang="es-419" sz="1200"/>
              <a:t>La ideología que otorga menos valor a las niñas y las mujeres se denomina </a:t>
            </a:r>
            <a:r>
              <a:rPr lang="es-419" sz="1200" b="1"/>
              <a:t>sexismo</a:t>
            </a:r>
            <a:r>
              <a:rPr lang="es-419" sz="1200"/>
              <a:t>. El sexismo, definido como el prejuicio o discriminación por razón de sexo, es el mismo proceso y acarrea consecuencias similares que otras formas de discriminación. Por ejemplo, el </a:t>
            </a:r>
            <a:r>
              <a:rPr lang="es-419" sz="1200" b="1"/>
              <a:t>racismo</a:t>
            </a:r>
            <a:r>
              <a:rPr lang="es-419" sz="1200"/>
              <a:t> conlleva la creación de una jerarquía/valor diferencial entre personas de distinto color/origen étnico y moldea profundamente los roles, los derechos, el poder, las capacidades, los recursos y los privilegios a los que tiene acceso una persona. </a:t>
            </a:r>
            <a:endParaRPr lang="en-US"/>
          </a:p>
          <a:p>
            <a:pPr>
              <a:lnSpc>
                <a:spcPct val="80000"/>
              </a:lnSpc>
              <a:spcBef>
                <a:spcPts val="0"/>
              </a:spcBef>
              <a:spcAft>
                <a:spcPts val="0"/>
              </a:spcAft>
              <a:buSzPts val="1400"/>
            </a:pPr>
            <a:endParaRPr lang="en-US" sz="1200"/>
          </a:p>
          <a:p>
            <a:pPr>
              <a:lnSpc>
                <a:spcPct val="80000"/>
              </a:lnSpc>
              <a:spcBef>
                <a:spcPts val="0"/>
              </a:spcBef>
              <a:spcAft>
                <a:spcPts val="0"/>
              </a:spcAft>
              <a:buSzPts val="1400"/>
            </a:pPr>
            <a:r>
              <a:rPr lang="es-419" sz="1200" b="1"/>
              <a:t>En función de nuestra identidad social en una sociedad concreta, nos podemos enfrentar a múltiples formas de discriminación</a:t>
            </a:r>
            <a:r>
              <a:rPr lang="es-419" sz="1200"/>
              <a:t>. </a:t>
            </a:r>
            <a:endParaRPr lang="en-US"/>
          </a:p>
          <a:p>
            <a:pPr>
              <a:lnSpc>
                <a:spcPct val="80000"/>
              </a:lnSpc>
              <a:spcBef>
                <a:spcPts val="0"/>
              </a:spcBef>
              <a:spcAft>
                <a:spcPts val="0"/>
              </a:spcAft>
              <a:buSzPts val="1400"/>
            </a:pPr>
            <a:r>
              <a:rPr lang="es-419" sz="1200"/>
              <a:t>Las desigualdades nunca son el resultado de factores únicos y distintos. Más bien, son el resultado de intersecciones de diferentes ubicaciones sociales, relaciones de poder y experiencias. </a:t>
            </a:r>
            <a:endParaRPr lang="en-US"/>
          </a:p>
        </p:txBody>
      </p:sp>
      <p:sp>
        <p:nvSpPr>
          <p:cNvPr id="398" name="Google Shape;398;p9:notes"/>
          <p:cNvSpPr txBox="1">
            <a:spLocks noGrp="1"/>
          </p:cNvSpPr>
          <p:nvPr>
            <p:ph type="sldNum" idx="12"/>
          </p:nvPr>
        </p:nvSpPr>
        <p:spPr>
          <a:xfrm>
            <a:off x="3987705" y="9680667"/>
            <a:ext cx="3050666" cy="509602"/>
          </a:xfrm>
          <a:prstGeom prst="rect">
            <a:avLst/>
          </a:prstGeom>
          <a:noFill/>
          <a:ln>
            <a:noFill/>
          </a:ln>
        </p:spPr>
        <p:txBody>
          <a:bodyPr spcFirstLastPara="1" wrap="square" lIns="94213" tIns="47094" rIns="94213" bIns="47094"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s-419" sz="1400" b="0" i="0" u="none" strike="noStrike" kern="0" cap="none" spc="0" normalizeH="0" baseline="0" noProof="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t>21</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540"/>
              </a:spcBef>
              <a:spcAft>
                <a:spcPts val="0"/>
              </a:spcAft>
              <a:buClr>
                <a:schemeClr val="dk1"/>
              </a:buClr>
              <a:buSzPts val="1800"/>
              <a:buFont typeface="Calibri"/>
              <a:buNone/>
            </a:pPr>
            <a:r>
              <a:rPr lang="en-US" b="1" dirty="0"/>
              <a:t>FACILITATOR NOTES</a:t>
            </a:r>
          </a:p>
          <a:p>
            <a:pPr marL="0" marR="0" lvl="0" indent="0" algn="l" rtl="0">
              <a:lnSpc>
                <a:spcPct val="100000"/>
              </a:lnSpc>
              <a:spcBef>
                <a:spcPts val="540"/>
              </a:spcBef>
              <a:spcAft>
                <a:spcPts val="0"/>
              </a:spcAft>
              <a:buClr>
                <a:schemeClr val="dk1"/>
              </a:buClr>
              <a:buSzPts val="1800"/>
              <a:buFont typeface="Calibri"/>
              <a:buNone/>
            </a:pPr>
            <a:endParaRPr lang="en-US" b="1" dirty="0"/>
          </a:p>
          <a:p>
            <a:pPr marL="342900" marR="0" lvl="0" indent="-342900" algn="l" rtl="0">
              <a:lnSpc>
                <a:spcPct val="100000"/>
              </a:lnSpc>
              <a:spcBef>
                <a:spcPts val="540"/>
              </a:spcBef>
              <a:spcAft>
                <a:spcPts val="0"/>
              </a:spcAft>
              <a:buClr>
                <a:schemeClr val="dk1"/>
              </a:buClr>
              <a:buSzPts val="1800"/>
              <a:buFont typeface="Arial" panose="020B0604020202020204" pitchFamily="34" charset="0"/>
              <a:buChar char="•"/>
            </a:pPr>
            <a:r>
              <a:rPr lang="en-US" b="0" dirty="0"/>
              <a:t>Ask if anyone can explain what sensitive feedback is – what sorts of feedback or complaints would likely be categorized as sensitive?</a:t>
            </a:r>
          </a:p>
          <a:p>
            <a:pPr marL="342900" marR="0" lvl="0" indent="-342900" algn="l" rtl="0">
              <a:lnSpc>
                <a:spcPct val="100000"/>
              </a:lnSpc>
              <a:spcBef>
                <a:spcPts val="540"/>
              </a:spcBef>
              <a:spcAft>
                <a:spcPts val="0"/>
              </a:spcAft>
              <a:buClr>
                <a:schemeClr val="dk1"/>
              </a:buClr>
              <a:buSzPts val="1800"/>
              <a:buFont typeface="Arial" panose="020B0604020202020204" pitchFamily="34" charset="0"/>
              <a:buChar char="•"/>
            </a:pPr>
            <a:endParaRPr lang="en-US" sz="1800" b="0" dirty="0">
              <a:effectLst/>
              <a:latin typeface="Open Sans" panose="020B0606030504020204" pitchFamily="34" charset="0"/>
              <a:ea typeface="Open Sans" panose="020B0606030504020204" pitchFamily="34" charset="0"/>
            </a:endParaRPr>
          </a:p>
          <a:p>
            <a:pPr marL="342900" marR="0" lvl="0" indent="-342900" algn="l" rtl="0">
              <a:lnSpc>
                <a:spcPct val="100000"/>
              </a:lnSpc>
              <a:spcBef>
                <a:spcPts val="540"/>
              </a:spcBef>
              <a:spcAft>
                <a:spcPts val="0"/>
              </a:spcAft>
              <a:buClr>
                <a:schemeClr val="dk1"/>
              </a:buClr>
              <a:buSzPts val="1800"/>
              <a:buFont typeface="Arial" panose="020B0604020202020204" pitchFamily="34" charset="0"/>
              <a:buChar char="•"/>
            </a:pPr>
            <a:r>
              <a:rPr lang="en-US" sz="1800" b="0" dirty="0">
                <a:effectLst/>
                <a:latin typeface="Open Sans" panose="020B0606030504020204" pitchFamily="34" charset="0"/>
                <a:ea typeface="Open Sans" panose="020B0606030504020204" pitchFamily="34" charset="0"/>
              </a:rPr>
              <a:t>Explain </a:t>
            </a:r>
            <a:r>
              <a:rPr lang="en-GB" sz="1800" b="0" dirty="0">
                <a:effectLst/>
                <a:latin typeface="Open Sans" panose="020B0606030504020204" pitchFamily="34" charset="0"/>
                <a:ea typeface="Open Sans" panose="020B0606030504020204" pitchFamily="34" charset="0"/>
              </a:rPr>
              <a:t>s</a:t>
            </a:r>
            <a:r>
              <a:rPr lang="en-GB" sz="1800" dirty="0">
                <a:effectLst/>
                <a:latin typeface="Open Sans" panose="020B0606030504020204" pitchFamily="34" charset="0"/>
                <a:ea typeface="Open Sans" panose="020B0606030504020204" pitchFamily="34" charset="0"/>
              </a:rPr>
              <a:t>ensitive feedback is any information shared by community members that can put them or other people linked to it at-risk and needs to be handled with care. It can relate to any breaches of national or international law concerning communities' safety, dignity and rights, or any violation of our own code of conduct or safeguarding policies.</a:t>
            </a:r>
          </a:p>
          <a:p>
            <a:endParaRPr lang="en-GB" dirty="0"/>
          </a:p>
          <a:p>
            <a:r>
              <a:rPr lang="en-GB" sz="1000" dirty="0">
                <a:effectLst/>
                <a:latin typeface="Open Sans" panose="020B0606030504020204" pitchFamily="34" charset="0"/>
                <a:ea typeface="Open Sans" panose="020B0606030504020204" pitchFamily="34" charset="0"/>
              </a:rPr>
              <a:t>Sensitive feedback can be divided into two categories:</a:t>
            </a:r>
          </a:p>
          <a:p>
            <a:pPr marL="342900" lvl="0" indent="-342900">
              <a:spcBef>
                <a:spcPts val="200"/>
              </a:spcBef>
              <a:buSzPts val="1000"/>
              <a:buFont typeface="+mj-lt"/>
              <a:buAutoNum type="arabicPeriod"/>
            </a:pPr>
            <a:r>
              <a:rPr lang="en-GB" sz="1100" b="1" dirty="0">
                <a:solidFill>
                  <a:srgbClr val="4472C4"/>
                </a:solidFill>
                <a:effectLst/>
                <a:latin typeface="Montserrat" pitchFamily="2" charset="77"/>
                <a:ea typeface="Times New Roman" panose="02020603050405020304" pitchFamily="18" charset="0"/>
                <a:cs typeface="Times New Roman" panose="02020603050405020304" pitchFamily="18" charset="0"/>
              </a:rPr>
              <a:t>Protection concerns in the community, including but not limited to:</a:t>
            </a:r>
            <a:endParaRPr lang="en-GB" sz="1200" b="1" dirty="0">
              <a:solidFill>
                <a:srgbClr val="4472C4"/>
              </a:solidFill>
              <a:effectLst/>
              <a:latin typeface="Montserrat" pitchFamily="2" charset="77"/>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pPr>
            <a:r>
              <a:rPr lang="en-GB" sz="1000" b="1"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Identity-based violence (IBV) - </a:t>
            </a: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Any act of violence by individuals, groups, or societies based on actual, perceived, or ascribed aspects of an individual’s identity such as gender, ethnic origin, nationality or citizenship, age, disability, language, political opinions, religious beliefs, social background, sexual orientation, physical appearance and colour. </a:t>
            </a:r>
          </a:p>
          <a:p>
            <a:pPr marL="742950" lvl="1" indent="-285750">
              <a:buSzPts val="1000"/>
              <a:buFont typeface="Courier New" panose="02070309020205020404" pitchFamily="49" charset="0"/>
              <a:buChar char="o"/>
            </a:pPr>
            <a:r>
              <a:rPr lang="en-GB" sz="1000" b="1"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Corruption by community members or leaders</a:t>
            </a: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 – when members of the community abuse their position of power for their personal gain. </a:t>
            </a:r>
          </a:p>
          <a:p>
            <a:pPr marL="742950" lvl="1" indent="-285750">
              <a:buSzPts val="1000"/>
              <a:buFont typeface="Courier New" panose="02070309020205020404" pitchFamily="49" charset="0"/>
              <a:buChar char="o"/>
            </a:pPr>
            <a:r>
              <a:rPr lang="en-GB" sz="1000" b="1"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Security threats </a:t>
            </a: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 either alerts of security threats in the community or direct threats made to the Red Crescent and Red Crescent and its staff and volunteers. </a:t>
            </a:r>
          </a:p>
          <a:p>
            <a:pPr marL="742950" lvl="1" indent="-285750">
              <a:buSzPts val="1000"/>
              <a:buFont typeface="Courier New" panose="02070309020205020404" pitchFamily="49" charset="0"/>
              <a:buChar char="o"/>
            </a:pPr>
            <a:endParaRPr lang="en-GB" sz="1000" dirty="0">
              <a:effectLst/>
              <a:latin typeface="Courier New" panose="02070309020205020404" pitchFamily="49" charset="0"/>
              <a:ea typeface="Courier New" panose="02070309020205020404" pitchFamily="49" charset="0"/>
              <a:cs typeface="Courier New" panose="02070309020205020404" pitchFamily="49" charset="0"/>
            </a:endParaRPr>
          </a:p>
          <a:p>
            <a:pPr marL="342900" lvl="0" indent="-342900">
              <a:spcBef>
                <a:spcPts val="200"/>
              </a:spcBef>
              <a:buSzPts val="1000"/>
              <a:buFont typeface="+mj-lt"/>
              <a:buAutoNum type="arabicPeriod"/>
            </a:pPr>
            <a:r>
              <a:rPr lang="en-GB" sz="1100" b="1" dirty="0">
                <a:solidFill>
                  <a:srgbClr val="4472C4"/>
                </a:solidFill>
                <a:effectLst/>
                <a:latin typeface="Montserrat" pitchFamily="2" charset="77"/>
                <a:ea typeface="Times New Roman" panose="02020603050405020304" pitchFamily="18" charset="0"/>
                <a:cs typeface="Times New Roman" panose="02020603050405020304" pitchFamily="18" charset="0"/>
              </a:rPr>
              <a:t>Concerns about the behaviour of Red Cross and Red Crescent staff and volunteers, or persons associated with other humanitarian organisations, including:</a:t>
            </a:r>
            <a:endParaRPr lang="en-GB" sz="1200" b="1" dirty="0">
              <a:solidFill>
                <a:srgbClr val="4472C4"/>
              </a:solidFill>
              <a:effectLst/>
              <a:latin typeface="Montserrat" pitchFamily="2" charset="77"/>
              <a:ea typeface="Times New Roman" panose="02020603050405020304" pitchFamily="18" charset="0"/>
              <a:cs typeface="Times New Roman" panose="02020603050405020304" pitchFamily="18" charset="0"/>
            </a:endParaRPr>
          </a:p>
          <a:p>
            <a:pPr marL="742950" lvl="1" indent="-285750">
              <a:buSzPts val="1000"/>
              <a:buFont typeface="Courier New" panose="02070309020205020404" pitchFamily="49" charset="0"/>
              <a:buChar char="o"/>
            </a:pPr>
            <a:r>
              <a:rPr lang="en-GB" sz="1000" b="1"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Sexual Exploitation and Abuse (SEA) </a:t>
            </a: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 when staff or volunteers ask for sexual favours in</a:t>
            </a:r>
            <a:r>
              <a:rPr lang="en-GB" sz="1000" b="1"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 </a:t>
            </a: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exchange for aid, buying sexual services, or engaging</a:t>
            </a:r>
            <a:r>
              <a:rPr lang="en-GB" sz="1000" b="1"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 </a:t>
            </a: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in other exploitative sexual behaviour.</a:t>
            </a:r>
            <a:endParaRPr lang="en-GB" sz="1000" dirty="0">
              <a:effectLst/>
              <a:latin typeface="Courier New" panose="02070309020205020404" pitchFamily="49" charset="0"/>
              <a:ea typeface="Courier New" panose="02070309020205020404" pitchFamily="49" charset="0"/>
              <a:cs typeface="Courier New" panose="02070309020205020404" pitchFamily="49" charset="0"/>
            </a:endParaRPr>
          </a:p>
          <a:p>
            <a:pPr marL="742950" lvl="1" indent="-285750">
              <a:buSzPts val="1000"/>
              <a:buFont typeface="Courier New" panose="02070309020205020404" pitchFamily="49" charset="0"/>
              <a:buChar char="o"/>
            </a:pPr>
            <a:r>
              <a:rPr lang="en-GB" sz="1000" b="1"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Breaches of child safeguarding policies</a:t>
            </a: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 – situations where children are exposed to adverse impacts, including the risk of violence, abuse, exploitation, or neglect. </a:t>
            </a:r>
          </a:p>
          <a:p>
            <a:pPr marL="742950" lvl="1" indent="-285750">
              <a:buSzPts val="1000"/>
              <a:buFont typeface="Courier New" panose="02070309020205020404" pitchFamily="49" charset="0"/>
              <a:buChar char="o"/>
            </a:pPr>
            <a:r>
              <a:rPr lang="en-GB" sz="1000" b="1"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Corruption </a:t>
            </a: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 staff or volunteers are abusing their position of power for their personal gains, for example, by asking someone for a bribe (often money) for support</a:t>
            </a:r>
            <a:endParaRPr lang="en-GB" sz="1000" dirty="0">
              <a:effectLst/>
              <a:latin typeface="Courier New" panose="02070309020205020404" pitchFamily="49" charset="0"/>
              <a:ea typeface="Courier New" panose="02070309020205020404" pitchFamily="49" charset="0"/>
              <a:cs typeface="Courier New" panose="02070309020205020404" pitchFamily="49" charset="0"/>
            </a:endParaRPr>
          </a:p>
          <a:p>
            <a:pPr marL="742950" lvl="1" indent="-285750">
              <a:buSzPts val="1000"/>
              <a:buFont typeface="Courier New" panose="02070309020205020404" pitchFamily="49" charset="0"/>
              <a:buChar char="o"/>
            </a:pP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Any other </a:t>
            </a:r>
            <a:r>
              <a:rPr lang="en-GB" sz="1000" b="1"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serious breach of our Code of Conduct, </a:t>
            </a:r>
            <a:r>
              <a:rPr lang="en-GB" sz="1000" dirty="0">
                <a:solidFill>
                  <a:srgbClr val="000000"/>
                </a:solidFill>
                <a:effectLst/>
                <a:latin typeface="Courier New" panose="02070309020205020404" pitchFamily="49" charset="0"/>
                <a:ea typeface="Courier New" panose="02070309020205020404" pitchFamily="49" charset="0"/>
                <a:cs typeface="Courier New" panose="02070309020205020404" pitchFamily="49" charset="0"/>
              </a:rPr>
              <a:t>such as discrimination on the basis of race, gender, religion, sexual orientation, disability, age.</a:t>
            </a:r>
            <a:endParaRPr lang="en-GB" sz="1000" dirty="0">
              <a:effectLst/>
              <a:latin typeface="Courier New" panose="02070309020205020404" pitchFamily="49" charset="0"/>
              <a:ea typeface="Courier New" panose="02070309020205020404" pitchFamily="49" charset="0"/>
              <a:cs typeface="Courier New" panose="02070309020205020404" pitchFamily="49" charset="0"/>
            </a:endParaRPr>
          </a:p>
          <a:p>
            <a:endParaRPr lang="en-GB" dirty="0"/>
          </a:p>
          <a:p>
            <a:pPr marL="285750" marR="0" lvl="0" indent="-2857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Open Sans" panose="020B0606030504020204" pitchFamily="34" charset="0"/>
                <a:ea typeface="Open Sans" panose="020B0606030504020204" pitchFamily="34" charset="0"/>
              </a:rPr>
              <a:t>Sensitive feedback will need to managed carefully – with more confidential methods of collection, logging and referral </a:t>
            </a:r>
          </a:p>
          <a:p>
            <a:pPr marL="285750" marR="0" lvl="0" indent="-2857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dirty="0">
              <a:effectLst/>
              <a:latin typeface="Open Sans" panose="020B0606030504020204" pitchFamily="34" charset="0"/>
              <a:ea typeface="Open Sans" panose="020B0606030504020204" pitchFamily="34" charset="0"/>
            </a:endParaRPr>
          </a:p>
          <a:p>
            <a:pPr marL="285750" marR="0" lvl="0" indent="-2857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Open Sans" panose="020B0606030504020204" pitchFamily="34" charset="0"/>
                <a:ea typeface="Open Sans" panose="020B0606030504020204" pitchFamily="34" charset="0"/>
              </a:rPr>
              <a:t>Linked to the Code of Conduct and do no harm discussed during yesterday’s session</a:t>
            </a:r>
          </a:p>
          <a:p>
            <a:pPr marL="285750" marR="0" lvl="0" indent="-2857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dirty="0">
              <a:effectLst/>
              <a:latin typeface="Open Sans" panose="020B0606030504020204" pitchFamily="34" charset="0"/>
              <a:ea typeface="Open Sans" panose="020B0606030504020204" pitchFamily="34" charset="0"/>
            </a:endParaRPr>
          </a:p>
          <a:p>
            <a:pPr marL="285750" marR="0" lvl="0" indent="-2857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dirty="0">
              <a:effectLst/>
              <a:latin typeface="Open Sans" panose="020B0606030504020204" pitchFamily="34" charset="0"/>
              <a:ea typeface="Open Sans" panose="020B0606030504020204" pitchFamily="34" charset="0"/>
            </a:endParaRPr>
          </a:p>
          <a:p>
            <a:pPr marL="285750" marR="0" lvl="0" indent="-285750" algn="l" defTabSz="13716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dirty="0">
              <a:effectLst/>
              <a:latin typeface="Open Sans" panose="020B0606030504020204" pitchFamily="34" charset="0"/>
              <a:ea typeface="Open Sans" panose="020B060603050402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9E5556-7A88-624B-8490-7FCCBD7BA4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7229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b="1" dirty="0"/>
              <a:t>SEE THE FACILITATOR GUIDE FOR INSTRUCTIONS TO RUN THIS EXERCISE</a:t>
            </a:r>
            <a:endParaRPr dirty="0"/>
          </a:p>
        </p:txBody>
      </p:sp>
      <p:sp>
        <p:nvSpPr>
          <p:cNvPr id="677" name="Google Shape;67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336512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s-ES" b="1" dirty="0"/>
              <a:t>NOTAS DEL FACILITADOR – EJERCICIO BREVE EN GRUPO
</a:t>
            </a:r>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9E5556-7A88-624B-8490-7FCCBD7BA4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14628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E" dirty="0"/>
              <a:t>La respuesta correcta es C </a:t>
            </a:r>
          </a:p>
          <a:p>
            <a:r>
              <a:rPr lang="es-PE" dirty="0"/>
              <a:t>Es importante justificar el porque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74689-BECC-4390-B3B9-306A17FD432A}" type="slidenum">
              <a:rPr kumimoji="0" lang="en-US" altLang="ru-R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ru-RU"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62108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CBF87-8422-C78E-A183-FEE146512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CC9D5-57E5-8ADF-F033-AB094FDA1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5254B-C973-2055-7D66-24B733C0216B}"/>
              </a:ext>
            </a:extLst>
          </p:cNvPr>
          <p:cNvSpPr>
            <a:spLocks noGrp="1"/>
          </p:cNvSpPr>
          <p:nvPr>
            <p:ph type="body" idx="1"/>
          </p:nvPr>
        </p:nvSpPr>
        <p:spPr/>
        <p:txBody>
          <a:bodyPr/>
          <a:lstStyle/>
          <a:p>
            <a:r>
              <a:rPr lang="es-PE" dirty="0"/>
              <a:t>La respuesta correcta es C </a:t>
            </a:r>
          </a:p>
          <a:p>
            <a:r>
              <a:rPr lang="es-PE" dirty="0"/>
              <a:t>Es importante justificar el porque </a:t>
            </a:r>
          </a:p>
        </p:txBody>
      </p:sp>
      <p:sp>
        <p:nvSpPr>
          <p:cNvPr id="4" name="Slide Number Placeholder 3">
            <a:extLst>
              <a:ext uri="{FF2B5EF4-FFF2-40B4-BE49-F238E27FC236}">
                <a16:creationId xmlns:a16="http://schemas.microsoft.com/office/drawing/2014/main" id="{FCE37218-02F5-D6E8-0699-D759E7DDB2A6}"/>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174689-BECC-4390-B3B9-306A17FD432A}" type="slidenum">
              <a:rPr kumimoji="0" lang="en-US" altLang="ru-RU"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ru-RU"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79739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389B1A-F460-1044-83A0-D679A29D47AB}" type="slidenum">
              <a:rPr kumimoji="0" lang="nb-NO" sz="1200" b="1" i="0" u="none" strike="noStrike" kern="1200" cap="none" spc="0" normalizeH="0" baseline="0" noProof="0" smtClean="0">
                <a:ln>
                  <a:noFill/>
                </a:ln>
                <a:solidFill>
                  <a:prstClr val="black"/>
                </a:solidFill>
                <a:effectLst/>
                <a:uLnTx/>
                <a:uFillTx/>
                <a:latin typeface="Myriad Pro Semibold" panose="020B0503030403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nb-NO" sz="1200" b="1" i="0" u="none" strike="noStrike" kern="1200" cap="none" spc="0" normalizeH="0" baseline="0" noProof="0">
              <a:ln>
                <a:noFill/>
              </a:ln>
              <a:solidFill>
                <a:prstClr val="black"/>
              </a:solidFill>
              <a:effectLst/>
              <a:uLnTx/>
              <a:uFillTx/>
              <a:latin typeface="Myriad Pro Semibold" panose="020B0503030403020204" pitchFamily="34" charset="0"/>
              <a:ea typeface="+mn-ea"/>
              <a:cs typeface="+mn-cs"/>
            </a:endParaRPr>
          </a:p>
        </p:txBody>
      </p:sp>
    </p:spTree>
    <p:extLst>
      <p:ext uri="{BB962C8B-B14F-4D97-AF65-F5344CB8AC3E}">
        <p14:creationId xmlns:p14="http://schemas.microsoft.com/office/powerpoint/2010/main" val="8155596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375842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545275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124102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067"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1712222" y="6233894"/>
            <a:ext cx="479778" cy="10258"/>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54781" y="0"/>
            <a:ext cx="1831058" cy="1788550"/>
          </a:xfrm>
          <a:prstGeom prst="rect">
            <a:avLst/>
          </a:prstGeom>
        </p:spPr>
      </p:pic>
    </p:spTree>
    <p:extLst>
      <p:ext uri="{BB962C8B-B14F-4D97-AF65-F5344CB8AC3E}">
        <p14:creationId xmlns:p14="http://schemas.microsoft.com/office/powerpoint/2010/main" val="3968771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pic>
        <p:nvPicPr>
          <p:cNvPr id="2" name="Picture 1" descr="A picture containing shape&#10;&#10;Description automatically generated">
            <a:extLst>
              <a:ext uri="{FF2B5EF4-FFF2-40B4-BE49-F238E27FC236}">
                <a16:creationId xmlns:a16="http://schemas.microsoft.com/office/drawing/2014/main" id="{3905585C-E604-1EA0-FAFE-18BB7B150B7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884" y="432092"/>
            <a:ext cx="1049687" cy="1063968"/>
          </a:xfrm>
          <a:prstGeom prst="rect">
            <a:avLst/>
          </a:prstGeom>
        </p:spPr>
      </p:pic>
    </p:spTree>
    <p:extLst>
      <p:ext uri="{BB962C8B-B14F-4D97-AF65-F5344CB8AC3E}">
        <p14:creationId xmlns:p14="http://schemas.microsoft.com/office/powerpoint/2010/main" val="2956619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F449C9EF-DBA5-49F0-4F3F-80A28B2C2E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884" y="432092"/>
            <a:ext cx="1049687" cy="1063968"/>
          </a:xfrm>
          <a:prstGeom prst="rect">
            <a:avLst/>
          </a:prstGeom>
        </p:spPr>
      </p:pic>
    </p:spTree>
    <p:extLst>
      <p:ext uri="{BB962C8B-B14F-4D97-AF65-F5344CB8AC3E}">
        <p14:creationId xmlns:p14="http://schemas.microsoft.com/office/powerpoint/2010/main" val="3951637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AD86D160-262D-2C4D-88F6-8E973D19F02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884" y="432092"/>
            <a:ext cx="1049687" cy="1063968"/>
          </a:xfrm>
          <a:prstGeom prst="rect">
            <a:avLst/>
          </a:prstGeom>
        </p:spPr>
      </p:pic>
    </p:spTree>
    <p:extLst>
      <p:ext uri="{BB962C8B-B14F-4D97-AF65-F5344CB8AC3E}">
        <p14:creationId xmlns:p14="http://schemas.microsoft.com/office/powerpoint/2010/main" val="1377377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067"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1712222" y="6233894"/>
            <a:ext cx="479778" cy="10258"/>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54782" y="0"/>
            <a:ext cx="1831058" cy="1788550"/>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0F8D113D-D281-93EE-EC3E-FAB0C8427E6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1884" y="432092"/>
            <a:ext cx="1049687" cy="1063968"/>
          </a:xfrm>
          <a:prstGeom prst="rect">
            <a:avLst/>
          </a:prstGeom>
        </p:spPr>
      </p:pic>
    </p:spTree>
    <p:extLst>
      <p:ext uri="{BB962C8B-B14F-4D97-AF65-F5344CB8AC3E}">
        <p14:creationId xmlns:p14="http://schemas.microsoft.com/office/powerpoint/2010/main" val="699258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545275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067"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1712222" y="6233894"/>
            <a:ext cx="479778" cy="10258"/>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54781" y="0"/>
            <a:ext cx="1831058" cy="1788550"/>
          </a:xfrm>
          <a:prstGeom prst="rect">
            <a:avLst/>
          </a:prstGeom>
        </p:spPr>
      </p:pic>
    </p:spTree>
    <p:extLst>
      <p:ext uri="{BB962C8B-B14F-4D97-AF65-F5344CB8AC3E}">
        <p14:creationId xmlns:p14="http://schemas.microsoft.com/office/powerpoint/2010/main" val="3968771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5">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020775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48568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8490305" y="4724158"/>
            <a:ext cx="5548651" cy="2741803"/>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1662413" y="-363642"/>
            <a:ext cx="5053400" cy="2416686"/>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rgbClr val="011E41"/>
                </a:solidFill>
                <a:latin typeface="Montserrat SemiBold" pitchFamily="2" charset="77"/>
                <a:ea typeface="Open Sans" panose="020B0606030504020204" pitchFamily="34" charset="0"/>
                <a:cs typeface="Open Sans" panose="020B0606030504020204" pitchFamily="34" charset="0"/>
              </a:rPr>
              <a:t>29 May 2026</a:t>
            </a:fld>
            <a:endParaRPr lang="en-US" sz="16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03621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chemeClr val="bg2"/>
                </a:solidFill>
                <a:latin typeface="Montserrat SemiBold" pitchFamily="2" charset="77"/>
                <a:ea typeface="Open Sans" panose="020B0606030504020204" pitchFamily="34" charset="0"/>
                <a:cs typeface="Open Sans" panose="020B0606030504020204" pitchFamily="34" charset="0"/>
              </a:rPr>
              <a:t>29 May 2026</a:t>
            </a:fld>
            <a:endParaRPr lang="en-US" sz="16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62515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3316713" y="1352583"/>
            <a:ext cx="11835029" cy="2518911"/>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8490305" y="4724158"/>
            <a:ext cx="5548651" cy="2741803"/>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6919" y="-4956012"/>
            <a:ext cx="13491207" cy="13489124"/>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1662413" y="-363642"/>
            <a:ext cx="5053400" cy="2416686"/>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Tree>
    <p:extLst>
      <p:ext uri="{BB962C8B-B14F-4D97-AF65-F5344CB8AC3E}">
        <p14:creationId xmlns:p14="http://schemas.microsoft.com/office/powerpoint/2010/main" val="3518065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pic>
        <p:nvPicPr>
          <p:cNvPr id="2" name="Picture 1" descr="A picture containing shape&#10;&#10;Description automatically generated">
            <a:extLst>
              <a:ext uri="{FF2B5EF4-FFF2-40B4-BE49-F238E27FC236}">
                <a16:creationId xmlns:a16="http://schemas.microsoft.com/office/drawing/2014/main" id="{9E453A44-B7E2-5DF9-CCC2-62F2E1F513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8275" y="443397"/>
            <a:ext cx="941037" cy="953839"/>
          </a:xfrm>
          <a:prstGeom prst="rect">
            <a:avLst/>
          </a:prstGeom>
        </p:spPr>
      </p:pic>
    </p:spTree>
    <p:extLst>
      <p:ext uri="{BB962C8B-B14F-4D97-AF65-F5344CB8AC3E}">
        <p14:creationId xmlns:p14="http://schemas.microsoft.com/office/powerpoint/2010/main" val="35106494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8490306" y="4724159"/>
            <a:ext cx="5548651" cy="2741803"/>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1662413" y="-363642"/>
            <a:ext cx="5053400" cy="2416686"/>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rgbClr val="011E41"/>
                </a:solidFill>
                <a:latin typeface="Montserrat SemiBold" pitchFamily="2" charset="77"/>
                <a:ea typeface="Open Sans" panose="020B0606030504020204" pitchFamily="34" charset="0"/>
                <a:cs typeface="Open Sans" panose="020B0606030504020204" pitchFamily="34" charset="0"/>
              </a:rPr>
              <a:t>29 May 2026</a:t>
            </a:fld>
            <a:endParaRPr lang="en-US" sz="16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pic>
        <p:nvPicPr>
          <p:cNvPr id="3" name="Picture 2" descr="A picture containing shape&#10;&#10;Description automatically generated">
            <a:extLst>
              <a:ext uri="{FF2B5EF4-FFF2-40B4-BE49-F238E27FC236}">
                <a16:creationId xmlns:a16="http://schemas.microsoft.com/office/drawing/2014/main" id="{17AE20F8-FAB0-8EEC-D705-7D476B5D97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8274" y="429542"/>
            <a:ext cx="1010309" cy="1024055"/>
          </a:xfrm>
          <a:prstGeom prst="rect">
            <a:avLst/>
          </a:prstGeom>
        </p:spPr>
      </p:pic>
    </p:spTree>
    <p:extLst>
      <p:ext uri="{BB962C8B-B14F-4D97-AF65-F5344CB8AC3E}">
        <p14:creationId xmlns:p14="http://schemas.microsoft.com/office/powerpoint/2010/main" val="3107929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9">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chemeClr val="bg2"/>
                </a:solidFill>
                <a:latin typeface="Montserrat SemiBold" pitchFamily="2" charset="77"/>
                <a:ea typeface="Open Sans" panose="020B0606030504020204" pitchFamily="34" charset="0"/>
                <a:cs typeface="Open Sans" panose="020B0606030504020204" pitchFamily="34" charset="0"/>
              </a:rPr>
              <a:t>29 May 2026</a:t>
            </a:fld>
            <a:endParaRPr lang="en-US" sz="1600" b="1" i="0">
              <a:solidFill>
                <a:schemeClr val="bg2"/>
              </a:solidFill>
              <a:latin typeface="Montserrat SemiBold" pitchFamily="2" charset="77"/>
              <a:ea typeface="Open Sans" panose="020B0606030504020204" pitchFamily="34" charset="0"/>
              <a:cs typeface="Open Sans" panose="020B0606030504020204" pitchFamily="34" charset="0"/>
            </a:endParaRPr>
          </a:p>
        </p:txBody>
      </p:sp>
      <p:pic>
        <p:nvPicPr>
          <p:cNvPr id="2" name="Picture 1" descr="A picture containing shape&#10;&#10;Description automatically generated">
            <a:extLst>
              <a:ext uri="{FF2B5EF4-FFF2-40B4-BE49-F238E27FC236}">
                <a16:creationId xmlns:a16="http://schemas.microsoft.com/office/drawing/2014/main" id="{2A035D88-AB3D-1AC7-21F1-3D3CFD547C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8274" y="429542"/>
            <a:ext cx="1010309" cy="1024055"/>
          </a:xfrm>
          <a:prstGeom prst="rect">
            <a:avLst/>
          </a:prstGeom>
        </p:spPr>
      </p:pic>
    </p:spTree>
    <p:extLst>
      <p:ext uri="{BB962C8B-B14F-4D97-AF65-F5344CB8AC3E}">
        <p14:creationId xmlns:p14="http://schemas.microsoft.com/office/powerpoint/2010/main" val="3474256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3316713" y="1352584"/>
            <a:ext cx="11835029" cy="2518911"/>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8490306" y="4724159"/>
            <a:ext cx="5548651" cy="2741803"/>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6918" y="-4956012"/>
            <a:ext cx="13491207" cy="13489124"/>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1662413" y="-363642"/>
            <a:ext cx="5053400" cy="2416686"/>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0942" y="-86691"/>
            <a:ext cx="1831058" cy="1788550"/>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rgbClr val="011E41"/>
                </a:solidFill>
                <a:latin typeface="Montserrat SemiBold" pitchFamily="2" charset="77"/>
                <a:ea typeface="Open Sans" panose="020B0606030504020204" pitchFamily="34" charset="0"/>
                <a:cs typeface="Open Sans" panose="020B0606030504020204" pitchFamily="34" charset="0"/>
              </a:rPr>
              <a:t>29 May 2026</a:t>
            </a:fld>
            <a:endParaRPr lang="en-US" sz="16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pic>
        <p:nvPicPr>
          <p:cNvPr id="2" name="Picture 1" descr="A picture containing shape&#10;&#10;Description automatically generated">
            <a:extLst>
              <a:ext uri="{FF2B5EF4-FFF2-40B4-BE49-F238E27FC236}">
                <a16:creationId xmlns:a16="http://schemas.microsoft.com/office/drawing/2014/main" id="{EBE71F10-10D7-0FAB-5E89-E2557B4F932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8274" y="429542"/>
            <a:ext cx="1010309" cy="1024055"/>
          </a:xfrm>
          <a:prstGeom prst="rect">
            <a:avLst/>
          </a:prstGeom>
        </p:spPr>
      </p:pic>
    </p:spTree>
    <p:extLst>
      <p:ext uri="{BB962C8B-B14F-4D97-AF65-F5344CB8AC3E}">
        <p14:creationId xmlns:p14="http://schemas.microsoft.com/office/powerpoint/2010/main" val="1554126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09">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chemeClr val="bg2"/>
                </a:solidFill>
                <a:latin typeface="Montserrat SemiBold" pitchFamily="2" charset="77"/>
                <a:ea typeface="Open Sans" panose="020B0606030504020204" pitchFamily="34" charset="0"/>
                <a:cs typeface="Open Sans" panose="020B0606030504020204" pitchFamily="34" charset="0"/>
              </a:rPr>
              <a:t>29 May 2026</a:t>
            </a:fld>
            <a:endParaRPr lang="en-US" sz="16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625153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3316713" y="1352583"/>
            <a:ext cx="11835029" cy="2518911"/>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8490305" y="4724158"/>
            <a:ext cx="5548651" cy="2741803"/>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6919" y="-4956012"/>
            <a:ext cx="13491207" cy="13489124"/>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1662413" y="-363642"/>
            <a:ext cx="5053400" cy="2416686"/>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rgbClr val="011E41"/>
                </a:solidFill>
                <a:latin typeface="Montserrat SemiBold" pitchFamily="2" charset="77"/>
                <a:ea typeface="Open Sans" panose="020B0606030504020204" pitchFamily="34" charset="0"/>
                <a:cs typeface="Open Sans" panose="020B0606030504020204" pitchFamily="34" charset="0"/>
              </a:rPr>
              <a:t>29 May 2026</a:t>
            </a:fld>
            <a:endParaRPr lang="en-US" sz="16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18065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55371" y="225394"/>
            <a:ext cx="11681263" cy="6415682"/>
          </a:xfrm>
          <a:custGeom>
            <a:avLst/>
            <a:gdLst>
              <a:gd name="connsiteX0" fmla="*/ 11029406 w 17521894"/>
              <a:gd name="connsiteY0" fmla="*/ 8664710 h 9625007"/>
              <a:gd name="connsiteX1" fmla="*/ 12012778 w 17521894"/>
              <a:gd name="connsiteY1" fmla="*/ 8664710 h 9625007"/>
              <a:gd name="connsiteX2" fmla="*/ 12012778 w 17521894"/>
              <a:gd name="connsiteY2" fmla="*/ 9625007 h 9625007"/>
              <a:gd name="connsiteX3" fmla="*/ 11029406 w 17521894"/>
              <a:gd name="connsiteY3" fmla="*/ 9625007 h 9625007"/>
              <a:gd name="connsiteX4" fmla="*/ 7732871 w 17521894"/>
              <a:gd name="connsiteY4" fmla="*/ 8664710 h 9625007"/>
              <a:gd name="connsiteX5" fmla="*/ 8716243 w 17521894"/>
              <a:gd name="connsiteY5" fmla="*/ 8664710 h 9625007"/>
              <a:gd name="connsiteX6" fmla="*/ 8716243 w 17521894"/>
              <a:gd name="connsiteY6" fmla="*/ 9625007 h 9625007"/>
              <a:gd name="connsiteX7" fmla="*/ 7732871 w 17521894"/>
              <a:gd name="connsiteY7" fmla="*/ 9625007 h 9625007"/>
              <a:gd name="connsiteX8" fmla="*/ 3307702 w 17521894"/>
              <a:gd name="connsiteY8" fmla="*/ 8664710 h 9625007"/>
              <a:gd name="connsiteX9" fmla="*/ 4291075 w 17521894"/>
              <a:gd name="connsiteY9" fmla="*/ 8664710 h 9625007"/>
              <a:gd name="connsiteX10" fmla="*/ 4291075 w 17521894"/>
              <a:gd name="connsiteY10" fmla="*/ 9625007 h 9625007"/>
              <a:gd name="connsiteX11" fmla="*/ 3307702 w 17521894"/>
              <a:gd name="connsiteY11" fmla="*/ 9625007 h 9625007"/>
              <a:gd name="connsiteX12" fmla="*/ 22341 w 17521894"/>
              <a:gd name="connsiteY12" fmla="*/ 8664710 h 9625007"/>
              <a:gd name="connsiteX13" fmla="*/ 994541 w 17521894"/>
              <a:gd name="connsiteY13" fmla="*/ 8664710 h 9625007"/>
              <a:gd name="connsiteX14" fmla="*/ 994541 w 17521894"/>
              <a:gd name="connsiteY14" fmla="*/ 9625007 h 9625007"/>
              <a:gd name="connsiteX15" fmla="*/ 22341 w 17521894"/>
              <a:gd name="connsiteY15" fmla="*/ 9625007 h 9625007"/>
              <a:gd name="connsiteX16" fmla="*/ 16538522 w 17521894"/>
              <a:gd name="connsiteY16" fmla="*/ 8653670 h 9625007"/>
              <a:gd name="connsiteX17" fmla="*/ 17510722 w 17521894"/>
              <a:gd name="connsiteY17" fmla="*/ 8653670 h 9625007"/>
              <a:gd name="connsiteX18" fmla="*/ 17510722 w 17521894"/>
              <a:gd name="connsiteY18" fmla="*/ 9613967 h 9625007"/>
              <a:gd name="connsiteX19" fmla="*/ 16538522 w 17521894"/>
              <a:gd name="connsiteY19" fmla="*/ 9613967 h 9625007"/>
              <a:gd name="connsiteX20" fmla="*/ 15432232 w 17521894"/>
              <a:gd name="connsiteY20" fmla="*/ 8653670 h 9625007"/>
              <a:gd name="connsiteX21" fmla="*/ 16415604 w 17521894"/>
              <a:gd name="connsiteY21" fmla="*/ 8653670 h 9625007"/>
              <a:gd name="connsiteX22" fmla="*/ 16415604 w 17521894"/>
              <a:gd name="connsiteY22" fmla="*/ 9613967 h 9625007"/>
              <a:gd name="connsiteX23" fmla="*/ 15432232 w 17521894"/>
              <a:gd name="connsiteY23" fmla="*/ 9613967 h 9625007"/>
              <a:gd name="connsiteX24" fmla="*/ 14314763 w 17521894"/>
              <a:gd name="connsiteY24" fmla="*/ 8653670 h 9625007"/>
              <a:gd name="connsiteX25" fmla="*/ 15298135 w 17521894"/>
              <a:gd name="connsiteY25" fmla="*/ 8653670 h 9625007"/>
              <a:gd name="connsiteX26" fmla="*/ 15298135 w 17521894"/>
              <a:gd name="connsiteY26" fmla="*/ 9613967 h 9625007"/>
              <a:gd name="connsiteX27" fmla="*/ 14314763 w 17521894"/>
              <a:gd name="connsiteY27" fmla="*/ 9613967 h 9625007"/>
              <a:gd name="connsiteX28" fmla="*/ 13219644 w 17521894"/>
              <a:gd name="connsiteY28" fmla="*/ 8653670 h 9625007"/>
              <a:gd name="connsiteX29" fmla="*/ 14203016 w 17521894"/>
              <a:gd name="connsiteY29" fmla="*/ 8653670 h 9625007"/>
              <a:gd name="connsiteX30" fmla="*/ 14203016 w 17521894"/>
              <a:gd name="connsiteY30" fmla="*/ 9613967 h 9625007"/>
              <a:gd name="connsiteX31" fmla="*/ 13219644 w 17521894"/>
              <a:gd name="connsiteY31" fmla="*/ 9613967 h 9625007"/>
              <a:gd name="connsiteX32" fmla="*/ 12124526 w 17521894"/>
              <a:gd name="connsiteY32" fmla="*/ 8653670 h 9625007"/>
              <a:gd name="connsiteX33" fmla="*/ 13107898 w 17521894"/>
              <a:gd name="connsiteY33" fmla="*/ 8653670 h 9625007"/>
              <a:gd name="connsiteX34" fmla="*/ 13107898 w 17521894"/>
              <a:gd name="connsiteY34" fmla="*/ 9613967 h 9625007"/>
              <a:gd name="connsiteX35" fmla="*/ 12124526 w 17521894"/>
              <a:gd name="connsiteY35" fmla="*/ 9613967 h 9625007"/>
              <a:gd name="connsiteX36" fmla="*/ 9934287 w 17521894"/>
              <a:gd name="connsiteY36" fmla="*/ 8653670 h 9625007"/>
              <a:gd name="connsiteX37" fmla="*/ 10906488 w 17521894"/>
              <a:gd name="connsiteY37" fmla="*/ 8653670 h 9625007"/>
              <a:gd name="connsiteX38" fmla="*/ 10906488 w 17521894"/>
              <a:gd name="connsiteY38" fmla="*/ 9613967 h 9625007"/>
              <a:gd name="connsiteX39" fmla="*/ 9934287 w 17521894"/>
              <a:gd name="connsiteY39" fmla="*/ 9613967 h 9625007"/>
              <a:gd name="connsiteX40" fmla="*/ 8827991 w 17521894"/>
              <a:gd name="connsiteY40" fmla="*/ 8653670 h 9625007"/>
              <a:gd name="connsiteX41" fmla="*/ 9811363 w 17521894"/>
              <a:gd name="connsiteY41" fmla="*/ 8653670 h 9625007"/>
              <a:gd name="connsiteX42" fmla="*/ 9811363 w 17521894"/>
              <a:gd name="connsiteY42" fmla="*/ 9613967 h 9625007"/>
              <a:gd name="connsiteX43" fmla="*/ 8827991 w 17521894"/>
              <a:gd name="connsiteY43" fmla="*/ 9613967 h 9625007"/>
              <a:gd name="connsiteX44" fmla="*/ 6604234 w 17521894"/>
              <a:gd name="connsiteY44" fmla="*/ 8653670 h 9625007"/>
              <a:gd name="connsiteX45" fmla="*/ 7576436 w 17521894"/>
              <a:gd name="connsiteY45" fmla="*/ 8653670 h 9625007"/>
              <a:gd name="connsiteX46" fmla="*/ 7576436 w 17521894"/>
              <a:gd name="connsiteY46" fmla="*/ 9613967 h 9625007"/>
              <a:gd name="connsiteX47" fmla="*/ 6604234 w 17521894"/>
              <a:gd name="connsiteY47" fmla="*/ 9613967 h 9625007"/>
              <a:gd name="connsiteX48" fmla="*/ 5509117 w 17521894"/>
              <a:gd name="connsiteY48" fmla="*/ 8653670 h 9625007"/>
              <a:gd name="connsiteX49" fmla="*/ 6481318 w 17521894"/>
              <a:gd name="connsiteY49" fmla="*/ 8653670 h 9625007"/>
              <a:gd name="connsiteX50" fmla="*/ 6481318 w 17521894"/>
              <a:gd name="connsiteY50" fmla="*/ 9613967 h 9625007"/>
              <a:gd name="connsiteX51" fmla="*/ 5509117 w 17521894"/>
              <a:gd name="connsiteY51" fmla="*/ 9613967 h 9625007"/>
              <a:gd name="connsiteX52" fmla="*/ 4402819 w 17521894"/>
              <a:gd name="connsiteY52" fmla="*/ 8653670 h 9625007"/>
              <a:gd name="connsiteX53" fmla="*/ 5386192 w 17521894"/>
              <a:gd name="connsiteY53" fmla="*/ 8653670 h 9625007"/>
              <a:gd name="connsiteX54" fmla="*/ 5386192 w 17521894"/>
              <a:gd name="connsiteY54" fmla="*/ 9613967 h 9625007"/>
              <a:gd name="connsiteX55" fmla="*/ 4402819 w 17521894"/>
              <a:gd name="connsiteY55" fmla="*/ 9613967 h 9625007"/>
              <a:gd name="connsiteX56" fmla="*/ 2212579 w 17521894"/>
              <a:gd name="connsiteY56" fmla="*/ 8653670 h 9625007"/>
              <a:gd name="connsiteX57" fmla="*/ 3195951 w 17521894"/>
              <a:gd name="connsiteY57" fmla="*/ 8653670 h 9625007"/>
              <a:gd name="connsiteX58" fmla="*/ 3195951 w 17521894"/>
              <a:gd name="connsiteY58" fmla="*/ 9613967 h 9625007"/>
              <a:gd name="connsiteX59" fmla="*/ 2212579 w 17521894"/>
              <a:gd name="connsiteY59" fmla="*/ 9613967 h 9625007"/>
              <a:gd name="connsiteX60" fmla="*/ 1117460 w 17521894"/>
              <a:gd name="connsiteY60" fmla="*/ 8653670 h 9625007"/>
              <a:gd name="connsiteX61" fmla="*/ 2100832 w 17521894"/>
              <a:gd name="connsiteY61" fmla="*/ 8653670 h 9625007"/>
              <a:gd name="connsiteX62" fmla="*/ 2100832 w 17521894"/>
              <a:gd name="connsiteY62" fmla="*/ 9613967 h 9625007"/>
              <a:gd name="connsiteX63" fmla="*/ 1117460 w 17521894"/>
              <a:gd name="connsiteY63" fmla="*/ 9613967 h 9625007"/>
              <a:gd name="connsiteX64" fmla="*/ 15432232 w 17521894"/>
              <a:gd name="connsiteY64" fmla="*/ 7583002 h 9625007"/>
              <a:gd name="connsiteX65" fmla="*/ 16415604 w 17521894"/>
              <a:gd name="connsiteY65" fmla="*/ 7583002 h 9625007"/>
              <a:gd name="connsiteX66" fmla="*/ 16415604 w 17521894"/>
              <a:gd name="connsiteY66" fmla="*/ 8543299 h 9625007"/>
              <a:gd name="connsiteX67" fmla="*/ 15432232 w 17521894"/>
              <a:gd name="connsiteY67" fmla="*/ 8543299 h 9625007"/>
              <a:gd name="connsiteX68" fmla="*/ 13219644 w 17521894"/>
              <a:gd name="connsiteY68" fmla="*/ 7583002 h 9625007"/>
              <a:gd name="connsiteX69" fmla="*/ 14203016 w 17521894"/>
              <a:gd name="connsiteY69" fmla="*/ 7583002 h 9625007"/>
              <a:gd name="connsiteX70" fmla="*/ 14203016 w 17521894"/>
              <a:gd name="connsiteY70" fmla="*/ 8543299 h 9625007"/>
              <a:gd name="connsiteX71" fmla="*/ 13219644 w 17521894"/>
              <a:gd name="connsiteY71" fmla="*/ 8543299 h 9625007"/>
              <a:gd name="connsiteX72" fmla="*/ 5509118 w 17521894"/>
              <a:gd name="connsiteY72" fmla="*/ 7583002 h 9625007"/>
              <a:gd name="connsiteX73" fmla="*/ 6481320 w 17521894"/>
              <a:gd name="connsiteY73" fmla="*/ 7583002 h 9625007"/>
              <a:gd name="connsiteX74" fmla="*/ 6481320 w 17521894"/>
              <a:gd name="connsiteY74" fmla="*/ 8543299 h 9625007"/>
              <a:gd name="connsiteX75" fmla="*/ 5509118 w 17521894"/>
              <a:gd name="connsiteY75" fmla="*/ 8543299 h 9625007"/>
              <a:gd name="connsiteX76" fmla="*/ 16538522 w 17521894"/>
              <a:gd name="connsiteY76" fmla="*/ 7571960 h 9625007"/>
              <a:gd name="connsiteX77" fmla="*/ 17510722 w 17521894"/>
              <a:gd name="connsiteY77" fmla="*/ 7571960 h 9625007"/>
              <a:gd name="connsiteX78" fmla="*/ 17510722 w 17521894"/>
              <a:gd name="connsiteY78" fmla="*/ 8532257 h 9625007"/>
              <a:gd name="connsiteX79" fmla="*/ 16538522 w 17521894"/>
              <a:gd name="connsiteY79" fmla="*/ 8532257 h 9625007"/>
              <a:gd name="connsiteX80" fmla="*/ 14314763 w 17521894"/>
              <a:gd name="connsiteY80" fmla="*/ 7571960 h 9625007"/>
              <a:gd name="connsiteX81" fmla="*/ 15298135 w 17521894"/>
              <a:gd name="connsiteY81" fmla="*/ 7571960 h 9625007"/>
              <a:gd name="connsiteX82" fmla="*/ 15298135 w 17521894"/>
              <a:gd name="connsiteY82" fmla="*/ 8532257 h 9625007"/>
              <a:gd name="connsiteX83" fmla="*/ 14314763 w 17521894"/>
              <a:gd name="connsiteY83" fmla="*/ 8532257 h 9625007"/>
              <a:gd name="connsiteX84" fmla="*/ 12124526 w 17521894"/>
              <a:gd name="connsiteY84" fmla="*/ 7571960 h 9625007"/>
              <a:gd name="connsiteX85" fmla="*/ 13107898 w 17521894"/>
              <a:gd name="connsiteY85" fmla="*/ 7571960 h 9625007"/>
              <a:gd name="connsiteX86" fmla="*/ 13107898 w 17521894"/>
              <a:gd name="connsiteY86" fmla="*/ 8532257 h 9625007"/>
              <a:gd name="connsiteX87" fmla="*/ 12124526 w 17521894"/>
              <a:gd name="connsiteY87" fmla="*/ 8532257 h 9625007"/>
              <a:gd name="connsiteX88" fmla="*/ 11029406 w 17521894"/>
              <a:gd name="connsiteY88" fmla="*/ 7571960 h 9625007"/>
              <a:gd name="connsiteX89" fmla="*/ 12012778 w 17521894"/>
              <a:gd name="connsiteY89" fmla="*/ 7571960 h 9625007"/>
              <a:gd name="connsiteX90" fmla="*/ 12012778 w 17521894"/>
              <a:gd name="connsiteY90" fmla="*/ 8532257 h 9625007"/>
              <a:gd name="connsiteX91" fmla="*/ 11029406 w 17521894"/>
              <a:gd name="connsiteY91" fmla="*/ 8532257 h 9625007"/>
              <a:gd name="connsiteX92" fmla="*/ 9934287 w 17521894"/>
              <a:gd name="connsiteY92" fmla="*/ 7571960 h 9625007"/>
              <a:gd name="connsiteX93" fmla="*/ 10906488 w 17521894"/>
              <a:gd name="connsiteY93" fmla="*/ 7571960 h 9625007"/>
              <a:gd name="connsiteX94" fmla="*/ 10906488 w 17521894"/>
              <a:gd name="connsiteY94" fmla="*/ 8532257 h 9625007"/>
              <a:gd name="connsiteX95" fmla="*/ 9934287 w 17521894"/>
              <a:gd name="connsiteY95" fmla="*/ 8532257 h 9625007"/>
              <a:gd name="connsiteX96" fmla="*/ 8827991 w 17521894"/>
              <a:gd name="connsiteY96" fmla="*/ 7571960 h 9625007"/>
              <a:gd name="connsiteX97" fmla="*/ 9811363 w 17521894"/>
              <a:gd name="connsiteY97" fmla="*/ 7571960 h 9625007"/>
              <a:gd name="connsiteX98" fmla="*/ 9811363 w 17521894"/>
              <a:gd name="connsiteY98" fmla="*/ 8532257 h 9625007"/>
              <a:gd name="connsiteX99" fmla="*/ 8827991 w 17521894"/>
              <a:gd name="connsiteY99" fmla="*/ 8532257 h 9625007"/>
              <a:gd name="connsiteX100" fmla="*/ 7732872 w 17521894"/>
              <a:gd name="connsiteY100" fmla="*/ 7571960 h 9625007"/>
              <a:gd name="connsiteX101" fmla="*/ 8716243 w 17521894"/>
              <a:gd name="connsiteY101" fmla="*/ 7571960 h 9625007"/>
              <a:gd name="connsiteX102" fmla="*/ 8716243 w 17521894"/>
              <a:gd name="connsiteY102" fmla="*/ 8532257 h 9625007"/>
              <a:gd name="connsiteX103" fmla="*/ 7732872 w 17521894"/>
              <a:gd name="connsiteY103" fmla="*/ 8532257 h 9625007"/>
              <a:gd name="connsiteX104" fmla="*/ 6604242 w 17521894"/>
              <a:gd name="connsiteY104" fmla="*/ 7571960 h 9625007"/>
              <a:gd name="connsiteX105" fmla="*/ 7576440 w 17521894"/>
              <a:gd name="connsiteY105" fmla="*/ 7571960 h 9625007"/>
              <a:gd name="connsiteX106" fmla="*/ 7576440 w 17521894"/>
              <a:gd name="connsiteY106" fmla="*/ 8532257 h 9625007"/>
              <a:gd name="connsiteX107" fmla="*/ 6604242 w 17521894"/>
              <a:gd name="connsiteY107" fmla="*/ 8532257 h 9625007"/>
              <a:gd name="connsiteX108" fmla="*/ 4402819 w 17521894"/>
              <a:gd name="connsiteY108" fmla="*/ 7571960 h 9625007"/>
              <a:gd name="connsiteX109" fmla="*/ 5386192 w 17521894"/>
              <a:gd name="connsiteY109" fmla="*/ 7571960 h 9625007"/>
              <a:gd name="connsiteX110" fmla="*/ 5386192 w 17521894"/>
              <a:gd name="connsiteY110" fmla="*/ 8532257 h 9625007"/>
              <a:gd name="connsiteX111" fmla="*/ 4402819 w 17521894"/>
              <a:gd name="connsiteY111" fmla="*/ 8532257 h 9625007"/>
              <a:gd name="connsiteX112" fmla="*/ 3307702 w 17521894"/>
              <a:gd name="connsiteY112" fmla="*/ 7571960 h 9625007"/>
              <a:gd name="connsiteX113" fmla="*/ 4291075 w 17521894"/>
              <a:gd name="connsiteY113" fmla="*/ 7571960 h 9625007"/>
              <a:gd name="connsiteX114" fmla="*/ 4291075 w 17521894"/>
              <a:gd name="connsiteY114" fmla="*/ 8532257 h 9625007"/>
              <a:gd name="connsiteX115" fmla="*/ 3307702 w 17521894"/>
              <a:gd name="connsiteY115" fmla="*/ 8532257 h 9625007"/>
              <a:gd name="connsiteX116" fmla="*/ 2212585 w 17521894"/>
              <a:gd name="connsiteY116" fmla="*/ 7571960 h 9625007"/>
              <a:gd name="connsiteX117" fmla="*/ 3195957 w 17521894"/>
              <a:gd name="connsiteY117" fmla="*/ 7571960 h 9625007"/>
              <a:gd name="connsiteX118" fmla="*/ 3195957 w 17521894"/>
              <a:gd name="connsiteY118" fmla="*/ 8532257 h 9625007"/>
              <a:gd name="connsiteX119" fmla="*/ 2212585 w 17521894"/>
              <a:gd name="connsiteY119" fmla="*/ 8532257 h 9625007"/>
              <a:gd name="connsiteX120" fmla="*/ 1117465 w 17521894"/>
              <a:gd name="connsiteY120" fmla="*/ 7571960 h 9625007"/>
              <a:gd name="connsiteX121" fmla="*/ 2100838 w 17521894"/>
              <a:gd name="connsiteY121" fmla="*/ 7571960 h 9625007"/>
              <a:gd name="connsiteX122" fmla="*/ 2100838 w 17521894"/>
              <a:gd name="connsiteY122" fmla="*/ 8532257 h 9625007"/>
              <a:gd name="connsiteX123" fmla="*/ 1117465 w 17521894"/>
              <a:gd name="connsiteY123" fmla="*/ 8532257 h 9625007"/>
              <a:gd name="connsiteX124" fmla="*/ 22341 w 17521894"/>
              <a:gd name="connsiteY124" fmla="*/ 7571960 h 9625007"/>
              <a:gd name="connsiteX125" fmla="*/ 994542 w 17521894"/>
              <a:gd name="connsiteY125" fmla="*/ 7571960 h 9625007"/>
              <a:gd name="connsiteX126" fmla="*/ 994542 w 17521894"/>
              <a:gd name="connsiteY126" fmla="*/ 8532257 h 9625007"/>
              <a:gd name="connsiteX127" fmla="*/ 22341 w 17521894"/>
              <a:gd name="connsiteY127" fmla="*/ 8532257 h 9625007"/>
              <a:gd name="connsiteX128" fmla="*/ 12124526 w 17521894"/>
              <a:gd name="connsiteY128" fmla="*/ 3245137 h 9625007"/>
              <a:gd name="connsiteX129" fmla="*/ 13107898 w 17521894"/>
              <a:gd name="connsiteY129" fmla="*/ 3245137 h 9625007"/>
              <a:gd name="connsiteX130" fmla="*/ 13107898 w 17521894"/>
              <a:gd name="connsiteY130" fmla="*/ 4205420 h 9625007"/>
              <a:gd name="connsiteX131" fmla="*/ 12124526 w 17521894"/>
              <a:gd name="connsiteY131" fmla="*/ 4205420 h 9625007"/>
              <a:gd name="connsiteX132" fmla="*/ 4402839 w 17521894"/>
              <a:gd name="connsiteY132" fmla="*/ 3245137 h 9625007"/>
              <a:gd name="connsiteX133" fmla="*/ 5386215 w 17521894"/>
              <a:gd name="connsiteY133" fmla="*/ 3245137 h 9625007"/>
              <a:gd name="connsiteX134" fmla="*/ 5386215 w 17521894"/>
              <a:gd name="connsiteY134" fmla="*/ 4205420 h 9625007"/>
              <a:gd name="connsiteX135" fmla="*/ 4402839 w 17521894"/>
              <a:gd name="connsiteY135" fmla="*/ 4205420 h 9625007"/>
              <a:gd name="connsiteX136" fmla="*/ 8827991 w 17521894"/>
              <a:gd name="connsiteY136" fmla="*/ 3245132 h 9625007"/>
              <a:gd name="connsiteX137" fmla="*/ 9811363 w 17521894"/>
              <a:gd name="connsiteY137" fmla="*/ 3245132 h 9625007"/>
              <a:gd name="connsiteX138" fmla="*/ 9811363 w 17521894"/>
              <a:gd name="connsiteY138" fmla="*/ 4205420 h 9625007"/>
              <a:gd name="connsiteX139" fmla="*/ 8827991 w 17521894"/>
              <a:gd name="connsiteY139" fmla="*/ 4205420 h 9625007"/>
              <a:gd name="connsiteX140" fmla="*/ 1117470 w 17521894"/>
              <a:gd name="connsiteY140" fmla="*/ 3245132 h 9625007"/>
              <a:gd name="connsiteX141" fmla="*/ 2100843 w 17521894"/>
              <a:gd name="connsiteY141" fmla="*/ 3245132 h 9625007"/>
              <a:gd name="connsiteX142" fmla="*/ 2100843 w 17521894"/>
              <a:gd name="connsiteY142" fmla="*/ 4205420 h 9625007"/>
              <a:gd name="connsiteX143" fmla="*/ 1117470 w 17521894"/>
              <a:gd name="connsiteY143" fmla="*/ 4205420 h 9625007"/>
              <a:gd name="connsiteX144" fmla="*/ 2212592 w 17521894"/>
              <a:gd name="connsiteY144" fmla="*/ 3234100 h 9625007"/>
              <a:gd name="connsiteX145" fmla="*/ 3195965 w 17521894"/>
              <a:gd name="connsiteY145" fmla="*/ 3234100 h 9625007"/>
              <a:gd name="connsiteX146" fmla="*/ 3195965 w 17521894"/>
              <a:gd name="connsiteY146" fmla="*/ 4205420 h 9625007"/>
              <a:gd name="connsiteX147" fmla="*/ 2212592 w 17521894"/>
              <a:gd name="connsiteY147" fmla="*/ 4205420 h 9625007"/>
              <a:gd name="connsiteX148" fmla="*/ 13219644 w 17521894"/>
              <a:gd name="connsiteY148" fmla="*/ 3234099 h 9625007"/>
              <a:gd name="connsiteX149" fmla="*/ 14203016 w 17521894"/>
              <a:gd name="connsiteY149" fmla="*/ 3234099 h 9625007"/>
              <a:gd name="connsiteX150" fmla="*/ 14203016 w 17521894"/>
              <a:gd name="connsiteY150" fmla="*/ 4205420 h 9625007"/>
              <a:gd name="connsiteX151" fmla="*/ 13219644 w 17521894"/>
              <a:gd name="connsiteY151" fmla="*/ 4205420 h 9625007"/>
              <a:gd name="connsiteX152" fmla="*/ 9934287 w 17521894"/>
              <a:gd name="connsiteY152" fmla="*/ 3234099 h 9625007"/>
              <a:gd name="connsiteX153" fmla="*/ 10906488 w 17521894"/>
              <a:gd name="connsiteY153" fmla="*/ 3234099 h 9625007"/>
              <a:gd name="connsiteX154" fmla="*/ 10906488 w 17521894"/>
              <a:gd name="connsiteY154" fmla="*/ 4205420 h 9625007"/>
              <a:gd name="connsiteX155" fmla="*/ 9934287 w 17521894"/>
              <a:gd name="connsiteY155" fmla="*/ 4205420 h 9625007"/>
              <a:gd name="connsiteX156" fmla="*/ 5509130 w 17521894"/>
              <a:gd name="connsiteY156" fmla="*/ 3234099 h 9625007"/>
              <a:gd name="connsiteX157" fmla="*/ 6481328 w 17521894"/>
              <a:gd name="connsiteY157" fmla="*/ 3234099 h 9625007"/>
              <a:gd name="connsiteX158" fmla="*/ 6481328 w 17521894"/>
              <a:gd name="connsiteY158" fmla="*/ 4205420 h 9625007"/>
              <a:gd name="connsiteX159" fmla="*/ 5509130 w 17521894"/>
              <a:gd name="connsiteY159" fmla="*/ 4205420 h 9625007"/>
              <a:gd name="connsiteX160" fmla="*/ 15432232 w 17521894"/>
              <a:gd name="connsiteY160" fmla="*/ 3234098 h 9625007"/>
              <a:gd name="connsiteX161" fmla="*/ 16415604 w 17521894"/>
              <a:gd name="connsiteY161" fmla="*/ 3234098 h 9625007"/>
              <a:gd name="connsiteX162" fmla="*/ 16415604 w 17521894"/>
              <a:gd name="connsiteY162" fmla="*/ 4205420 h 9625007"/>
              <a:gd name="connsiteX163" fmla="*/ 15432232 w 17521894"/>
              <a:gd name="connsiteY163" fmla="*/ 4205420 h 9625007"/>
              <a:gd name="connsiteX164" fmla="*/ 22350 w 17521894"/>
              <a:gd name="connsiteY164" fmla="*/ 3234097 h 9625007"/>
              <a:gd name="connsiteX165" fmla="*/ 994550 w 17521894"/>
              <a:gd name="connsiteY165" fmla="*/ 3234097 h 9625007"/>
              <a:gd name="connsiteX166" fmla="*/ 994550 w 17521894"/>
              <a:gd name="connsiteY166" fmla="*/ 4205420 h 9625007"/>
              <a:gd name="connsiteX167" fmla="*/ 22350 w 17521894"/>
              <a:gd name="connsiteY167" fmla="*/ 4205420 h 9625007"/>
              <a:gd name="connsiteX168" fmla="*/ 11029406 w 17521894"/>
              <a:gd name="connsiteY168" fmla="*/ 3234096 h 9625007"/>
              <a:gd name="connsiteX169" fmla="*/ 12012778 w 17521894"/>
              <a:gd name="connsiteY169" fmla="*/ 3234096 h 9625007"/>
              <a:gd name="connsiteX170" fmla="*/ 12012778 w 17521894"/>
              <a:gd name="connsiteY170" fmla="*/ 4205420 h 9625007"/>
              <a:gd name="connsiteX171" fmla="*/ 11029406 w 17521894"/>
              <a:gd name="connsiteY171" fmla="*/ 4205420 h 9625007"/>
              <a:gd name="connsiteX172" fmla="*/ 7732881 w 17521894"/>
              <a:gd name="connsiteY172" fmla="*/ 3234096 h 9625007"/>
              <a:gd name="connsiteX173" fmla="*/ 8716243 w 17521894"/>
              <a:gd name="connsiteY173" fmla="*/ 3234096 h 9625007"/>
              <a:gd name="connsiteX174" fmla="*/ 8716243 w 17521894"/>
              <a:gd name="connsiteY174" fmla="*/ 4205420 h 9625007"/>
              <a:gd name="connsiteX175" fmla="*/ 7732881 w 17521894"/>
              <a:gd name="connsiteY175" fmla="*/ 4205420 h 9625007"/>
              <a:gd name="connsiteX176" fmla="*/ 3307705 w 17521894"/>
              <a:gd name="connsiteY176" fmla="*/ 3234096 h 9625007"/>
              <a:gd name="connsiteX177" fmla="*/ 4291078 w 17521894"/>
              <a:gd name="connsiteY177" fmla="*/ 3234096 h 9625007"/>
              <a:gd name="connsiteX178" fmla="*/ 4291078 w 17521894"/>
              <a:gd name="connsiteY178" fmla="*/ 4205420 h 9625007"/>
              <a:gd name="connsiteX179" fmla="*/ 3307705 w 17521894"/>
              <a:gd name="connsiteY179" fmla="*/ 4205420 h 9625007"/>
              <a:gd name="connsiteX180" fmla="*/ 16538522 w 17521894"/>
              <a:gd name="connsiteY180" fmla="*/ 3234095 h 9625007"/>
              <a:gd name="connsiteX181" fmla="*/ 17510722 w 17521894"/>
              <a:gd name="connsiteY181" fmla="*/ 3234095 h 9625007"/>
              <a:gd name="connsiteX182" fmla="*/ 17510722 w 17521894"/>
              <a:gd name="connsiteY182" fmla="*/ 4205420 h 9625007"/>
              <a:gd name="connsiteX183" fmla="*/ 16538522 w 17521894"/>
              <a:gd name="connsiteY183" fmla="*/ 4205420 h 9625007"/>
              <a:gd name="connsiteX184" fmla="*/ 14314763 w 17521894"/>
              <a:gd name="connsiteY184" fmla="*/ 3234095 h 9625007"/>
              <a:gd name="connsiteX185" fmla="*/ 15298135 w 17521894"/>
              <a:gd name="connsiteY185" fmla="*/ 3234095 h 9625007"/>
              <a:gd name="connsiteX186" fmla="*/ 15298135 w 17521894"/>
              <a:gd name="connsiteY186" fmla="*/ 4205420 h 9625007"/>
              <a:gd name="connsiteX187" fmla="*/ 14314763 w 17521894"/>
              <a:gd name="connsiteY187" fmla="*/ 4205420 h 9625007"/>
              <a:gd name="connsiteX188" fmla="*/ 6604243 w 17521894"/>
              <a:gd name="connsiteY188" fmla="*/ 3234095 h 9625007"/>
              <a:gd name="connsiteX189" fmla="*/ 7576442 w 17521894"/>
              <a:gd name="connsiteY189" fmla="*/ 3234095 h 9625007"/>
              <a:gd name="connsiteX190" fmla="*/ 7576442 w 17521894"/>
              <a:gd name="connsiteY190" fmla="*/ 4205420 h 9625007"/>
              <a:gd name="connsiteX191" fmla="*/ 6604243 w 17521894"/>
              <a:gd name="connsiteY191" fmla="*/ 4205420 h 9625007"/>
              <a:gd name="connsiteX192" fmla="*/ 7732898 w 17521894"/>
              <a:gd name="connsiteY192" fmla="*/ 2163430 h 9625007"/>
              <a:gd name="connsiteX193" fmla="*/ 8716243 w 17521894"/>
              <a:gd name="connsiteY193" fmla="*/ 2163430 h 9625007"/>
              <a:gd name="connsiteX194" fmla="*/ 8716243 w 17521894"/>
              <a:gd name="connsiteY194" fmla="*/ 3123724 h 9625007"/>
              <a:gd name="connsiteX195" fmla="*/ 7732898 w 17521894"/>
              <a:gd name="connsiteY195" fmla="*/ 3123724 h 9625007"/>
              <a:gd name="connsiteX196" fmla="*/ 22364 w 17521894"/>
              <a:gd name="connsiteY196" fmla="*/ 2163430 h 9625007"/>
              <a:gd name="connsiteX197" fmla="*/ 994564 w 17521894"/>
              <a:gd name="connsiteY197" fmla="*/ 2163430 h 9625007"/>
              <a:gd name="connsiteX198" fmla="*/ 994564 w 17521894"/>
              <a:gd name="connsiteY198" fmla="*/ 3123724 h 9625007"/>
              <a:gd name="connsiteX199" fmla="*/ 22364 w 17521894"/>
              <a:gd name="connsiteY199" fmla="*/ 3123724 h 9625007"/>
              <a:gd name="connsiteX200" fmla="*/ 12124526 w 17521894"/>
              <a:gd name="connsiteY200" fmla="*/ 2163429 h 9625007"/>
              <a:gd name="connsiteX201" fmla="*/ 13107898 w 17521894"/>
              <a:gd name="connsiteY201" fmla="*/ 2163429 h 9625007"/>
              <a:gd name="connsiteX202" fmla="*/ 13107898 w 17521894"/>
              <a:gd name="connsiteY202" fmla="*/ 3123723 h 9625007"/>
              <a:gd name="connsiteX203" fmla="*/ 12124526 w 17521894"/>
              <a:gd name="connsiteY203" fmla="*/ 3123723 h 9625007"/>
              <a:gd name="connsiteX204" fmla="*/ 9934287 w 17521894"/>
              <a:gd name="connsiteY204" fmla="*/ 2163429 h 9625007"/>
              <a:gd name="connsiteX205" fmla="*/ 10906488 w 17521894"/>
              <a:gd name="connsiteY205" fmla="*/ 2163429 h 9625007"/>
              <a:gd name="connsiteX206" fmla="*/ 10906488 w 17521894"/>
              <a:gd name="connsiteY206" fmla="*/ 3123724 h 9625007"/>
              <a:gd name="connsiteX207" fmla="*/ 9934287 w 17521894"/>
              <a:gd name="connsiteY207" fmla="*/ 3123724 h 9625007"/>
              <a:gd name="connsiteX208" fmla="*/ 4402840 w 17521894"/>
              <a:gd name="connsiteY208" fmla="*/ 2163429 h 9625007"/>
              <a:gd name="connsiteX209" fmla="*/ 5386215 w 17521894"/>
              <a:gd name="connsiteY209" fmla="*/ 2163429 h 9625007"/>
              <a:gd name="connsiteX210" fmla="*/ 5386215 w 17521894"/>
              <a:gd name="connsiteY210" fmla="*/ 3123723 h 9625007"/>
              <a:gd name="connsiteX211" fmla="*/ 4402840 w 17521894"/>
              <a:gd name="connsiteY211" fmla="*/ 3123723 h 9625007"/>
              <a:gd name="connsiteX212" fmla="*/ 2212602 w 17521894"/>
              <a:gd name="connsiteY212" fmla="*/ 2163429 h 9625007"/>
              <a:gd name="connsiteX213" fmla="*/ 3195974 w 17521894"/>
              <a:gd name="connsiteY213" fmla="*/ 2163429 h 9625007"/>
              <a:gd name="connsiteX214" fmla="*/ 3195974 w 17521894"/>
              <a:gd name="connsiteY214" fmla="*/ 3123724 h 9625007"/>
              <a:gd name="connsiteX215" fmla="*/ 2212602 w 17521894"/>
              <a:gd name="connsiteY215" fmla="*/ 3123724 h 9625007"/>
              <a:gd name="connsiteX216" fmla="*/ 15432232 w 17521894"/>
              <a:gd name="connsiteY216" fmla="*/ 2163428 h 9625007"/>
              <a:gd name="connsiteX217" fmla="*/ 16415604 w 17521894"/>
              <a:gd name="connsiteY217" fmla="*/ 2163428 h 9625007"/>
              <a:gd name="connsiteX218" fmla="*/ 16415604 w 17521894"/>
              <a:gd name="connsiteY218" fmla="*/ 3123722 h 9625007"/>
              <a:gd name="connsiteX219" fmla="*/ 15432232 w 17521894"/>
              <a:gd name="connsiteY219" fmla="*/ 3123722 h 9625007"/>
              <a:gd name="connsiteX220" fmla="*/ 13219644 w 17521894"/>
              <a:gd name="connsiteY220" fmla="*/ 2163428 h 9625007"/>
              <a:gd name="connsiteX221" fmla="*/ 14203016 w 17521894"/>
              <a:gd name="connsiteY221" fmla="*/ 2163428 h 9625007"/>
              <a:gd name="connsiteX222" fmla="*/ 14203016 w 17521894"/>
              <a:gd name="connsiteY222" fmla="*/ 3123722 h 9625007"/>
              <a:gd name="connsiteX223" fmla="*/ 13219644 w 17521894"/>
              <a:gd name="connsiteY223" fmla="*/ 3123722 h 9625007"/>
              <a:gd name="connsiteX224" fmla="*/ 11029406 w 17521894"/>
              <a:gd name="connsiteY224" fmla="*/ 2163428 h 9625007"/>
              <a:gd name="connsiteX225" fmla="*/ 12012778 w 17521894"/>
              <a:gd name="connsiteY225" fmla="*/ 2163428 h 9625007"/>
              <a:gd name="connsiteX226" fmla="*/ 12012778 w 17521894"/>
              <a:gd name="connsiteY226" fmla="*/ 3123722 h 9625007"/>
              <a:gd name="connsiteX227" fmla="*/ 11029406 w 17521894"/>
              <a:gd name="connsiteY227" fmla="*/ 3123722 h 9625007"/>
              <a:gd name="connsiteX228" fmla="*/ 6604257 w 17521894"/>
              <a:gd name="connsiteY228" fmla="*/ 2163428 h 9625007"/>
              <a:gd name="connsiteX229" fmla="*/ 7576456 w 17521894"/>
              <a:gd name="connsiteY229" fmla="*/ 2163428 h 9625007"/>
              <a:gd name="connsiteX230" fmla="*/ 7576456 w 17521894"/>
              <a:gd name="connsiteY230" fmla="*/ 3123722 h 9625007"/>
              <a:gd name="connsiteX231" fmla="*/ 6604257 w 17521894"/>
              <a:gd name="connsiteY231" fmla="*/ 3123722 h 9625007"/>
              <a:gd name="connsiteX232" fmla="*/ 5509136 w 17521894"/>
              <a:gd name="connsiteY232" fmla="*/ 2163428 h 9625007"/>
              <a:gd name="connsiteX233" fmla="*/ 6481338 w 17521894"/>
              <a:gd name="connsiteY233" fmla="*/ 2163428 h 9625007"/>
              <a:gd name="connsiteX234" fmla="*/ 6481338 w 17521894"/>
              <a:gd name="connsiteY234" fmla="*/ 3123722 h 9625007"/>
              <a:gd name="connsiteX235" fmla="*/ 5509136 w 17521894"/>
              <a:gd name="connsiteY235" fmla="*/ 3123722 h 9625007"/>
              <a:gd name="connsiteX236" fmla="*/ 3307717 w 17521894"/>
              <a:gd name="connsiteY236" fmla="*/ 2163428 h 9625007"/>
              <a:gd name="connsiteX237" fmla="*/ 4291092 w 17521894"/>
              <a:gd name="connsiteY237" fmla="*/ 2163428 h 9625007"/>
              <a:gd name="connsiteX238" fmla="*/ 4291092 w 17521894"/>
              <a:gd name="connsiteY238" fmla="*/ 3123722 h 9625007"/>
              <a:gd name="connsiteX239" fmla="*/ 3307717 w 17521894"/>
              <a:gd name="connsiteY239" fmla="*/ 3123722 h 9625007"/>
              <a:gd name="connsiteX240" fmla="*/ 16538522 w 17521894"/>
              <a:gd name="connsiteY240" fmla="*/ 2163427 h 9625007"/>
              <a:gd name="connsiteX241" fmla="*/ 17510722 w 17521894"/>
              <a:gd name="connsiteY241" fmla="*/ 2163427 h 9625007"/>
              <a:gd name="connsiteX242" fmla="*/ 17510722 w 17521894"/>
              <a:gd name="connsiteY242" fmla="*/ 3123722 h 9625007"/>
              <a:gd name="connsiteX243" fmla="*/ 16538522 w 17521894"/>
              <a:gd name="connsiteY243" fmla="*/ 3123722 h 9625007"/>
              <a:gd name="connsiteX244" fmla="*/ 14314763 w 17521894"/>
              <a:gd name="connsiteY244" fmla="*/ 2163427 h 9625007"/>
              <a:gd name="connsiteX245" fmla="*/ 15298135 w 17521894"/>
              <a:gd name="connsiteY245" fmla="*/ 2163427 h 9625007"/>
              <a:gd name="connsiteX246" fmla="*/ 15298135 w 17521894"/>
              <a:gd name="connsiteY246" fmla="*/ 3123722 h 9625007"/>
              <a:gd name="connsiteX247" fmla="*/ 14314763 w 17521894"/>
              <a:gd name="connsiteY247" fmla="*/ 3123722 h 9625007"/>
              <a:gd name="connsiteX248" fmla="*/ 8827991 w 17521894"/>
              <a:gd name="connsiteY248" fmla="*/ 2163424 h 9625007"/>
              <a:gd name="connsiteX249" fmla="*/ 9811363 w 17521894"/>
              <a:gd name="connsiteY249" fmla="*/ 2163424 h 9625007"/>
              <a:gd name="connsiteX250" fmla="*/ 9811363 w 17521894"/>
              <a:gd name="connsiteY250" fmla="*/ 3123719 h 9625007"/>
              <a:gd name="connsiteX251" fmla="*/ 8827991 w 17521894"/>
              <a:gd name="connsiteY251" fmla="*/ 3123719 h 9625007"/>
              <a:gd name="connsiteX252" fmla="*/ 1117470 w 17521894"/>
              <a:gd name="connsiteY252" fmla="*/ 2163424 h 9625007"/>
              <a:gd name="connsiteX253" fmla="*/ 2100843 w 17521894"/>
              <a:gd name="connsiteY253" fmla="*/ 2163424 h 9625007"/>
              <a:gd name="connsiteX254" fmla="*/ 2100843 w 17521894"/>
              <a:gd name="connsiteY254" fmla="*/ 3123720 h 9625007"/>
              <a:gd name="connsiteX255" fmla="*/ 1117470 w 17521894"/>
              <a:gd name="connsiteY255" fmla="*/ 3123720 h 9625007"/>
              <a:gd name="connsiteX256" fmla="*/ 8827991 w 17521894"/>
              <a:gd name="connsiteY256" fmla="*/ 1081717 h 9625007"/>
              <a:gd name="connsiteX257" fmla="*/ 9811363 w 17521894"/>
              <a:gd name="connsiteY257" fmla="*/ 1081717 h 9625007"/>
              <a:gd name="connsiteX258" fmla="*/ 9811363 w 17521894"/>
              <a:gd name="connsiteY258" fmla="*/ 2042017 h 9625007"/>
              <a:gd name="connsiteX259" fmla="*/ 8827991 w 17521894"/>
              <a:gd name="connsiteY259" fmla="*/ 2042017 h 9625007"/>
              <a:gd name="connsiteX260" fmla="*/ 1117480 w 17521894"/>
              <a:gd name="connsiteY260" fmla="*/ 1081717 h 9625007"/>
              <a:gd name="connsiteX261" fmla="*/ 2100854 w 17521894"/>
              <a:gd name="connsiteY261" fmla="*/ 1081717 h 9625007"/>
              <a:gd name="connsiteX262" fmla="*/ 2100854 w 17521894"/>
              <a:gd name="connsiteY262" fmla="*/ 2042017 h 9625007"/>
              <a:gd name="connsiteX263" fmla="*/ 1117480 w 17521894"/>
              <a:gd name="connsiteY263" fmla="*/ 2042017 h 9625007"/>
              <a:gd name="connsiteX264" fmla="*/ 14314763 w 17521894"/>
              <a:gd name="connsiteY264" fmla="*/ 1081715 h 9625007"/>
              <a:gd name="connsiteX265" fmla="*/ 15298135 w 17521894"/>
              <a:gd name="connsiteY265" fmla="*/ 1081715 h 9625007"/>
              <a:gd name="connsiteX266" fmla="*/ 15298135 w 17521894"/>
              <a:gd name="connsiteY266" fmla="*/ 2042015 h 9625007"/>
              <a:gd name="connsiteX267" fmla="*/ 14314763 w 17521894"/>
              <a:gd name="connsiteY267" fmla="*/ 2042015 h 9625007"/>
              <a:gd name="connsiteX268" fmla="*/ 6604256 w 17521894"/>
              <a:gd name="connsiteY268" fmla="*/ 1081715 h 9625007"/>
              <a:gd name="connsiteX269" fmla="*/ 7576454 w 17521894"/>
              <a:gd name="connsiteY269" fmla="*/ 1081715 h 9625007"/>
              <a:gd name="connsiteX270" fmla="*/ 7576454 w 17521894"/>
              <a:gd name="connsiteY270" fmla="*/ 2042015 h 9625007"/>
              <a:gd name="connsiteX271" fmla="*/ 6604256 w 17521894"/>
              <a:gd name="connsiteY271" fmla="*/ 2042015 h 9625007"/>
              <a:gd name="connsiteX272" fmla="*/ 16538522 w 17521894"/>
              <a:gd name="connsiteY272" fmla="*/ 1081714 h 9625007"/>
              <a:gd name="connsiteX273" fmla="*/ 17510722 w 17521894"/>
              <a:gd name="connsiteY273" fmla="*/ 1081714 h 9625007"/>
              <a:gd name="connsiteX274" fmla="*/ 17510722 w 17521894"/>
              <a:gd name="connsiteY274" fmla="*/ 2042015 h 9625007"/>
              <a:gd name="connsiteX275" fmla="*/ 16538522 w 17521894"/>
              <a:gd name="connsiteY275" fmla="*/ 2042015 h 9625007"/>
              <a:gd name="connsiteX276" fmla="*/ 5509135 w 17521894"/>
              <a:gd name="connsiteY276" fmla="*/ 1081714 h 9625007"/>
              <a:gd name="connsiteX277" fmla="*/ 6481334 w 17521894"/>
              <a:gd name="connsiteY277" fmla="*/ 1081714 h 9625007"/>
              <a:gd name="connsiteX278" fmla="*/ 6481334 w 17521894"/>
              <a:gd name="connsiteY278" fmla="*/ 2042015 h 9625007"/>
              <a:gd name="connsiteX279" fmla="*/ 5509135 w 17521894"/>
              <a:gd name="connsiteY279" fmla="*/ 2042015 h 9625007"/>
              <a:gd name="connsiteX280" fmla="*/ 15432232 w 17521894"/>
              <a:gd name="connsiteY280" fmla="*/ 1081714 h 9625007"/>
              <a:gd name="connsiteX281" fmla="*/ 16415604 w 17521894"/>
              <a:gd name="connsiteY281" fmla="*/ 1081714 h 9625007"/>
              <a:gd name="connsiteX282" fmla="*/ 16415604 w 17521894"/>
              <a:gd name="connsiteY282" fmla="*/ 2042015 h 9625007"/>
              <a:gd name="connsiteX283" fmla="*/ 15432232 w 17521894"/>
              <a:gd name="connsiteY283" fmla="*/ 2042015 h 9625007"/>
              <a:gd name="connsiteX284" fmla="*/ 13219644 w 17521894"/>
              <a:gd name="connsiteY284" fmla="*/ 1081714 h 9625007"/>
              <a:gd name="connsiteX285" fmla="*/ 14203016 w 17521894"/>
              <a:gd name="connsiteY285" fmla="*/ 1081714 h 9625007"/>
              <a:gd name="connsiteX286" fmla="*/ 14203016 w 17521894"/>
              <a:gd name="connsiteY286" fmla="*/ 2042015 h 9625007"/>
              <a:gd name="connsiteX287" fmla="*/ 13219644 w 17521894"/>
              <a:gd name="connsiteY287" fmla="*/ 2042015 h 9625007"/>
              <a:gd name="connsiteX288" fmla="*/ 12135697 w 17521894"/>
              <a:gd name="connsiteY288" fmla="*/ 1081714 h 9625007"/>
              <a:gd name="connsiteX289" fmla="*/ 13119069 w 17521894"/>
              <a:gd name="connsiteY289" fmla="*/ 1081714 h 9625007"/>
              <a:gd name="connsiteX290" fmla="*/ 13119069 w 17521894"/>
              <a:gd name="connsiteY290" fmla="*/ 2042014 h 9625007"/>
              <a:gd name="connsiteX291" fmla="*/ 12135697 w 17521894"/>
              <a:gd name="connsiteY291" fmla="*/ 2042014 h 9625007"/>
              <a:gd name="connsiteX292" fmla="*/ 11029406 w 17521894"/>
              <a:gd name="connsiteY292" fmla="*/ 1081714 h 9625007"/>
              <a:gd name="connsiteX293" fmla="*/ 12012778 w 17521894"/>
              <a:gd name="connsiteY293" fmla="*/ 1081714 h 9625007"/>
              <a:gd name="connsiteX294" fmla="*/ 12012778 w 17521894"/>
              <a:gd name="connsiteY294" fmla="*/ 2042014 h 9625007"/>
              <a:gd name="connsiteX295" fmla="*/ 11029406 w 17521894"/>
              <a:gd name="connsiteY295" fmla="*/ 2042014 h 9625007"/>
              <a:gd name="connsiteX296" fmla="*/ 4414012 w 17521894"/>
              <a:gd name="connsiteY296" fmla="*/ 1081714 h 9625007"/>
              <a:gd name="connsiteX297" fmla="*/ 5397385 w 17521894"/>
              <a:gd name="connsiteY297" fmla="*/ 1081714 h 9625007"/>
              <a:gd name="connsiteX298" fmla="*/ 5397385 w 17521894"/>
              <a:gd name="connsiteY298" fmla="*/ 2042014 h 9625007"/>
              <a:gd name="connsiteX299" fmla="*/ 4414012 w 17521894"/>
              <a:gd name="connsiteY299" fmla="*/ 2042014 h 9625007"/>
              <a:gd name="connsiteX300" fmla="*/ 3307713 w 17521894"/>
              <a:gd name="connsiteY300" fmla="*/ 1081714 h 9625007"/>
              <a:gd name="connsiteX301" fmla="*/ 4291088 w 17521894"/>
              <a:gd name="connsiteY301" fmla="*/ 1081714 h 9625007"/>
              <a:gd name="connsiteX302" fmla="*/ 4291088 w 17521894"/>
              <a:gd name="connsiteY302" fmla="*/ 2042014 h 9625007"/>
              <a:gd name="connsiteX303" fmla="*/ 3307713 w 17521894"/>
              <a:gd name="connsiteY303" fmla="*/ 2042014 h 9625007"/>
              <a:gd name="connsiteX304" fmla="*/ 9934287 w 17521894"/>
              <a:gd name="connsiteY304" fmla="*/ 1081711 h 9625007"/>
              <a:gd name="connsiteX305" fmla="*/ 10906488 w 17521894"/>
              <a:gd name="connsiteY305" fmla="*/ 1081711 h 9625007"/>
              <a:gd name="connsiteX306" fmla="*/ 10906488 w 17521894"/>
              <a:gd name="connsiteY306" fmla="*/ 2042012 h 9625007"/>
              <a:gd name="connsiteX307" fmla="*/ 9934287 w 17521894"/>
              <a:gd name="connsiteY307" fmla="*/ 2042012 h 9625007"/>
              <a:gd name="connsiteX308" fmla="*/ 2212590 w 17521894"/>
              <a:gd name="connsiteY308" fmla="*/ 1081711 h 9625007"/>
              <a:gd name="connsiteX309" fmla="*/ 3195962 w 17521894"/>
              <a:gd name="connsiteY309" fmla="*/ 1081711 h 9625007"/>
              <a:gd name="connsiteX310" fmla="*/ 3195962 w 17521894"/>
              <a:gd name="connsiteY310" fmla="*/ 2042012 h 9625007"/>
              <a:gd name="connsiteX311" fmla="*/ 2212590 w 17521894"/>
              <a:gd name="connsiteY311" fmla="*/ 2042012 h 9625007"/>
              <a:gd name="connsiteX312" fmla="*/ 7732898 w 17521894"/>
              <a:gd name="connsiteY312" fmla="*/ 1070681 h 9625007"/>
              <a:gd name="connsiteX313" fmla="*/ 8716243 w 17521894"/>
              <a:gd name="connsiteY313" fmla="*/ 1070681 h 9625007"/>
              <a:gd name="connsiteX314" fmla="*/ 8716243 w 17521894"/>
              <a:gd name="connsiteY314" fmla="*/ 2030981 h 9625007"/>
              <a:gd name="connsiteX315" fmla="*/ 7732898 w 17521894"/>
              <a:gd name="connsiteY315" fmla="*/ 2030981 h 9625007"/>
              <a:gd name="connsiteX316" fmla="*/ 22364 w 17521894"/>
              <a:gd name="connsiteY316" fmla="*/ 1070681 h 9625007"/>
              <a:gd name="connsiteX317" fmla="*/ 994563 w 17521894"/>
              <a:gd name="connsiteY317" fmla="*/ 1070681 h 9625007"/>
              <a:gd name="connsiteX318" fmla="*/ 994563 w 17521894"/>
              <a:gd name="connsiteY318" fmla="*/ 2030981 h 9625007"/>
              <a:gd name="connsiteX319" fmla="*/ 22364 w 17521894"/>
              <a:gd name="connsiteY319" fmla="*/ 2030981 h 9625007"/>
              <a:gd name="connsiteX320" fmla="*/ 3307713 w 17521894"/>
              <a:gd name="connsiteY320" fmla="*/ 4 h 9625007"/>
              <a:gd name="connsiteX321" fmla="*/ 4291086 w 17521894"/>
              <a:gd name="connsiteY321" fmla="*/ 4 h 9625007"/>
              <a:gd name="connsiteX322" fmla="*/ 4291086 w 17521894"/>
              <a:gd name="connsiteY322" fmla="*/ 960300 h 9625007"/>
              <a:gd name="connsiteX323" fmla="*/ 3307713 w 17521894"/>
              <a:gd name="connsiteY323" fmla="*/ 960300 h 9625007"/>
              <a:gd name="connsiteX324" fmla="*/ 11029406 w 17521894"/>
              <a:gd name="connsiteY324" fmla="*/ 4 h 9625007"/>
              <a:gd name="connsiteX325" fmla="*/ 12012778 w 17521894"/>
              <a:gd name="connsiteY325" fmla="*/ 4 h 9625007"/>
              <a:gd name="connsiteX326" fmla="*/ 12012778 w 17521894"/>
              <a:gd name="connsiteY326" fmla="*/ 960300 h 9625007"/>
              <a:gd name="connsiteX327" fmla="*/ 11029406 w 17521894"/>
              <a:gd name="connsiteY327" fmla="*/ 960300 h 9625007"/>
              <a:gd name="connsiteX328" fmla="*/ 4402834 w 17521894"/>
              <a:gd name="connsiteY328" fmla="*/ 4 h 9625007"/>
              <a:gd name="connsiteX329" fmla="*/ 5386206 w 17521894"/>
              <a:gd name="connsiteY329" fmla="*/ 4 h 9625007"/>
              <a:gd name="connsiteX330" fmla="*/ 5386206 w 17521894"/>
              <a:gd name="connsiteY330" fmla="*/ 960300 h 9625007"/>
              <a:gd name="connsiteX331" fmla="*/ 4402834 w 17521894"/>
              <a:gd name="connsiteY331" fmla="*/ 960300 h 9625007"/>
              <a:gd name="connsiteX332" fmla="*/ 12124526 w 17521894"/>
              <a:gd name="connsiteY332" fmla="*/ 4 h 9625007"/>
              <a:gd name="connsiteX333" fmla="*/ 13107898 w 17521894"/>
              <a:gd name="connsiteY333" fmla="*/ 4 h 9625007"/>
              <a:gd name="connsiteX334" fmla="*/ 13107898 w 17521894"/>
              <a:gd name="connsiteY334" fmla="*/ 960300 h 9625007"/>
              <a:gd name="connsiteX335" fmla="*/ 12124526 w 17521894"/>
              <a:gd name="connsiteY335" fmla="*/ 960300 h 9625007"/>
              <a:gd name="connsiteX336" fmla="*/ 5509132 w 17521894"/>
              <a:gd name="connsiteY336" fmla="*/ 4 h 9625007"/>
              <a:gd name="connsiteX337" fmla="*/ 6481332 w 17521894"/>
              <a:gd name="connsiteY337" fmla="*/ 4 h 9625007"/>
              <a:gd name="connsiteX338" fmla="*/ 6481332 w 17521894"/>
              <a:gd name="connsiteY338" fmla="*/ 960300 h 9625007"/>
              <a:gd name="connsiteX339" fmla="*/ 5509132 w 17521894"/>
              <a:gd name="connsiteY339" fmla="*/ 960300 h 9625007"/>
              <a:gd name="connsiteX340" fmla="*/ 13219644 w 17521894"/>
              <a:gd name="connsiteY340" fmla="*/ 3 h 9625007"/>
              <a:gd name="connsiteX341" fmla="*/ 14203016 w 17521894"/>
              <a:gd name="connsiteY341" fmla="*/ 3 h 9625007"/>
              <a:gd name="connsiteX342" fmla="*/ 14203016 w 17521894"/>
              <a:gd name="connsiteY342" fmla="*/ 960300 h 9625007"/>
              <a:gd name="connsiteX343" fmla="*/ 13219644 w 17521894"/>
              <a:gd name="connsiteY343" fmla="*/ 960300 h 9625007"/>
              <a:gd name="connsiteX344" fmla="*/ 15432232 w 17521894"/>
              <a:gd name="connsiteY344" fmla="*/ 3 h 9625007"/>
              <a:gd name="connsiteX345" fmla="*/ 16415604 w 17521894"/>
              <a:gd name="connsiteY345" fmla="*/ 3 h 9625007"/>
              <a:gd name="connsiteX346" fmla="*/ 16415604 w 17521894"/>
              <a:gd name="connsiteY346" fmla="*/ 960299 h 9625007"/>
              <a:gd name="connsiteX347" fmla="*/ 15432232 w 17521894"/>
              <a:gd name="connsiteY347" fmla="*/ 960299 h 9625007"/>
              <a:gd name="connsiteX348" fmla="*/ 6615422 w 17521894"/>
              <a:gd name="connsiteY348" fmla="*/ 3 h 9625007"/>
              <a:gd name="connsiteX349" fmla="*/ 7587621 w 17521894"/>
              <a:gd name="connsiteY349" fmla="*/ 3 h 9625007"/>
              <a:gd name="connsiteX350" fmla="*/ 7587621 w 17521894"/>
              <a:gd name="connsiteY350" fmla="*/ 960299 h 9625007"/>
              <a:gd name="connsiteX351" fmla="*/ 6615422 w 17521894"/>
              <a:gd name="connsiteY351" fmla="*/ 960299 h 9625007"/>
              <a:gd name="connsiteX352" fmla="*/ 14325934 w 17521894"/>
              <a:gd name="connsiteY352" fmla="*/ 3 h 9625007"/>
              <a:gd name="connsiteX353" fmla="*/ 15309306 w 17521894"/>
              <a:gd name="connsiteY353" fmla="*/ 3 h 9625007"/>
              <a:gd name="connsiteX354" fmla="*/ 15309306 w 17521894"/>
              <a:gd name="connsiteY354" fmla="*/ 960299 h 9625007"/>
              <a:gd name="connsiteX355" fmla="*/ 14325934 w 17521894"/>
              <a:gd name="connsiteY355" fmla="*/ 960299 h 9625007"/>
              <a:gd name="connsiteX356" fmla="*/ 16538522 w 17521894"/>
              <a:gd name="connsiteY356" fmla="*/ 3 h 9625007"/>
              <a:gd name="connsiteX357" fmla="*/ 17521894 w 17521894"/>
              <a:gd name="connsiteY357" fmla="*/ 3 h 9625007"/>
              <a:gd name="connsiteX358" fmla="*/ 17521894 w 17521894"/>
              <a:gd name="connsiteY358" fmla="*/ 960299 h 9625007"/>
              <a:gd name="connsiteX359" fmla="*/ 16538522 w 17521894"/>
              <a:gd name="connsiteY359" fmla="*/ 960299 h 9625007"/>
              <a:gd name="connsiteX360" fmla="*/ 2212590 w 17521894"/>
              <a:gd name="connsiteY360" fmla="*/ 1 h 9625007"/>
              <a:gd name="connsiteX361" fmla="*/ 3195962 w 17521894"/>
              <a:gd name="connsiteY361" fmla="*/ 1 h 9625007"/>
              <a:gd name="connsiteX362" fmla="*/ 3195962 w 17521894"/>
              <a:gd name="connsiteY362" fmla="*/ 960298 h 9625007"/>
              <a:gd name="connsiteX363" fmla="*/ 2212590 w 17521894"/>
              <a:gd name="connsiteY363" fmla="*/ 960298 h 9625007"/>
              <a:gd name="connsiteX364" fmla="*/ 9934287 w 17521894"/>
              <a:gd name="connsiteY364" fmla="*/ 1 h 9625007"/>
              <a:gd name="connsiteX365" fmla="*/ 10906488 w 17521894"/>
              <a:gd name="connsiteY365" fmla="*/ 1 h 9625007"/>
              <a:gd name="connsiteX366" fmla="*/ 10906488 w 17521894"/>
              <a:gd name="connsiteY366" fmla="*/ 960297 h 9625007"/>
              <a:gd name="connsiteX367" fmla="*/ 9934287 w 17521894"/>
              <a:gd name="connsiteY367" fmla="*/ 960297 h 9625007"/>
              <a:gd name="connsiteX368" fmla="*/ 1106297 w 17521894"/>
              <a:gd name="connsiteY368" fmla="*/ 1 h 9625007"/>
              <a:gd name="connsiteX369" fmla="*/ 2089670 w 17521894"/>
              <a:gd name="connsiteY369" fmla="*/ 1 h 9625007"/>
              <a:gd name="connsiteX370" fmla="*/ 2089670 w 17521894"/>
              <a:gd name="connsiteY370" fmla="*/ 960297 h 9625007"/>
              <a:gd name="connsiteX371" fmla="*/ 1106297 w 17521894"/>
              <a:gd name="connsiteY371" fmla="*/ 960297 h 9625007"/>
              <a:gd name="connsiteX372" fmla="*/ 8827991 w 17521894"/>
              <a:gd name="connsiteY372" fmla="*/ 1 h 9625007"/>
              <a:gd name="connsiteX373" fmla="*/ 9800192 w 17521894"/>
              <a:gd name="connsiteY373" fmla="*/ 1 h 9625007"/>
              <a:gd name="connsiteX374" fmla="*/ 9800192 w 17521894"/>
              <a:gd name="connsiteY374" fmla="*/ 960297 h 9625007"/>
              <a:gd name="connsiteX375" fmla="*/ 8827991 w 17521894"/>
              <a:gd name="connsiteY375" fmla="*/ 960297 h 9625007"/>
              <a:gd name="connsiteX376" fmla="*/ 0 w 17521894"/>
              <a:gd name="connsiteY376" fmla="*/ 1 h 9625007"/>
              <a:gd name="connsiteX377" fmla="*/ 983372 w 17521894"/>
              <a:gd name="connsiteY377" fmla="*/ 1 h 9625007"/>
              <a:gd name="connsiteX378" fmla="*/ 983372 w 17521894"/>
              <a:gd name="connsiteY378" fmla="*/ 960297 h 9625007"/>
              <a:gd name="connsiteX379" fmla="*/ 0 w 17521894"/>
              <a:gd name="connsiteY379" fmla="*/ 960297 h 9625007"/>
              <a:gd name="connsiteX380" fmla="*/ 7721711 w 17521894"/>
              <a:gd name="connsiteY380" fmla="*/ 0 h 9625007"/>
              <a:gd name="connsiteX381" fmla="*/ 8693901 w 17521894"/>
              <a:gd name="connsiteY381" fmla="*/ 0 h 9625007"/>
              <a:gd name="connsiteX382" fmla="*/ 8693901 w 17521894"/>
              <a:gd name="connsiteY382" fmla="*/ 960297 h 9625007"/>
              <a:gd name="connsiteX383" fmla="*/ 7721711 w 17521894"/>
              <a:gd name="connsiteY383" fmla="*/ 960297 h 962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7521894" h="9625007">
                <a:moveTo>
                  <a:pt x="11029406" y="8664710"/>
                </a:moveTo>
                <a:lnTo>
                  <a:pt x="12012778" y="8664710"/>
                </a:lnTo>
                <a:lnTo>
                  <a:pt x="12012778" y="9625007"/>
                </a:lnTo>
                <a:lnTo>
                  <a:pt x="11029406" y="9625007"/>
                </a:lnTo>
                <a:close/>
                <a:moveTo>
                  <a:pt x="7732871" y="8664710"/>
                </a:moveTo>
                <a:lnTo>
                  <a:pt x="8716243" y="8664710"/>
                </a:lnTo>
                <a:lnTo>
                  <a:pt x="8716243" y="9625007"/>
                </a:lnTo>
                <a:lnTo>
                  <a:pt x="7732871" y="9625007"/>
                </a:lnTo>
                <a:close/>
                <a:moveTo>
                  <a:pt x="3307702" y="8664710"/>
                </a:moveTo>
                <a:lnTo>
                  <a:pt x="4291075" y="8664710"/>
                </a:lnTo>
                <a:lnTo>
                  <a:pt x="4291075" y="9625007"/>
                </a:lnTo>
                <a:lnTo>
                  <a:pt x="3307702" y="9625007"/>
                </a:lnTo>
                <a:close/>
                <a:moveTo>
                  <a:pt x="22341" y="8664710"/>
                </a:moveTo>
                <a:lnTo>
                  <a:pt x="994541" y="8664710"/>
                </a:lnTo>
                <a:lnTo>
                  <a:pt x="994541" y="9625007"/>
                </a:lnTo>
                <a:lnTo>
                  <a:pt x="22341" y="9625007"/>
                </a:lnTo>
                <a:close/>
                <a:moveTo>
                  <a:pt x="16538522" y="8653670"/>
                </a:moveTo>
                <a:lnTo>
                  <a:pt x="17510722" y="8653670"/>
                </a:lnTo>
                <a:lnTo>
                  <a:pt x="17510722" y="9613967"/>
                </a:lnTo>
                <a:lnTo>
                  <a:pt x="16538522" y="9613967"/>
                </a:lnTo>
                <a:close/>
                <a:moveTo>
                  <a:pt x="15432232" y="8653670"/>
                </a:moveTo>
                <a:lnTo>
                  <a:pt x="16415604" y="8653670"/>
                </a:lnTo>
                <a:lnTo>
                  <a:pt x="16415604" y="9613967"/>
                </a:lnTo>
                <a:lnTo>
                  <a:pt x="15432232" y="9613967"/>
                </a:lnTo>
                <a:close/>
                <a:moveTo>
                  <a:pt x="14314763" y="8653670"/>
                </a:moveTo>
                <a:lnTo>
                  <a:pt x="15298135" y="8653670"/>
                </a:lnTo>
                <a:lnTo>
                  <a:pt x="15298135" y="9613967"/>
                </a:lnTo>
                <a:lnTo>
                  <a:pt x="14314763" y="9613967"/>
                </a:lnTo>
                <a:close/>
                <a:moveTo>
                  <a:pt x="13219644" y="8653670"/>
                </a:moveTo>
                <a:lnTo>
                  <a:pt x="14203016" y="8653670"/>
                </a:lnTo>
                <a:lnTo>
                  <a:pt x="14203016" y="9613967"/>
                </a:lnTo>
                <a:lnTo>
                  <a:pt x="13219644" y="9613967"/>
                </a:lnTo>
                <a:close/>
                <a:moveTo>
                  <a:pt x="12124526" y="8653670"/>
                </a:moveTo>
                <a:lnTo>
                  <a:pt x="13107898" y="8653670"/>
                </a:lnTo>
                <a:lnTo>
                  <a:pt x="13107898" y="9613967"/>
                </a:lnTo>
                <a:lnTo>
                  <a:pt x="12124526" y="9613967"/>
                </a:lnTo>
                <a:close/>
                <a:moveTo>
                  <a:pt x="9934287" y="8653670"/>
                </a:moveTo>
                <a:lnTo>
                  <a:pt x="10906488" y="8653670"/>
                </a:lnTo>
                <a:lnTo>
                  <a:pt x="10906488" y="9613967"/>
                </a:lnTo>
                <a:lnTo>
                  <a:pt x="9934287" y="9613967"/>
                </a:lnTo>
                <a:close/>
                <a:moveTo>
                  <a:pt x="8827991" y="8653670"/>
                </a:moveTo>
                <a:lnTo>
                  <a:pt x="9811363" y="8653670"/>
                </a:lnTo>
                <a:lnTo>
                  <a:pt x="9811363" y="9613967"/>
                </a:lnTo>
                <a:lnTo>
                  <a:pt x="8827991" y="9613967"/>
                </a:lnTo>
                <a:close/>
                <a:moveTo>
                  <a:pt x="6604234" y="8653670"/>
                </a:moveTo>
                <a:lnTo>
                  <a:pt x="7576436" y="8653670"/>
                </a:lnTo>
                <a:lnTo>
                  <a:pt x="7576436" y="9613967"/>
                </a:lnTo>
                <a:lnTo>
                  <a:pt x="6604234" y="9613967"/>
                </a:lnTo>
                <a:close/>
                <a:moveTo>
                  <a:pt x="5509117" y="8653670"/>
                </a:moveTo>
                <a:lnTo>
                  <a:pt x="6481318" y="8653670"/>
                </a:lnTo>
                <a:lnTo>
                  <a:pt x="6481318" y="9613967"/>
                </a:lnTo>
                <a:lnTo>
                  <a:pt x="5509117" y="9613967"/>
                </a:lnTo>
                <a:close/>
                <a:moveTo>
                  <a:pt x="4402819" y="8653670"/>
                </a:moveTo>
                <a:lnTo>
                  <a:pt x="5386192" y="8653670"/>
                </a:lnTo>
                <a:lnTo>
                  <a:pt x="5386192" y="9613967"/>
                </a:lnTo>
                <a:lnTo>
                  <a:pt x="4402819" y="9613967"/>
                </a:lnTo>
                <a:close/>
                <a:moveTo>
                  <a:pt x="2212579" y="8653670"/>
                </a:moveTo>
                <a:lnTo>
                  <a:pt x="3195951" y="8653670"/>
                </a:lnTo>
                <a:lnTo>
                  <a:pt x="3195951" y="9613967"/>
                </a:lnTo>
                <a:lnTo>
                  <a:pt x="2212579" y="9613967"/>
                </a:lnTo>
                <a:close/>
                <a:moveTo>
                  <a:pt x="1117460" y="8653670"/>
                </a:moveTo>
                <a:lnTo>
                  <a:pt x="2100832" y="8653670"/>
                </a:lnTo>
                <a:lnTo>
                  <a:pt x="2100832" y="9613967"/>
                </a:lnTo>
                <a:lnTo>
                  <a:pt x="1117460" y="9613967"/>
                </a:lnTo>
                <a:close/>
                <a:moveTo>
                  <a:pt x="15432232" y="7583002"/>
                </a:moveTo>
                <a:lnTo>
                  <a:pt x="16415604" y="7583002"/>
                </a:lnTo>
                <a:lnTo>
                  <a:pt x="16415604" y="8543299"/>
                </a:lnTo>
                <a:lnTo>
                  <a:pt x="15432232" y="8543299"/>
                </a:lnTo>
                <a:close/>
                <a:moveTo>
                  <a:pt x="13219644" y="7583002"/>
                </a:moveTo>
                <a:lnTo>
                  <a:pt x="14203016" y="7583002"/>
                </a:lnTo>
                <a:lnTo>
                  <a:pt x="14203016" y="8543299"/>
                </a:lnTo>
                <a:lnTo>
                  <a:pt x="13219644" y="8543299"/>
                </a:lnTo>
                <a:close/>
                <a:moveTo>
                  <a:pt x="5509118" y="7583002"/>
                </a:moveTo>
                <a:lnTo>
                  <a:pt x="6481320" y="7583002"/>
                </a:lnTo>
                <a:lnTo>
                  <a:pt x="6481320" y="8543299"/>
                </a:lnTo>
                <a:lnTo>
                  <a:pt x="5509118" y="8543299"/>
                </a:lnTo>
                <a:close/>
                <a:moveTo>
                  <a:pt x="16538522" y="7571960"/>
                </a:moveTo>
                <a:lnTo>
                  <a:pt x="17510722" y="7571960"/>
                </a:lnTo>
                <a:lnTo>
                  <a:pt x="17510722" y="8532257"/>
                </a:lnTo>
                <a:lnTo>
                  <a:pt x="16538522" y="8532257"/>
                </a:lnTo>
                <a:close/>
                <a:moveTo>
                  <a:pt x="14314763" y="7571960"/>
                </a:moveTo>
                <a:lnTo>
                  <a:pt x="15298135" y="7571960"/>
                </a:lnTo>
                <a:lnTo>
                  <a:pt x="15298135" y="8532257"/>
                </a:lnTo>
                <a:lnTo>
                  <a:pt x="14314763" y="8532257"/>
                </a:lnTo>
                <a:close/>
                <a:moveTo>
                  <a:pt x="12124526" y="7571960"/>
                </a:moveTo>
                <a:lnTo>
                  <a:pt x="13107898" y="7571960"/>
                </a:lnTo>
                <a:lnTo>
                  <a:pt x="13107898" y="8532257"/>
                </a:lnTo>
                <a:lnTo>
                  <a:pt x="12124526" y="8532257"/>
                </a:lnTo>
                <a:close/>
                <a:moveTo>
                  <a:pt x="11029406" y="7571960"/>
                </a:moveTo>
                <a:lnTo>
                  <a:pt x="12012778" y="7571960"/>
                </a:lnTo>
                <a:lnTo>
                  <a:pt x="12012778" y="8532257"/>
                </a:lnTo>
                <a:lnTo>
                  <a:pt x="11029406" y="8532257"/>
                </a:lnTo>
                <a:close/>
                <a:moveTo>
                  <a:pt x="9934287" y="7571960"/>
                </a:moveTo>
                <a:lnTo>
                  <a:pt x="10906488" y="7571960"/>
                </a:lnTo>
                <a:lnTo>
                  <a:pt x="10906488" y="8532257"/>
                </a:lnTo>
                <a:lnTo>
                  <a:pt x="9934287" y="8532257"/>
                </a:lnTo>
                <a:close/>
                <a:moveTo>
                  <a:pt x="8827991" y="7571960"/>
                </a:moveTo>
                <a:lnTo>
                  <a:pt x="9811363" y="7571960"/>
                </a:lnTo>
                <a:lnTo>
                  <a:pt x="9811363" y="8532257"/>
                </a:lnTo>
                <a:lnTo>
                  <a:pt x="8827991" y="8532257"/>
                </a:lnTo>
                <a:close/>
                <a:moveTo>
                  <a:pt x="7732872" y="7571960"/>
                </a:moveTo>
                <a:lnTo>
                  <a:pt x="8716243" y="7571960"/>
                </a:lnTo>
                <a:lnTo>
                  <a:pt x="8716243" y="8532257"/>
                </a:lnTo>
                <a:lnTo>
                  <a:pt x="7732872" y="8532257"/>
                </a:lnTo>
                <a:close/>
                <a:moveTo>
                  <a:pt x="6604242" y="7571960"/>
                </a:moveTo>
                <a:lnTo>
                  <a:pt x="7576440" y="7571960"/>
                </a:lnTo>
                <a:lnTo>
                  <a:pt x="7576440" y="8532257"/>
                </a:lnTo>
                <a:lnTo>
                  <a:pt x="6604242" y="8532257"/>
                </a:lnTo>
                <a:close/>
                <a:moveTo>
                  <a:pt x="4402819" y="7571960"/>
                </a:moveTo>
                <a:lnTo>
                  <a:pt x="5386192" y="7571960"/>
                </a:lnTo>
                <a:lnTo>
                  <a:pt x="5386192" y="8532257"/>
                </a:lnTo>
                <a:lnTo>
                  <a:pt x="4402819" y="8532257"/>
                </a:lnTo>
                <a:close/>
                <a:moveTo>
                  <a:pt x="3307702" y="7571960"/>
                </a:moveTo>
                <a:lnTo>
                  <a:pt x="4291075" y="7571960"/>
                </a:lnTo>
                <a:lnTo>
                  <a:pt x="4291075" y="8532257"/>
                </a:lnTo>
                <a:lnTo>
                  <a:pt x="3307702" y="8532257"/>
                </a:lnTo>
                <a:close/>
                <a:moveTo>
                  <a:pt x="2212585" y="7571960"/>
                </a:moveTo>
                <a:lnTo>
                  <a:pt x="3195957" y="7571960"/>
                </a:lnTo>
                <a:lnTo>
                  <a:pt x="3195957" y="8532257"/>
                </a:lnTo>
                <a:lnTo>
                  <a:pt x="2212585" y="8532257"/>
                </a:lnTo>
                <a:close/>
                <a:moveTo>
                  <a:pt x="1117465" y="7571960"/>
                </a:moveTo>
                <a:lnTo>
                  <a:pt x="2100838" y="7571960"/>
                </a:lnTo>
                <a:lnTo>
                  <a:pt x="2100838" y="8532257"/>
                </a:lnTo>
                <a:lnTo>
                  <a:pt x="1117465" y="8532257"/>
                </a:lnTo>
                <a:close/>
                <a:moveTo>
                  <a:pt x="22341" y="7571960"/>
                </a:moveTo>
                <a:lnTo>
                  <a:pt x="994542" y="7571960"/>
                </a:lnTo>
                <a:lnTo>
                  <a:pt x="994542" y="8532257"/>
                </a:lnTo>
                <a:lnTo>
                  <a:pt x="22341" y="8532257"/>
                </a:lnTo>
                <a:close/>
                <a:moveTo>
                  <a:pt x="12124526" y="3245137"/>
                </a:moveTo>
                <a:lnTo>
                  <a:pt x="13107898" y="3245137"/>
                </a:lnTo>
                <a:lnTo>
                  <a:pt x="13107898" y="4205420"/>
                </a:lnTo>
                <a:lnTo>
                  <a:pt x="12124526" y="4205420"/>
                </a:lnTo>
                <a:close/>
                <a:moveTo>
                  <a:pt x="4402839" y="3245137"/>
                </a:moveTo>
                <a:lnTo>
                  <a:pt x="5386215" y="3245137"/>
                </a:lnTo>
                <a:lnTo>
                  <a:pt x="5386215" y="4205420"/>
                </a:lnTo>
                <a:lnTo>
                  <a:pt x="4402839" y="4205420"/>
                </a:lnTo>
                <a:close/>
                <a:moveTo>
                  <a:pt x="8827991" y="3245132"/>
                </a:moveTo>
                <a:lnTo>
                  <a:pt x="9811363" y="3245132"/>
                </a:lnTo>
                <a:lnTo>
                  <a:pt x="9811363" y="4205420"/>
                </a:lnTo>
                <a:lnTo>
                  <a:pt x="8827991" y="4205420"/>
                </a:lnTo>
                <a:close/>
                <a:moveTo>
                  <a:pt x="1117470" y="3245132"/>
                </a:moveTo>
                <a:lnTo>
                  <a:pt x="2100843" y="3245132"/>
                </a:lnTo>
                <a:lnTo>
                  <a:pt x="2100843" y="4205420"/>
                </a:lnTo>
                <a:lnTo>
                  <a:pt x="1117470" y="4205420"/>
                </a:lnTo>
                <a:close/>
                <a:moveTo>
                  <a:pt x="2212592" y="3234100"/>
                </a:moveTo>
                <a:lnTo>
                  <a:pt x="3195965" y="3234100"/>
                </a:lnTo>
                <a:lnTo>
                  <a:pt x="3195965" y="4205420"/>
                </a:lnTo>
                <a:lnTo>
                  <a:pt x="2212592" y="4205420"/>
                </a:lnTo>
                <a:close/>
                <a:moveTo>
                  <a:pt x="13219644" y="3234099"/>
                </a:moveTo>
                <a:lnTo>
                  <a:pt x="14203016" y="3234099"/>
                </a:lnTo>
                <a:lnTo>
                  <a:pt x="14203016" y="4205420"/>
                </a:lnTo>
                <a:lnTo>
                  <a:pt x="13219644" y="4205420"/>
                </a:lnTo>
                <a:close/>
                <a:moveTo>
                  <a:pt x="9934287" y="3234099"/>
                </a:moveTo>
                <a:lnTo>
                  <a:pt x="10906488" y="3234099"/>
                </a:lnTo>
                <a:lnTo>
                  <a:pt x="10906488" y="4205420"/>
                </a:lnTo>
                <a:lnTo>
                  <a:pt x="9934287" y="4205420"/>
                </a:lnTo>
                <a:close/>
                <a:moveTo>
                  <a:pt x="5509130" y="3234099"/>
                </a:moveTo>
                <a:lnTo>
                  <a:pt x="6481328" y="3234099"/>
                </a:lnTo>
                <a:lnTo>
                  <a:pt x="6481328" y="4205420"/>
                </a:lnTo>
                <a:lnTo>
                  <a:pt x="5509130" y="4205420"/>
                </a:lnTo>
                <a:close/>
                <a:moveTo>
                  <a:pt x="15432232" y="3234098"/>
                </a:moveTo>
                <a:lnTo>
                  <a:pt x="16415604" y="3234098"/>
                </a:lnTo>
                <a:lnTo>
                  <a:pt x="16415604" y="4205420"/>
                </a:lnTo>
                <a:lnTo>
                  <a:pt x="15432232" y="4205420"/>
                </a:lnTo>
                <a:close/>
                <a:moveTo>
                  <a:pt x="22350" y="3234097"/>
                </a:moveTo>
                <a:lnTo>
                  <a:pt x="994550" y="3234097"/>
                </a:lnTo>
                <a:lnTo>
                  <a:pt x="994550" y="4205420"/>
                </a:lnTo>
                <a:lnTo>
                  <a:pt x="22350" y="4205420"/>
                </a:lnTo>
                <a:close/>
                <a:moveTo>
                  <a:pt x="11029406" y="3234096"/>
                </a:moveTo>
                <a:lnTo>
                  <a:pt x="12012778" y="3234096"/>
                </a:lnTo>
                <a:lnTo>
                  <a:pt x="12012778" y="4205420"/>
                </a:lnTo>
                <a:lnTo>
                  <a:pt x="11029406" y="4205420"/>
                </a:lnTo>
                <a:close/>
                <a:moveTo>
                  <a:pt x="7732881" y="3234096"/>
                </a:moveTo>
                <a:lnTo>
                  <a:pt x="8716243" y="3234096"/>
                </a:lnTo>
                <a:lnTo>
                  <a:pt x="8716243" y="4205420"/>
                </a:lnTo>
                <a:lnTo>
                  <a:pt x="7732881" y="4205420"/>
                </a:lnTo>
                <a:close/>
                <a:moveTo>
                  <a:pt x="3307705" y="3234096"/>
                </a:moveTo>
                <a:lnTo>
                  <a:pt x="4291078" y="3234096"/>
                </a:lnTo>
                <a:lnTo>
                  <a:pt x="4291078" y="4205420"/>
                </a:lnTo>
                <a:lnTo>
                  <a:pt x="3307705" y="4205420"/>
                </a:lnTo>
                <a:close/>
                <a:moveTo>
                  <a:pt x="16538522" y="3234095"/>
                </a:moveTo>
                <a:lnTo>
                  <a:pt x="17510722" y="3234095"/>
                </a:lnTo>
                <a:lnTo>
                  <a:pt x="17510722" y="4205420"/>
                </a:lnTo>
                <a:lnTo>
                  <a:pt x="16538522" y="4205420"/>
                </a:lnTo>
                <a:close/>
                <a:moveTo>
                  <a:pt x="14314763" y="3234095"/>
                </a:moveTo>
                <a:lnTo>
                  <a:pt x="15298135" y="3234095"/>
                </a:lnTo>
                <a:lnTo>
                  <a:pt x="15298135" y="4205420"/>
                </a:lnTo>
                <a:lnTo>
                  <a:pt x="14314763" y="4205420"/>
                </a:lnTo>
                <a:close/>
                <a:moveTo>
                  <a:pt x="6604243" y="3234095"/>
                </a:moveTo>
                <a:lnTo>
                  <a:pt x="7576442" y="3234095"/>
                </a:lnTo>
                <a:lnTo>
                  <a:pt x="7576442" y="4205420"/>
                </a:lnTo>
                <a:lnTo>
                  <a:pt x="6604243" y="4205420"/>
                </a:lnTo>
                <a:close/>
                <a:moveTo>
                  <a:pt x="7732898" y="2163430"/>
                </a:moveTo>
                <a:lnTo>
                  <a:pt x="8716243" y="2163430"/>
                </a:lnTo>
                <a:lnTo>
                  <a:pt x="8716243" y="3123724"/>
                </a:lnTo>
                <a:lnTo>
                  <a:pt x="7732898" y="3123724"/>
                </a:lnTo>
                <a:close/>
                <a:moveTo>
                  <a:pt x="22364" y="2163430"/>
                </a:moveTo>
                <a:lnTo>
                  <a:pt x="994564" y="2163430"/>
                </a:lnTo>
                <a:lnTo>
                  <a:pt x="994564" y="3123724"/>
                </a:lnTo>
                <a:lnTo>
                  <a:pt x="22364" y="3123724"/>
                </a:lnTo>
                <a:close/>
                <a:moveTo>
                  <a:pt x="12124526" y="2163429"/>
                </a:moveTo>
                <a:lnTo>
                  <a:pt x="13107898" y="2163429"/>
                </a:lnTo>
                <a:lnTo>
                  <a:pt x="13107898" y="3123723"/>
                </a:lnTo>
                <a:lnTo>
                  <a:pt x="12124526" y="3123723"/>
                </a:lnTo>
                <a:close/>
                <a:moveTo>
                  <a:pt x="9934287" y="2163429"/>
                </a:moveTo>
                <a:lnTo>
                  <a:pt x="10906488" y="2163429"/>
                </a:lnTo>
                <a:lnTo>
                  <a:pt x="10906488" y="3123724"/>
                </a:lnTo>
                <a:lnTo>
                  <a:pt x="9934287" y="3123724"/>
                </a:lnTo>
                <a:close/>
                <a:moveTo>
                  <a:pt x="4402840" y="2163429"/>
                </a:moveTo>
                <a:lnTo>
                  <a:pt x="5386215" y="2163429"/>
                </a:lnTo>
                <a:lnTo>
                  <a:pt x="5386215" y="3123723"/>
                </a:lnTo>
                <a:lnTo>
                  <a:pt x="4402840" y="3123723"/>
                </a:lnTo>
                <a:close/>
                <a:moveTo>
                  <a:pt x="2212602" y="2163429"/>
                </a:moveTo>
                <a:lnTo>
                  <a:pt x="3195974" y="2163429"/>
                </a:lnTo>
                <a:lnTo>
                  <a:pt x="3195974" y="3123724"/>
                </a:lnTo>
                <a:lnTo>
                  <a:pt x="2212602" y="3123724"/>
                </a:lnTo>
                <a:close/>
                <a:moveTo>
                  <a:pt x="15432232" y="2163428"/>
                </a:moveTo>
                <a:lnTo>
                  <a:pt x="16415604" y="2163428"/>
                </a:lnTo>
                <a:lnTo>
                  <a:pt x="16415604" y="3123722"/>
                </a:lnTo>
                <a:lnTo>
                  <a:pt x="15432232" y="3123722"/>
                </a:lnTo>
                <a:close/>
                <a:moveTo>
                  <a:pt x="13219644" y="2163428"/>
                </a:moveTo>
                <a:lnTo>
                  <a:pt x="14203016" y="2163428"/>
                </a:lnTo>
                <a:lnTo>
                  <a:pt x="14203016" y="3123722"/>
                </a:lnTo>
                <a:lnTo>
                  <a:pt x="13219644" y="3123722"/>
                </a:lnTo>
                <a:close/>
                <a:moveTo>
                  <a:pt x="11029406" y="2163428"/>
                </a:moveTo>
                <a:lnTo>
                  <a:pt x="12012778" y="2163428"/>
                </a:lnTo>
                <a:lnTo>
                  <a:pt x="12012778" y="3123722"/>
                </a:lnTo>
                <a:lnTo>
                  <a:pt x="11029406" y="3123722"/>
                </a:lnTo>
                <a:close/>
                <a:moveTo>
                  <a:pt x="6604257" y="2163428"/>
                </a:moveTo>
                <a:lnTo>
                  <a:pt x="7576456" y="2163428"/>
                </a:lnTo>
                <a:lnTo>
                  <a:pt x="7576456" y="3123722"/>
                </a:lnTo>
                <a:lnTo>
                  <a:pt x="6604257" y="3123722"/>
                </a:lnTo>
                <a:close/>
                <a:moveTo>
                  <a:pt x="5509136" y="2163428"/>
                </a:moveTo>
                <a:lnTo>
                  <a:pt x="6481338" y="2163428"/>
                </a:lnTo>
                <a:lnTo>
                  <a:pt x="6481338" y="3123722"/>
                </a:lnTo>
                <a:lnTo>
                  <a:pt x="5509136" y="3123722"/>
                </a:lnTo>
                <a:close/>
                <a:moveTo>
                  <a:pt x="3307717" y="2163428"/>
                </a:moveTo>
                <a:lnTo>
                  <a:pt x="4291092" y="2163428"/>
                </a:lnTo>
                <a:lnTo>
                  <a:pt x="4291092" y="3123722"/>
                </a:lnTo>
                <a:lnTo>
                  <a:pt x="3307717" y="3123722"/>
                </a:lnTo>
                <a:close/>
                <a:moveTo>
                  <a:pt x="16538522" y="2163427"/>
                </a:moveTo>
                <a:lnTo>
                  <a:pt x="17510722" y="2163427"/>
                </a:lnTo>
                <a:lnTo>
                  <a:pt x="17510722" y="3123722"/>
                </a:lnTo>
                <a:lnTo>
                  <a:pt x="16538522" y="3123722"/>
                </a:lnTo>
                <a:close/>
                <a:moveTo>
                  <a:pt x="14314763" y="2163427"/>
                </a:moveTo>
                <a:lnTo>
                  <a:pt x="15298135" y="2163427"/>
                </a:lnTo>
                <a:lnTo>
                  <a:pt x="15298135" y="3123722"/>
                </a:lnTo>
                <a:lnTo>
                  <a:pt x="14314763" y="3123722"/>
                </a:lnTo>
                <a:close/>
                <a:moveTo>
                  <a:pt x="8827991" y="2163424"/>
                </a:moveTo>
                <a:lnTo>
                  <a:pt x="9811363" y="2163424"/>
                </a:lnTo>
                <a:lnTo>
                  <a:pt x="9811363" y="3123719"/>
                </a:lnTo>
                <a:lnTo>
                  <a:pt x="8827991" y="3123719"/>
                </a:lnTo>
                <a:close/>
                <a:moveTo>
                  <a:pt x="1117470" y="2163424"/>
                </a:moveTo>
                <a:lnTo>
                  <a:pt x="2100843" y="2163424"/>
                </a:lnTo>
                <a:lnTo>
                  <a:pt x="2100843" y="3123720"/>
                </a:lnTo>
                <a:lnTo>
                  <a:pt x="1117470" y="3123720"/>
                </a:lnTo>
                <a:close/>
                <a:moveTo>
                  <a:pt x="8827991" y="1081717"/>
                </a:moveTo>
                <a:lnTo>
                  <a:pt x="9811363" y="1081717"/>
                </a:lnTo>
                <a:lnTo>
                  <a:pt x="9811363" y="2042017"/>
                </a:lnTo>
                <a:lnTo>
                  <a:pt x="8827991" y="2042017"/>
                </a:lnTo>
                <a:close/>
                <a:moveTo>
                  <a:pt x="1117480" y="1081717"/>
                </a:moveTo>
                <a:lnTo>
                  <a:pt x="2100854" y="1081717"/>
                </a:lnTo>
                <a:lnTo>
                  <a:pt x="2100854" y="2042017"/>
                </a:lnTo>
                <a:lnTo>
                  <a:pt x="1117480" y="2042017"/>
                </a:lnTo>
                <a:close/>
                <a:moveTo>
                  <a:pt x="14314763" y="1081715"/>
                </a:moveTo>
                <a:lnTo>
                  <a:pt x="15298135" y="1081715"/>
                </a:lnTo>
                <a:lnTo>
                  <a:pt x="15298135" y="2042015"/>
                </a:lnTo>
                <a:lnTo>
                  <a:pt x="14314763" y="2042015"/>
                </a:lnTo>
                <a:close/>
                <a:moveTo>
                  <a:pt x="6604256" y="1081715"/>
                </a:moveTo>
                <a:lnTo>
                  <a:pt x="7576454" y="1081715"/>
                </a:lnTo>
                <a:lnTo>
                  <a:pt x="7576454" y="2042015"/>
                </a:lnTo>
                <a:lnTo>
                  <a:pt x="6604256" y="2042015"/>
                </a:lnTo>
                <a:close/>
                <a:moveTo>
                  <a:pt x="16538522" y="1081714"/>
                </a:moveTo>
                <a:lnTo>
                  <a:pt x="17510722" y="1081714"/>
                </a:lnTo>
                <a:lnTo>
                  <a:pt x="17510722" y="2042015"/>
                </a:lnTo>
                <a:lnTo>
                  <a:pt x="16538522" y="2042015"/>
                </a:lnTo>
                <a:close/>
                <a:moveTo>
                  <a:pt x="5509135" y="1081714"/>
                </a:moveTo>
                <a:lnTo>
                  <a:pt x="6481334" y="1081714"/>
                </a:lnTo>
                <a:lnTo>
                  <a:pt x="6481334" y="2042015"/>
                </a:lnTo>
                <a:lnTo>
                  <a:pt x="5509135" y="2042015"/>
                </a:lnTo>
                <a:close/>
                <a:moveTo>
                  <a:pt x="15432232" y="1081714"/>
                </a:moveTo>
                <a:lnTo>
                  <a:pt x="16415604" y="1081714"/>
                </a:lnTo>
                <a:lnTo>
                  <a:pt x="16415604" y="2042015"/>
                </a:lnTo>
                <a:lnTo>
                  <a:pt x="15432232" y="2042015"/>
                </a:lnTo>
                <a:close/>
                <a:moveTo>
                  <a:pt x="13219644" y="1081714"/>
                </a:moveTo>
                <a:lnTo>
                  <a:pt x="14203016" y="1081714"/>
                </a:lnTo>
                <a:lnTo>
                  <a:pt x="14203016" y="2042015"/>
                </a:lnTo>
                <a:lnTo>
                  <a:pt x="13219644" y="2042015"/>
                </a:lnTo>
                <a:close/>
                <a:moveTo>
                  <a:pt x="12135697" y="1081714"/>
                </a:moveTo>
                <a:lnTo>
                  <a:pt x="13119069" y="1081714"/>
                </a:lnTo>
                <a:lnTo>
                  <a:pt x="13119069" y="2042014"/>
                </a:lnTo>
                <a:lnTo>
                  <a:pt x="12135697" y="2042014"/>
                </a:lnTo>
                <a:close/>
                <a:moveTo>
                  <a:pt x="11029406" y="1081714"/>
                </a:moveTo>
                <a:lnTo>
                  <a:pt x="12012778" y="1081714"/>
                </a:lnTo>
                <a:lnTo>
                  <a:pt x="12012778" y="2042014"/>
                </a:lnTo>
                <a:lnTo>
                  <a:pt x="11029406" y="2042014"/>
                </a:lnTo>
                <a:close/>
                <a:moveTo>
                  <a:pt x="4414012" y="1081714"/>
                </a:moveTo>
                <a:lnTo>
                  <a:pt x="5397385" y="1081714"/>
                </a:lnTo>
                <a:lnTo>
                  <a:pt x="5397385" y="2042014"/>
                </a:lnTo>
                <a:lnTo>
                  <a:pt x="4414012" y="2042014"/>
                </a:lnTo>
                <a:close/>
                <a:moveTo>
                  <a:pt x="3307713" y="1081714"/>
                </a:moveTo>
                <a:lnTo>
                  <a:pt x="4291088" y="1081714"/>
                </a:lnTo>
                <a:lnTo>
                  <a:pt x="4291088" y="2042014"/>
                </a:lnTo>
                <a:lnTo>
                  <a:pt x="3307713" y="2042014"/>
                </a:lnTo>
                <a:close/>
                <a:moveTo>
                  <a:pt x="9934287" y="1081711"/>
                </a:moveTo>
                <a:lnTo>
                  <a:pt x="10906488" y="1081711"/>
                </a:lnTo>
                <a:lnTo>
                  <a:pt x="10906488" y="2042012"/>
                </a:lnTo>
                <a:lnTo>
                  <a:pt x="9934287" y="2042012"/>
                </a:lnTo>
                <a:close/>
                <a:moveTo>
                  <a:pt x="2212590" y="1081711"/>
                </a:moveTo>
                <a:lnTo>
                  <a:pt x="3195962" y="1081711"/>
                </a:lnTo>
                <a:lnTo>
                  <a:pt x="3195962" y="2042012"/>
                </a:lnTo>
                <a:lnTo>
                  <a:pt x="2212590" y="2042012"/>
                </a:lnTo>
                <a:close/>
                <a:moveTo>
                  <a:pt x="7732898" y="1070681"/>
                </a:moveTo>
                <a:lnTo>
                  <a:pt x="8716243" y="1070681"/>
                </a:lnTo>
                <a:lnTo>
                  <a:pt x="8716243" y="2030981"/>
                </a:lnTo>
                <a:lnTo>
                  <a:pt x="7732898" y="2030981"/>
                </a:lnTo>
                <a:close/>
                <a:moveTo>
                  <a:pt x="22364" y="1070681"/>
                </a:moveTo>
                <a:lnTo>
                  <a:pt x="994563" y="1070681"/>
                </a:lnTo>
                <a:lnTo>
                  <a:pt x="994563" y="2030981"/>
                </a:lnTo>
                <a:lnTo>
                  <a:pt x="22364" y="2030981"/>
                </a:lnTo>
                <a:close/>
                <a:moveTo>
                  <a:pt x="3307713" y="4"/>
                </a:moveTo>
                <a:lnTo>
                  <a:pt x="4291086" y="4"/>
                </a:lnTo>
                <a:lnTo>
                  <a:pt x="4291086" y="960300"/>
                </a:lnTo>
                <a:lnTo>
                  <a:pt x="3307713" y="960300"/>
                </a:lnTo>
                <a:close/>
                <a:moveTo>
                  <a:pt x="11029406" y="4"/>
                </a:moveTo>
                <a:lnTo>
                  <a:pt x="12012778" y="4"/>
                </a:lnTo>
                <a:lnTo>
                  <a:pt x="12012778" y="960300"/>
                </a:lnTo>
                <a:lnTo>
                  <a:pt x="11029406" y="960300"/>
                </a:lnTo>
                <a:close/>
                <a:moveTo>
                  <a:pt x="4402834" y="4"/>
                </a:moveTo>
                <a:lnTo>
                  <a:pt x="5386206" y="4"/>
                </a:lnTo>
                <a:lnTo>
                  <a:pt x="5386206" y="960300"/>
                </a:lnTo>
                <a:lnTo>
                  <a:pt x="4402834" y="960300"/>
                </a:lnTo>
                <a:close/>
                <a:moveTo>
                  <a:pt x="12124526" y="4"/>
                </a:moveTo>
                <a:lnTo>
                  <a:pt x="13107898" y="4"/>
                </a:lnTo>
                <a:lnTo>
                  <a:pt x="13107898" y="960300"/>
                </a:lnTo>
                <a:lnTo>
                  <a:pt x="12124526" y="960300"/>
                </a:lnTo>
                <a:close/>
                <a:moveTo>
                  <a:pt x="5509132" y="4"/>
                </a:moveTo>
                <a:lnTo>
                  <a:pt x="6481332" y="4"/>
                </a:lnTo>
                <a:lnTo>
                  <a:pt x="6481332" y="960300"/>
                </a:lnTo>
                <a:lnTo>
                  <a:pt x="5509132" y="960300"/>
                </a:lnTo>
                <a:close/>
                <a:moveTo>
                  <a:pt x="13219644" y="3"/>
                </a:moveTo>
                <a:lnTo>
                  <a:pt x="14203016" y="3"/>
                </a:lnTo>
                <a:lnTo>
                  <a:pt x="14203016" y="960300"/>
                </a:lnTo>
                <a:lnTo>
                  <a:pt x="13219644" y="960300"/>
                </a:lnTo>
                <a:close/>
                <a:moveTo>
                  <a:pt x="15432232" y="3"/>
                </a:moveTo>
                <a:lnTo>
                  <a:pt x="16415604" y="3"/>
                </a:lnTo>
                <a:lnTo>
                  <a:pt x="16415604" y="960299"/>
                </a:lnTo>
                <a:lnTo>
                  <a:pt x="15432232" y="960299"/>
                </a:lnTo>
                <a:close/>
                <a:moveTo>
                  <a:pt x="6615422" y="3"/>
                </a:moveTo>
                <a:lnTo>
                  <a:pt x="7587621" y="3"/>
                </a:lnTo>
                <a:lnTo>
                  <a:pt x="7587621" y="960299"/>
                </a:lnTo>
                <a:lnTo>
                  <a:pt x="6615422" y="960299"/>
                </a:lnTo>
                <a:close/>
                <a:moveTo>
                  <a:pt x="14325934" y="3"/>
                </a:moveTo>
                <a:lnTo>
                  <a:pt x="15309306" y="3"/>
                </a:lnTo>
                <a:lnTo>
                  <a:pt x="15309306" y="960299"/>
                </a:lnTo>
                <a:lnTo>
                  <a:pt x="14325934" y="960299"/>
                </a:lnTo>
                <a:close/>
                <a:moveTo>
                  <a:pt x="16538522" y="3"/>
                </a:moveTo>
                <a:lnTo>
                  <a:pt x="17521894" y="3"/>
                </a:lnTo>
                <a:lnTo>
                  <a:pt x="17521894" y="960299"/>
                </a:lnTo>
                <a:lnTo>
                  <a:pt x="16538522" y="960299"/>
                </a:lnTo>
                <a:close/>
                <a:moveTo>
                  <a:pt x="2212590" y="1"/>
                </a:moveTo>
                <a:lnTo>
                  <a:pt x="3195962" y="1"/>
                </a:lnTo>
                <a:lnTo>
                  <a:pt x="3195962" y="960298"/>
                </a:lnTo>
                <a:lnTo>
                  <a:pt x="2212590" y="960298"/>
                </a:lnTo>
                <a:close/>
                <a:moveTo>
                  <a:pt x="9934287" y="1"/>
                </a:moveTo>
                <a:lnTo>
                  <a:pt x="10906488" y="1"/>
                </a:lnTo>
                <a:lnTo>
                  <a:pt x="10906488" y="960297"/>
                </a:lnTo>
                <a:lnTo>
                  <a:pt x="9934287" y="960297"/>
                </a:lnTo>
                <a:close/>
                <a:moveTo>
                  <a:pt x="1106297" y="1"/>
                </a:moveTo>
                <a:lnTo>
                  <a:pt x="2089670" y="1"/>
                </a:lnTo>
                <a:lnTo>
                  <a:pt x="2089670" y="960297"/>
                </a:lnTo>
                <a:lnTo>
                  <a:pt x="1106297" y="960297"/>
                </a:lnTo>
                <a:close/>
                <a:moveTo>
                  <a:pt x="8827991" y="1"/>
                </a:moveTo>
                <a:lnTo>
                  <a:pt x="9800192" y="1"/>
                </a:lnTo>
                <a:lnTo>
                  <a:pt x="9800192" y="960297"/>
                </a:lnTo>
                <a:lnTo>
                  <a:pt x="8827991" y="960297"/>
                </a:lnTo>
                <a:close/>
                <a:moveTo>
                  <a:pt x="0" y="1"/>
                </a:moveTo>
                <a:lnTo>
                  <a:pt x="983372" y="1"/>
                </a:lnTo>
                <a:lnTo>
                  <a:pt x="983372" y="960297"/>
                </a:lnTo>
                <a:lnTo>
                  <a:pt x="0" y="960297"/>
                </a:lnTo>
                <a:close/>
                <a:moveTo>
                  <a:pt x="7721711" y="0"/>
                </a:moveTo>
                <a:lnTo>
                  <a:pt x="8693901" y="0"/>
                </a:lnTo>
                <a:lnTo>
                  <a:pt x="8693901" y="960297"/>
                </a:lnTo>
                <a:lnTo>
                  <a:pt x="7721711" y="96029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03518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290097" y="2079950"/>
            <a:ext cx="3810000" cy="3809412"/>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056373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073855" y="1717459"/>
            <a:ext cx="4242483" cy="4241830"/>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9745322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9808013" cy="3006896"/>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6813722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035352" y="1"/>
            <a:ext cx="11156648" cy="3585776"/>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30764596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64008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3572701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4465945" cy="446525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2852795" y="2857565"/>
            <a:ext cx="3198740" cy="319824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21701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4605133" y="2286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16256" y="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2294439" y="2286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16256" y="2286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2294439" y="4572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16256" y="4572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7099961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7572780"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6058224"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4543668"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3029112"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1514556"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6058224"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4543668"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3029112"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1514556"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3029112" y="2996739"/>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1514556" y="2996739"/>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2996739"/>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4495109"/>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4986891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384299" y="0"/>
            <a:ext cx="2650605"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034903" y="0"/>
            <a:ext cx="2650605"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8083539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638299" y="0"/>
            <a:ext cx="3656916"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1638299"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720988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0"/>
            <a:ext cx="5295215"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6770204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453540" y="0"/>
            <a:ext cx="6738460" cy="6858000"/>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3450120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5227417" y="0"/>
            <a:ext cx="6964583" cy="6858000"/>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33911535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9887684" cy="6858000"/>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091393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0" y="0"/>
            <a:ext cx="7866179" cy="6858000"/>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106522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6973825" y="1534410"/>
            <a:ext cx="5218175" cy="5323590"/>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9758722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380481" y="1133410"/>
            <a:ext cx="5811519" cy="572459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2802977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5770113" y="2321170"/>
            <a:ext cx="3851627" cy="3858567"/>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7556480" y="0"/>
            <a:ext cx="4635520" cy="6858000"/>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25579268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7556480" y="0"/>
            <a:ext cx="4635520" cy="6858000"/>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5958545" y="2306096"/>
            <a:ext cx="3474757" cy="3896251"/>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41021567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8853322" cy="6858000"/>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5413262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3338673" y="0"/>
            <a:ext cx="8853327" cy="6858000"/>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5216589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1496" y="0"/>
            <a:ext cx="10716690" cy="6858000"/>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23885122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3198338" y="0"/>
            <a:ext cx="10716690" cy="6858000"/>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0799991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212650" y="0"/>
            <a:ext cx="4441335" cy="6858000"/>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2049015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824683" y="871461"/>
            <a:ext cx="5131027" cy="5115079"/>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7686128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6267578" y="934497"/>
            <a:ext cx="5004851" cy="5011618"/>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26007451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207369" y="874207"/>
            <a:ext cx="5125268" cy="5132197"/>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4543453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459311" y="1726309"/>
            <a:ext cx="3404790" cy="340538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41002360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468489" y="1508900"/>
            <a:ext cx="5437664" cy="370734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6274558" y="1508900"/>
            <a:ext cx="5437664" cy="370734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4263980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0" y="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p:cNvSpPr>
            <a:spLocks noGrp="1"/>
          </p:cNvSpPr>
          <p:nvPr>
            <p:ph type="pic" sz="quarter" idx="15"/>
          </p:nvPr>
        </p:nvSpPr>
        <p:spPr>
          <a:xfrm>
            <a:off x="0" y="342900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p:cNvSpPr>
            <a:spLocks noGrp="1"/>
          </p:cNvSpPr>
          <p:nvPr>
            <p:ph type="pic" sz="quarter" idx="16"/>
          </p:nvPr>
        </p:nvSpPr>
        <p:spPr>
          <a:xfrm>
            <a:off x="3429530" y="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Picture Placeholder 2"/>
          <p:cNvSpPr>
            <a:spLocks noGrp="1"/>
          </p:cNvSpPr>
          <p:nvPr>
            <p:ph type="pic" sz="quarter" idx="17"/>
          </p:nvPr>
        </p:nvSpPr>
        <p:spPr>
          <a:xfrm>
            <a:off x="3429530" y="342900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8"/>
          </p:nvPr>
        </p:nvSpPr>
        <p:spPr>
          <a:xfrm>
            <a:off x="6859059" y="0"/>
            <a:ext cx="5332941"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1955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290097" y="2079950"/>
            <a:ext cx="3810000" cy="3809412"/>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0563734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64008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3572701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4465945" cy="446525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2852795" y="2857565"/>
            <a:ext cx="3198740" cy="319824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217017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4605133" y="2286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16256" y="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2294439" y="2286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16256" y="2286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2294439" y="4572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16256" y="4572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7099961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0"/>
            <a:ext cx="5295215"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6770204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6973825" y="1534410"/>
            <a:ext cx="5218175" cy="5323590"/>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9758722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380482" y="1133410"/>
            <a:ext cx="5811519" cy="572459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18228" y="0"/>
            <a:ext cx="1831058" cy="1788550"/>
          </a:xfrm>
          <a:prstGeom prst="rect">
            <a:avLst/>
          </a:prstGeom>
        </p:spPr>
      </p:pic>
    </p:spTree>
    <p:extLst>
      <p:ext uri="{BB962C8B-B14F-4D97-AF65-F5344CB8AC3E}">
        <p14:creationId xmlns:p14="http://schemas.microsoft.com/office/powerpoint/2010/main" val="36127895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380481" y="1133410"/>
            <a:ext cx="5811519" cy="572459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2802977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5770113" y="2321170"/>
            <a:ext cx="3851627" cy="3858567"/>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7556480" y="0"/>
            <a:ext cx="4635520" cy="6858000"/>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25579268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7556480" y="0"/>
            <a:ext cx="4635520" cy="6858000"/>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5958545" y="2306096"/>
            <a:ext cx="3474757" cy="3896251"/>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41021567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8853322" cy="6858000"/>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5413262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3338673" y="0"/>
            <a:ext cx="8853327" cy="6858000"/>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5216589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6267578" y="934497"/>
            <a:ext cx="5004851" cy="5011618"/>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26007451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207369" y="874207"/>
            <a:ext cx="5125268" cy="5132197"/>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4543453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459311" y="1726309"/>
            <a:ext cx="3404790" cy="340538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41002360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468489" y="1508900"/>
            <a:ext cx="5437664" cy="370734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6274558" y="1508900"/>
            <a:ext cx="5437664" cy="370734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4263980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0" y="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p:cNvSpPr>
            <a:spLocks noGrp="1"/>
          </p:cNvSpPr>
          <p:nvPr>
            <p:ph type="pic" sz="quarter" idx="15"/>
          </p:nvPr>
        </p:nvSpPr>
        <p:spPr>
          <a:xfrm>
            <a:off x="0" y="342900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p:cNvSpPr>
            <a:spLocks noGrp="1"/>
          </p:cNvSpPr>
          <p:nvPr>
            <p:ph type="pic" sz="quarter" idx="16"/>
          </p:nvPr>
        </p:nvSpPr>
        <p:spPr>
          <a:xfrm>
            <a:off x="3429530" y="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Picture Placeholder 2"/>
          <p:cNvSpPr>
            <a:spLocks noGrp="1"/>
          </p:cNvSpPr>
          <p:nvPr>
            <p:ph type="pic" sz="quarter" idx="17"/>
          </p:nvPr>
        </p:nvSpPr>
        <p:spPr>
          <a:xfrm>
            <a:off x="3429530" y="342900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8"/>
          </p:nvPr>
        </p:nvSpPr>
        <p:spPr>
          <a:xfrm>
            <a:off x="6859059" y="0"/>
            <a:ext cx="5332941"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Open Sans" panose="020B0606030504020204" pitchFamily="34" charset="0"/>
                <a:ea typeface="Open Sans" panose="020B0606030504020204" pitchFamily="34" charset="0"/>
                <a:cs typeface="Open Sans" panose="020B0606030504020204" pitchFamily="34" charset="0"/>
              </a:rPr>
              <a:pPr algn="r"/>
              <a:t>‹#›</a:t>
            </a:fld>
            <a:endParaRPr lang="en-US" sz="1067"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1955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Headline + bullet points">
    <p:spTree>
      <p:nvGrpSpPr>
        <p:cNvPr id="1" name=""/>
        <p:cNvGrpSpPr/>
        <p:nvPr/>
      </p:nvGrpSpPr>
      <p:grpSpPr>
        <a:xfrm>
          <a:off x="0" y="0"/>
          <a:ext cx="0" cy="0"/>
          <a:chOff x="0" y="0"/>
          <a:chExt cx="0" cy="0"/>
        </a:xfrm>
      </p:grpSpPr>
      <p:sp>
        <p:nvSpPr>
          <p:cNvPr id="4" name="Tittel 9">
            <a:extLst>
              <a:ext uri="{FF2B5EF4-FFF2-40B4-BE49-F238E27FC236}">
                <a16:creationId xmlns:a16="http://schemas.microsoft.com/office/drawing/2014/main" id="{21F070AF-FE85-41F8-A26E-7984921CE8FD}"/>
              </a:ext>
            </a:extLst>
          </p:cNvPr>
          <p:cNvSpPr>
            <a:spLocks noGrp="1"/>
          </p:cNvSpPr>
          <p:nvPr>
            <p:ph type="title" hasCustomPrompt="1"/>
          </p:nvPr>
        </p:nvSpPr>
        <p:spPr>
          <a:xfrm>
            <a:off x="1086678" y="365125"/>
            <a:ext cx="10267122" cy="735887"/>
          </a:xfrm>
          <a:prstGeom prst="rect">
            <a:avLst/>
          </a:prstGeom>
        </p:spPr>
        <p:txBody>
          <a:bodyPr/>
          <a:lstStyle>
            <a:lvl1pPr>
              <a:defRPr>
                <a:latin typeface="Arial" panose="020B0604020202020204" pitchFamily="34" charset="0"/>
                <a:cs typeface="Arial" panose="020B0604020202020204" pitchFamily="34" charset="0"/>
              </a:defRPr>
            </a:lvl1pPr>
          </a:lstStyle>
          <a:p>
            <a:r>
              <a:rPr lang="nb-NO" err="1"/>
              <a:t>Headline</a:t>
            </a:r>
            <a:endParaRPr lang="nb-NO"/>
          </a:p>
        </p:txBody>
      </p:sp>
      <p:sp>
        <p:nvSpPr>
          <p:cNvPr id="5" name="Plassholder for tekst 11">
            <a:extLst>
              <a:ext uri="{FF2B5EF4-FFF2-40B4-BE49-F238E27FC236}">
                <a16:creationId xmlns:a16="http://schemas.microsoft.com/office/drawing/2014/main" id="{73357B82-8217-4B9E-829C-0753F560C390}"/>
              </a:ext>
            </a:extLst>
          </p:cNvPr>
          <p:cNvSpPr>
            <a:spLocks noGrp="1"/>
          </p:cNvSpPr>
          <p:nvPr>
            <p:ph type="body" sz="quarter" idx="10" hasCustomPrompt="1"/>
          </p:nvPr>
        </p:nvSpPr>
        <p:spPr>
          <a:xfrm>
            <a:off x="1086678" y="1227137"/>
            <a:ext cx="10267122" cy="4370099"/>
          </a:xfrm>
          <a:prstGeom prst="rect">
            <a:avLst/>
          </a:prstGeom>
        </p:spPr>
        <p:txBody>
          <a:bodyPr/>
          <a:lstStyle>
            <a:lvl1pPr marL="252000" indent="-324000">
              <a:lnSpc>
                <a:spcPct val="100000"/>
              </a:lnSpc>
              <a:spcBef>
                <a:spcPts val="600"/>
              </a:spcBef>
              <a:buClr>
                <a:srgbClr val="D52B1E"/>
              </a:buClr>
              <a:buSzPct val="100000"/>
              <a:buFont typeface="Arial" panose="020B0604020202020204" pitchFamily="34" charset="0"/>
              <a:buChar char="■"/>
              <a:defRPr sz="3200" b="0">
                <a:latin typeface="Arial" panose="020B0604020202020204" pitchFamily="34" charset="0"/>
                <a:cs typeface="Arial" panose="020B0604020202020204" pitchFamily="34" charset="0"/>
              </a:defRPr>
            </a:lvl1pPr>
            <a:lvl2pPr marL="685800" indent="-288000">
              <a:spcBef>
                <a:spcPts val="0"/>
              </a:spcBef>
              <a:buClr>
                <a:srgbClr val="D52B1E"/>
              </a:buClr>
              <a:buFont typeface="Arial" panose="020B0604020202020204" pitchFamily="34" charset="0"/>
              <a:buChar char="■"/>
              <a:defRPr sz="3200"/>
            </a:lvl2pPr>
          </a:lstStyle>
          <a:p>
            <a:pPr lvl="0"/>
            <a:r>
              <a:rPr lang="nb-NO" err="1"/>
              <a:t>Bullet</a:t>
            </a:r>
            <a:r>
              <a:rPr lang="nb-NO"/>
              <a:t> </a:t>
            </a:r>
            <a:r>
              <a:rPr lang="nb-NO" err="1"/>
              <a:t>points</a:t>
            </a:r>
            <a:endParaRPr lang="nb-NO"/>
          </a:p>
          <a:p>
            <a:pPr lvl="0"/>
            <a:endParaRPr lang="nb-NO"/>
          </a:p>
          <a:p>
            <a:pPr lvl="0"/>
            <a:endParaRPr lang="nb-NO"/>
          </a:p>
          <a:p>
            <a:pPr lvl="0"/>
            <a:endParaRPr lang="nb-NO"/>
          </a:p>
          <a:p>
            <a:pPr lvl="0"/>
            <a:endParaRPr lang="nb-NO"/>
          </a:p>
          <a:p>
            <a:pPr lvl="0"/>
            <a:endParaRPr lang="nb-NO"/>
          </a:p>
          <a:p>
            <a:pPr lvl="0"/>
            <a:endParaRPr lang="nb-NO"/>
          </a:p>
        </p:txBody>
      </p:sp>
      <p:pic>
        <p:nvPicPr>
          <p:cNvPr id="6" name="Bilde 5">
            <a:extLst>
              <a:ext uri="{FF2B5EF4-FFF2-40B4-BE49-F238E27FC236}">
                <a16:creationId xmlns:a16="http://schemas.microsoft.com/office/drawing/2014/main" id="{654B191A-F0E4-4974-9A12-9D51B88AEF9C}"/>
              </a:ext>
            </a:extLst>
          </p:cNvPr>
          <p:cNvPicPr>
            <a:picLocks noChangeAspect="1"/>
          </p:cNvPicPr>
          <p:nvPr userDrawn="1"/>
        </p:nvPicPr>
        <p:blipFill>
          <a:blip r:embed="rId2"/>
          <a:stretch>
            <a:fillRect/>
          </a:stretch>
        </p:blipFill>
        <p:spPr>
          <a:xfrm>
            <a:off x="607009" y="6051443"/>
            <a:ext cx="2371318" cy="485428"/>
          </a:xfrm>
          <a:prstGeom prst="rect">
            <a:avLst/>
          </a:prstGeom>
        </p:spPr>
      </p:pic>
    </p:spTree>
    <p:extLst>
      <p:ext uri="{BB962C8B-B14F-4D97-AF65-F5344CB8AC3E}">
        <p14:creationId xmlns:p14="http://schemas.microsoft.com/office/powerpoint/2010/main" val="18051549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1239445"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1712222" y="6233895"/>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pic>
        <p:nvPicPr>
          <p:cNvPr id="2" name="Picture 1" descr="A picture containing shape&#10;&#10;Description automatically generated">
            <a:extLst>
              <a:ext uri="{FF2B5EF4-FFF2-40B4-BE49-F238E27FC236}">
                <a16:creationId xmlns:a16="http://schemas.microsoft.com/office/drawing/2014/main" id="{9E453A44-B7E2-5DF9-CCC2-62F2E1F513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8276" y="443398"/>
            <a:ext cx="941037" cy="953839"/>
          </a:xfrm>
          <a:prstGeom prst="rect">
            <a:avLst/>
          </a:prstGeom>
        </p:spPr>
      </p:pic>
    </p:spTree>
    <p:extLst>
      <p:ext uri="{BB962C8B-B14F-4D97-AF65-F5344CB8AC3E}">
        <p14:creationId xmlns:p14="http://schemas.microsoft.com/office/powerpoint/2010/main" val="41817396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45"/>
        <p:cNvGrpSpPr/>
        <p:nvPr/>
      </p:nvGrpSpPr>
      <p:grpSpPr>
        <a:xfrm>
          <a:off x="0" y="0"/>
          <a:ext cx="0" cy="0"/>
          <a:chOff x="0" y="0"/>
          <a:chExt cx="0" cy="0"/>
        </a:xfrm>
      </p:grpSpPr>
      <p:sp>
        <p:nvSpPr>
          <p:cNvPr id="46" name="Google Shape;46;p5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5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8" name="Google Shape;48;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11345840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23">
  <p:cSld name="1_23">
    <p:spTree>
      <p:nvGrpSpPr>
        <p:cNvPr id="1" name="Shape 30"/>
        <p:cNvGrpSpPr/>
        <p:nvPr/>
      </p:nvGrpSpPr>
      <p:grpSpPr>
        <a:xfrm>
          <a:off x="0" y="0"/>
          <a:ext cx="0" cy="0"/>
          <a:chOff x="0" y="0"/>
          <a:chExt cx="0" cy="0"/>
        </a:xfrm>
      </p:grpSpPr>
      <p:sp>
        <p:nvSpPr>
          <p:cNvPr id="31" name="Google Shape;31;p54"/>
          <p:cNvSpPr>
            <a:spLocks noGrp="1"/>
          </p:cNvSpPr>
          <p:nvPr>
            <p:ph type="pic" idx="2"/>
          </p:nvPr>
        </p:nvSpPr>
        <p:spPr>
          <a:xfrm>
            <a:off x="5227417" y="0"/>
            <a:ext cx="6964583" cy="6858000"/>
          </a:xfrm>
          <a:prstGeom prst="rect">
            <a:avLst/>
          </a:prstGeom>
          <a:solidFill>
            <a:srgbClr val="353535">
              <a:alpha val="11372"/>
            </a:srgbClr>
          </a:solidFill>
          <a:ln>
            <a:noFill/>
          </a:ln>
        </p:spPr>
      </p:sp>
      <p:pic>
        <p:nvPicPr>
          <p:cNvPr id="2" name="Google Shape;97;p45" descr="A picture containing drawing&#10;&#10;Description automatically generated">
            <a:extLst>
              <a:ext uri="{FF2B5EF4-FFF2-40B4-BE49-F238E27FC236}">
                <a16:creationId xmlns:a16="http://schemas.microsoft.com/office/drawing/2014/main" id="{5B536BC1-B29E-7338-882B-00DB0F8A9042}"/>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1831058" cy="1788550"/>
          </a:xfrm>
          <a:prstGeom prst="rect">
            <a:avLst/>
          </a:prstGeom>
          <a:noFill/>
          <a:ln>
            <a:noFill/>
          </a:ln>
        </p:spPr>
      </p:pic>
    </p:spTree>
    <p:extLst>
      <p:ext uri="{BB962C8B-B14F-4D97-AF65-F5344CB8AC3E}">
        <p14:creationId xmlns:p14="http://schemas.microsoft.com/office/powerpoint/2010/main" val="104093567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04">
  <p:cSld name="04">
    <p:spTree>
      <p:nvGrpSpPr>
        <p:cNvPr id="1" name="Shape 12"/>
        <p:cNvGrpSpPr/>
        <p:nvPr/>
      </p:nvGrpSpPr>
      <p:grpSpPr>
        <a:xfrm>
          <a:off x="0" y="0"/>
          <a:ext cx="0" cy="0"/>
          <a:chOff x="0" y="0"/>
          <a:chExt cx="0" cy="0"/>
        </a:xfrm>
      </p:grpSpPr>
      <p:sp>
        <p:nvSpPr>
          <p:cNvPr id="13" name="Google Shape;13;p26"/>
          <p:cNvSpPr txBox="1"/>
          <p:nvPr/>
        </p:nvSpPr>
        <p:spPr>
          <a:xfrm>
            <a:off x="11239443" y="6131317"/>
            <a:ext cx="440267" cy="225668"/>
          </a:xfrm>
          <a:prstGeom prst="rect">
            <a:avLst/>
          </a:prstGeom>
          <a:noFill/>
          <a:ln>
            <a:noFill/>
          </a:ln>
        </p:spPr>
        <p:txBody>
          <a:bodyPr spcFirstLastPara="1" wrap="square" lIns="60941" tIns="30462" rIns="60941" bIns="30462"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067" b="0" i="0" u="none" strike="noStrike" cap="none">
                <a:solidFill>
                  <a:schemeClr val="dk1"/>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600"/>
                <a:buFont typeface="Arial"/>
                <a:buNone/>
              </a:pPr>
              <a:t>‹#›</a:t>
            </a:fld>
            <a:endParaRPr sz="1067" b="0" i="0" u="none" strike="noStrike" cap="none">
              <a:solidFill>
                <a:schemeClr val="dk1"/>
              </a:solidFill>
              <a:latin typeface="Open Sans"/>
              <a:ea typeface="Open Sans"/>
              <a:cs typeface="Open Sans"/>
              <a:sym typeface="Open Sans"/>
            </a:endParaRPr>
          </a:p>
        </p:txBody>
      </p:sp>
      <p:cxnSp>
        <p:nvCxnSpPr>
          <p:cNvPr id="14" name="Google Shape;14;p26"/>
          <p:cNvCxnSpPr/>
          <p:nvPr/>
        </p:nvCxnSpPr>
        <p:spPr>
          <a:xfrm rot="10800000" flipH="1">
            <a:off x="11712222" y="6233894"/>
            <a:ext cx="479778" cy="10258"/>
          </a:xfrm>
          <a:prstGeom prst="straightConnector1">
            <a:avLst/>
          </a:prstGeom>
          <a:noFill/>
          <a:ln w="15875" cap="flat" cmpd="sng">
            <a:solidFill>
              <a:schemeClr val="accent1"/>
            </a:solidFill>
            <a:prstDash val="solid"/>
            <a:miter lim="800000"/>
            <a:headEnd type="none" w="sm" len="sm"/>
            <a:tailEnd type="none" w="sm" len="sm"/>
          </a:ln>
        </p:spPr>
      </p:cxnSp>
      <p:pic>
        <p:nvPicPr>
          <p:cNvPr id="2" name="Google Shape;97;p45" descr="A picture containing drawing&#10;&#10;Description automatically generated">
            <a:extLst>
              <a:ext uri="{FF2B5EF4-FFF2-40B4-BE49-F238E27FC236}">
                <a16:creationId xmlns:a16="http://schemas.microsoft.com/office/drawing/2014/main" id="{4A44B896-340C-6880-B12A-A43AE3D3BF25}"/>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10360942" y="0"/>
            <a:ext cx="1831058" cy="1788550"/>
          </a:xfrm>
          <a:prstGeom prst="rect">
            <a:avLst/>
          </a:prstGeom>
          <a:noFill/>
          <a:ln>
            <a:noFill/>
          </a:ln>
        </p:spPr>
      </p:pic>
    </p:spTree>
    <p:extLst>
      <p:ext uri="{BB962C8B-B14F-4D97-AF65-F5344CB8AC3E}">
        <p14:creationId xmlns:p14="http://schemas.microsoft.com/office/powerpoint/2010/main" val="17342869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Seccion 1 1 1">
  <p:cSld name="Seccion 1 1 1">
    <p:bg>
      <p:bgPr>
        <a:solidFill>
          <a:srgbClr val="F0EEF0"/>
        </a:solidFill>
        <a:effectLst/>
      </p:bgPr>
    </p:bg>
    <p:spTree>
      <p:nvGrpSpPr>
        <p:cNvPr id="1" name="Shape 33"/>
        <p:cNvGrpSpPr/>
        <p:nvPr/>
      </p:nvGrpSpPr>
      <p:grpSpPr>
        <a:xfrm>
          <a:off x="0" y="0"/>
          <a:ext cx="0" cy="0"/>
          <a:chOff x="0" y="0"/>
          <a:chExt cx="0" cy="0"/>
        </a:xfrm>
      </p:grpSpPr>
      <p:sp>
        <p:nvSpPr>
          <p:cNvPr id="34" name="Google Shape;34;p5"/>
          <p:cNvSpPr/>
          <p:nvPr/>
        </p:nvSpPr>
        <p:spPr>
          <a:xfrm>
            <a:off x="7734467" y="-9033"/>
            <a:ext cx="5556900" cy="6921700"/>
          </a:xfrm>
          <a:prstGeom prst="flowChartInputOutput">
            <a:avLst/>
          </a:prstGeom>
          <a:solidFill>
            <a:srgbClr val="E5E4E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35" name="Google Shape;35;p5"/>
          <p:cNvPicPr preferRelativeResize="0"/>
          <p:nvPr/>
        </p:nvPicPr>
        <p:blipFill>
          <a:blip r:embed="rId2">
            <a:alphaModFix/>
          </a:blip>
          <a:stretch>
            <a:fillRect/>
          </a:stretch>
        </p:blipFill>
        <p:spPr>
          <a:xfrm>
            <a:off x="9200" y="617033"/>
            <a:ext cx="1467635" cy="3319299"/>
          </a:xfrm>
          <a:prstGeom prst="rect">
            <a:avLst/>
          </a:prstGeom>
          <a:noFill/>
          <a:ln>
            <a:noFill/>
          </a:ln>
        </p:spPr>
      </p:pic>
      <p:sp>
        <p:nvSpPr>
          <p:cNvPr id="36" name="Google Shape;36;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s" smtClean="0"/>
              <a:pPr algn="r"/>
              <a:t>‹#›</a:t>
            </a:fld>
            <a:endParaRPr lang="es"/>
          </a:p>
        </p:txBody>
      </p:sp>
      <p:pic>
        <p:nvPicPr>
          <p:cNvPr id="37" name="Google Shape;37;p5"/>
          <p:cNvPicPr preferRelativeResize="0"/>
          <p:nvPr/>
        </p:nvPicPr>
        <p:blipFill>
          <a:blip r:embed="rId3">
            <a:alphaModFix/>
          </a:blip>
          <a:stretch>
            <a:fillRect/>
          </a:stretch>
        </p:blipFill>
        <p:spPr>
          <a:xfrm>
            <a:off x="9200" y="6118925"/>
            <a:ext cx="12192000" cy="793743"/>
          </a:xfrm>
          <a:prstGeom prst="rect">
            <a:avLst/>
          </a:prstGeom>
          <a:noFill/>
          <a:ln>
            <a:noFill/>
          </a:ln>
        </p:spPr>
      </p:pic>
      <p:sp>
        <p:nvSpPr>
          <p:cNvPr id="38" name="Google Shape;38;p5"/>
          <p:cNvSpPr txBox="1"/>
          <p:nvPr/>
        </p:nvSpPr>
        <p:spPr>
          <a:xfrm>
            <a:off x="276600" y="6380734"/>
            <a:ext cx="3532000" cy="461624"/>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s" sz="1400" b="0" i="0">
                <a:solidFill>
                  <a:srgbClr val="F0EEF0"/>
                </a:solidFill>
                <a:latin typeface="Montserrat Medium" pitchFamily="2" charset="77"/>
              </a:rPr>
              <a:t>Protección en el movimiento</a:t>
            </a:r>
            <a:endParaRPr sz="1400" b="0" i="0">
              <a:solidFill>
                <a:srgbClr val="F0EEF0"/>
              </a:solidFill>
              <a:latin typeface="Montserrat Medium" pitchFamily="2" charset="77"/>
            </a:endParaRPr>
          </a:p>
        </p:txBody>
      </p:sp>
      <p:sp>
        <p:nvSpPr>
          <p:cNvPr id="39" name="Google Shape;39;p5"/>
          <p:cNvSpPr txBox="1">
            <a:spLocks noGrp="1"/>
          </p:cNvSpPr>
          <p:nvPr>
            <p:ph type="title"/>
          </p:nvPr>
        </p:nvSpPr>
        <p:spPr>
          <a:xfrm>
            <a:off x="1936267" y="196300"/>
            <a:ext cx="4660400" cy="9256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022653"/>
              </a:buClr>
              <a:buSzPts val="2800"/>
              <a:buNone/>
              <a:defRPr b="1">
                <a:solidFill>
                  <a:srgbClr val="02265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0" name="Google Shape;40;p5"/>
          <p:cNvSpPr txBox="1">
            <a:spLocks noGrp="1"/>
          </p:cNvSpPr>
          <p:nvPr>
            <p:ph type="subTitle" idx="1"/>
          </p:nvPr>
        </p:nvSpPr>
        <p:spPr>
          <a:xfrm>
            <a:off x="1946900" y="1691567"/>
            <a:ext cx="4634000" cy="5336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911F2C"/>
              </a:buClr>
              <a:buSzPts val="1400"/>
              <a:buNone/>
              <a:defRPr sz="1867" b="1">
                <a:solidFill>
                  <a:srgbClr val="911F2C"/>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 name="Google Shape;41;p5"/>
          <p:cNvSpPr txBox="1">
            <a:spLocks noGrp="1"/>
          </p:cNvSpPr>
          <p:nvPr>
            <p:ph type="body" idx="2"/>
          </p:nvPr>
        </p:nvSpPr>
        <p:spPr>
          <a:xfrm>
            <a:off x="1936267" y="2457533"/>
            <a:ext cx="4660400" cy="2980000"/>
          </a:xfrm>
          <a:prstGeom prst="rect">
            <a:avLst/>
          </a:prstGeom>
        </p:spPr>
        <p:txBody>
          <a:bodyPr spcFirstLastPara="1" wrap="square" lIns="91425" tIns="91425" rIns="91425" bIns="91425" anchor="t" anchorCtr="0">
            <a:normAutofit/>
          </a:bodyPr>
          <a:lstStyle>
            <a:lvl1pPr marL="609585" lvl="0" indent="-380990" rtl="0">
              <a:spcBef>
                <a:spcPts val="0"/>
              </a:spcBef>
              <a:spcAft>
                <a:spcPts val="0"/>
              </a:spcAft>
              <a:buSzPts val="900"/>
              <a:buChar char="●"/>
              <a:defRPr sz="1200"/>
            </a:lvl1pPr>
            <a:lvl2pPr marL="1219170" lvl="1" indent="-380990" rtl="0">
              <a:spcBef>
                <a:spcPts val="0"/>
              </a:spcBef>
              <a:spcAft>
                <a:spcPts val="0"/>
              </a:spcAft>
              <a:buSzPts val="900"/>
              <a:buChar char="○"/>
              <a:defRPr sz="1200"/>
            </a:lvl2pPr>
            <a:lvl3pPr marL="1828754" lvl="2" indent="-380990" rtl="0">
              <a:spcBef>
                <a:spcPts val="0"/>
              </a:spcBef>
              <a:spcAft>
                <a:spcPts val="0"/>
              </a:spcAft>
              <a:buSzPts val="900"/>
              <a:buChar char="■"/>
              <a:defRPr sz="1200"/>
            </a:lvl3pPr>
            <a:lvl4pPr marL="2438339" lvl="3" indent="-380990" rtl="0">
              <a:spcBef>
                <a:spcPts val="0"/>
              </a:spcBef>
              <a:spcAft>
                <a:spcPts val="0"/>
              </a:spcAft>
              <a:buSzPts val="900"/>
              <a:buChar char="●"/>
              <a:defRPr sz="1200"/>
            </a:lvl4pPr>
            <a:lvl5pPr marL="3047924" lvl="4" indent="-380990" rtl="0">
              <a:spcBef>
                <a:spcPts val="0"/>
              </a:spcBef>
              <a:spcAft>
                <a:spcPts val="0"/>
              </a:spcAft>
              <a:buSzPts val="900"/>
              <a:buChar char="○"/>
              <a:defRPr sz="1200"/>
            </a:lvl5pPr>
            <a:lvl6pPr marL="3657509" lvl="5" indent="-380990" rtl="0">
              <a:spcBef>
                <a:spcPts val="0"/>
              </a:spcBef>
              <a:spcAft>
                <a:spcPts val="0"/>
              </a:spcAft>
              <a:buSzPts val="900"/>
              <a:buChar char="■"/>
              <a:defRPr sz="1200"/>
            </a:lvl6pPr>
            <a:lvl7pPr marL="4267093" lvl="6" indent="-380990" rtl="0">
              <a:spcBef>
                <a:spcPts val="0"/>
              </a:spcBef>
              <a:spcAft>
                <a:spcPts val="0"/>
              </a:spcAft>
              <a:buSzPts val="900"/>
              <a:buChar char="●"/>
              <a:defRPr sz="1200"/>
            </a:lvl7pPr>
            <a:lvl8pPr marL="4876678" lvl="7" indent="-380990" rtl="0">
              <a:spcBef>
                <a:spcPts val="0"/>
              </a:spcBef>
              <a:spcAft>
                <a:spcPts val="0"/>
              </a:spcAft>
              <a:buSzPts val="900"/>
              <a:buChar char="○"/>
              <a:defRPr sz="1200"/>
            </a:lvl8pPr>
            <a:lvl9pPr marL="5486263" lvl="8" indent="-380990" rtl="0">
              <a:spcBef>
                <a:spcPts val="0"/>
              </a:spcBef>
              <a:spcAft>
                <a:spcPts val="0"/>
              </a:spcAft>
              <a:buSzPts val="900"/>
              <a:buChar char="■"/>
              <a:defRPr sz="1200"/>
            </a:lvl9pPr>
          </a:lstStyle>
          <a:p>
            <a:endParaRPr/>
          </a:p>
        </p:txBody>
      </p:sp>
      <p:pic>
        <p:nvPicPr>
          <p:cNvPr id="2" name="Imagen 1">
            <a:extLst>
              <a:ext uri="{FF2B5EF4-FFF2-40B4-BE49-F238E27FC236}">
                <a16:creationId xmlns:a16="http://schemas.microsoft.com/office/drawing/2014/main" id="{7C680AD9-C86B-9D33-5684-BADF669E7FF8}"/>
              </a:ext>
            </a:extLst>
          </p:cNvPr>
          <p:cNvPicPr>
            <a:picLocks noChangeAspect="1"/>
          </p:cNvPicPr>
          <p:nvPr userDrawn="1"/>
        </p:nvPicPr>
        <p:blipFill>
          <a:blip r:embed="rId4"/>
          <a:stretch>
            <a:fillRect/>
          </a:stretch>
        </p:blipFill>
        <p:spPr>
          <a:xfrm>
            <a:off x="10973203" y="423359"/>
            <a:ext cx="915504" cy="541829"/>
          </a:xfrm>
          <a:prstGeom prst="rect">
            <a:avLst/>
          </a:prstGeom>
        </p:spPr>
      </p:pic>
    </p:spTree>
    <p:extLst>
      <p:ext uri="{BB962C8B-B14F-4D97-AF65-F5344CB8AC3E}">
        <p14:creationId xmlns:p14="http://schemas.microsoft.com/office/powerpoint/2010/main" val="4062612287"/>
      </p:ext>
    </p:extLst>
  </p:cSld>
  <p:clrMapOvr>
    <a:masterClrMapping/>
  </p:clrMapOvr>
  <p:extLst>
    <p:ext uri="{DCECCB84-F9BA-43D5-87BE-67443E8EF086}">
      <p15:sldGuideLst xmlns:p15="http://schemas.microsoft.com/office/powerpoint/2012/main">
        <p15:guide id="1" pos="907">
          <p15:clr>
            <a:srgbClr val="FA7B17"/>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07">
  <p:cSld name="07">
    <p:spTree>
      <p:nvGrpSpPr>
        <p:cNvPr id="1" name="Shape 16"/>
        <p:cNvGrpSpPr/>
        <p:nvPr/>
      </p:nvGrpSpPr>
      <p:grpSpPr>
        <a:xfrm>
          <a:off x="0" y="0"/>
          <a:ext cx="0" cy="0"/>
          <a:chOff x="0" y="0"/>
          <a:chExt cx="0" cy="0"/>
        </a:xfrm>
      </p:grpSpPr>
      <p:sp>
        <p:nvSpPr>
          <p:cNvPr id="17" name="Google Shape;17;p47"/>
          <p:cNvSpPr/>
          <p:nvPr/>
        </p:nvSpPr>
        <p:spPr>
          <a:xfrm rot="-2700000">
            <a:off x="-3316288" y="1352550"/>
            <a:ext cx="11834813" cy="2519363"/>
          </a:xfrm>
          <a:prstGeom prst="rect">
            <a:avLst/>
          </a:prstGeom>
          <a:solidFill>
            <a:srgbClr val="011E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lt1"/>
              </a:solidFill>
              <a:latin typeface="Calibri"/>
              <a:ea typeface="Calibri"/>
              <a:cs typeface="Calibri"/>
              <a:sym typeface="Calibri"/>
            </a:endParaRPr>
          </a:p>
        </p:txBody>
      </p:sp>
      <p:sp>
        <p:nvSpPr>
          <p:cNvPr id="18" name="Google Shape;18;p47"/>
          <p:cNvSpPr/>
          <p:nvPr/>
        </p:nvSpPr>
        <p:spPr>
          <a:xfrm rot="-2700000">
            <a:off x="8489950" y="4724400"/>
            <a:ext cx="5548313" cy="2741613"/>
          </a:xfrm>
          <a:prstGeom prst="rect">
            <a:avLst/>
          </a:prstGeom>
          <a:solidFill>
            <a:srgbClr val="DBDAD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lt1"/>
              </a:solidFill>
              <a:latin typeface="Calibri"/>
              <a:ea typeface="Calibri"/>
              <a:cs typeface="Calibri"/>
              <a:sym typeface="Calibri"/>
            </a:endParaRPr>
          </a:p>
        </p:txBody>
      </p:sp>
      <p:pic>
        <p:nvPicPr>
          <p:cNvPr id="19" name="Google Shape;19;p47" descr="A sign in the dark&#10;&#10;Description automatically generated"/>
          <p:cNvPicPr preferRelativeResize="0"/>
          <p:nvPr/>
        </p:nvPicPr>
        <p:blipFill rotWithShape="1">
          <a:blip r:embed="rId2">
            <a:alphaModFix/>
          </a:blip>
          <a:srcRect/>
          <a:stretch/>
        </p:blipFill>
        <p:spPr>
          <a:xfrm>
            <a:off x="-1776413" y="-4956175"/>
            <a:ext cx="13490576" cy="13488988"/>
          </a:xfrm>
          <a:prstGeom prst="rect">
            <a:avLst/>
          </a:prstGeom>
          <a:noFill/>
          <a:ln>
            <a:noFill/>
          </a:ln>
        </p:spPr>
      </p:pic>
      <p:sp>
        <p:nvSpPr>
          <p:cNvPr id="20" name="Google Shape;20;p47"/>
          <p:cNvSpPr/>
          <p:nvPr/>
        </p:nvSpPr>
        <p:spPr>
          <a:xfrm rot="-2700000">
            <a:off x="-1662113" y="-363538"/>
            <a:ext cx="5053013" cy="2416176"/>
          </a:xfrm>
          <a:prstGeom prst="rect">
            <a:avLst/>
          </a:prstGeom>
          <a:solidFill>
            <a:srgbClr val="DBDAD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lt1"/>
              </a:solidFill>
              <a:latin typeface="Calibri"/>
              <a:ea typeface="Calibri"/>
              <a:cs typeface="Calibri"/>
              <a:sym typeface="Calibri"/>
            </a:endParaRPr>
          </a:p>
        </p:txBody>
      </p:sp>
      <p:pic>
        <p:nvPicPr>
          <p:cNvPr id="21" name="Google Shape;21;p47" descr="A picture containing drawing&#10;&#10;Description automatically generated"/>
          <p:cNvPicPr preferRelativeResize="0"/>
          <p:nvPr/>
        </p:nvPicPr>
        <p:blipFill rotWithShape="1">
          <a:blip r:embed="rId3">
            <a:alphaModFix/>
          </a:blip>
          <a:srcRect/>
          <a:stretch/>
        </p:blipFill>
        <p:spPr>
          <a:xfrm>
            <a:off x="0" y="0"/>
            <a:ext cx="1830388" cy="1789113"/>
          </a:xfrm>
          <a:prstGeom prst="rect">
            <a:avLst/>
          </a:prstGeom>
          <a:noFill/>
          <a:ln>
            <a:noFill/>
          </a:ln>
        </p:spPr>
      </p:pic>
      <p:sp>
        <p:nvSpPr>
          <p:cNvPr id="22" name="Google Shape;22;p47"/>
          <p:cNvSpPr txBox="1"/>
          <p:nvPr/>
        </p:nvSpPr>
        <p:spPr>
          <a:xfrm>
            <a:off x="7961313" y="6022975"/>
            <a:ext cx="3467100" cy="33972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s-ES" sz="1600" b="1" i="0" u="none" strike="noStrike" cap="none">
                <a:solidFill>
                  <a:srgbClr val="011E41"/>
                </a:solidFill>
                <a:latin typeface="Montserrat SemiBold"/>
                <a:ea typeface="Montserrat SemiBold"/>
                <a:cs typeface="Montserrat SemiBold"/>
                <a:sym typeface="Montserrat SemiBold"/>
              </a:rPr>
              <a:t>2 November 2022</a:t>
            </a:r>
            <a:endParaRPr sz="1600" b="1" i="0" u="none" strike="noStrike" cap="none">
              <a:solidFill>
                <a:srgbClr val="011E41"/>
              </a:solidFill>
              <a:latin typeface="Montserrat SemiBold"/>
              <a:ea typeface="Montserrat SemiBold"/>
              <a:cs typeface="Montserrat SemiBold"/>
              <a:sym typeface="Montserrat SemiBold"/>
            </a:endParaRPr>
          </a:p>
        </p:txBody>
      </p:sp>
      <p:sp>
        <p:nvSpPr>
          <p:cNvPr id="23" name="Google Shape;23;p47"/>
          <p:cNvSpPr>
            <a:spLocks noGrp="1"/>
          </p:cNvSpPr>
          <p:nvPr>
            <p:ph type="pic" idx="2"/>
          </p:nvPr>
        </p:nvSpPr>
        <p:spPr>
          <a:xfrm>
            <a:off x="0" y="0"/>
            <a:ext cx="12192000" cy="6858000"/>
          </a:xfrm>
          <a:prstGeom prst="rect">
            <a:avLst/>
          </a:prstGeom>
          <a:solidFill>
            <a:srgbClr val="D8D8D8">
              <a:alpha val="11764"/>
            </a:srgbClr>
          </a:solidFill>
          <a:ln>
            <a:noFill/>
          </a:ln>
        </p:spPr>
      </p:sp>
      <p:sp>
        <p:nvSpPr>
          <p:cNvPr id="24" name="Google Shape;24;p47"/>
          <p:cNvSpPr txBox="1">
            <a:spLocks noGrp="1"/>
          </p:cNvSpPr>
          <p:nvPr>
            <p:ph type="title"/>
          </p:nvPr>
        </p:nvSpPr>
        <p:spPr>
          <a:xfrm>
            <a:off x="4649972" y="3869734"/>
            <a:ext cx="6778170" cy="1659794"/>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F5333F"/>
              </a:buClr>
              <a:buSzPts val="4400"/>
              <a:buFont typeface="Montserrat"/>
              <a:buNone/>
              <a:defRPr sz="4400" b="1" i="0">
                <a:solidFill>
                  <a:srgbClr val="F5333F"/>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9321554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1">
  <p:cSld name="21">
    <p:spTree>
      <p:nvGrpSpPr>
        <p:cNvPr id="1" name="Shape 25"/>
        <p:cNvGrpSpPr/>
        <p:nvPr/>
      </p:nvGrpSpPr>
      <p:grpSpPr>
        <a:xfrm>
          <a:off x="0" y="0"/>
          <a:ext cx="0" cy="0"/>
          <a:chOff x="0" y="0"/>
          <a:chExt cx="0" cy="0"/>
        </a:xfrm>
      </p:grpSpPr>
      <p:sp>
        <p:nvSpPr>
          <p:cNvPr id="26" name="Google Shape;26;p48"/>
          <p:cNvSpPr txBox="1"/>
          <p:nvPr/>
        </p:nvSpPr>
        <p:spPr>
          <a:xfrm>
            <a:off x="11239500" y="6130925"/>
            <a:ext cx="439738" cy="25717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s-ES" sz="1067" b="0" i="0" u="none" strike="noStrike" cap="none">
                <a:solidFill>
                  <a:schemeClr val="dk1"/>
                </a:solidFill>
                <a:latin typeface="Arial"/>
                <a:ea typeface="Arial"/>
                <a:cs typeface="Arial"/>
                <a:sym typeface="Arial"/>
              </a:rPr>
              <a:t>‹#›</a:t>
            </a:fld>
            <a:endParaRPr sz="1067" b="0" i="0" u="none" strike="noStrike" cap="none">
              <a:solidFill>
                <a:schemeClr val="dk1"/>
              </a:solidFill>
              <a:latin typeface="Arial"/>
              <a:ea typeface="Arial"/>
              <a:cs typeface="Arial"/>
              <a:sym typeface="Arial"/>
            </a:endParaRPr>
          </a:p>
        </p:txBody>
      </p:sp>
      <p:cxnSp>
        <p:nvCxnSpPr>
          <p:cNvPr id="27" name="Google Shape;27;p48"/>
          <p:cNvCxnSpPr/>
          <p:nvPr/>
        </p:nvCxnSpPr>
        <p:spPr>
          <a:xfrm rot="10800000" flipH="1">
            <a:off x="11712575" y="6234113"/>
            <a:ext cx="479425" cy="9525"/>
          </a:xfrm>
          <a:prstGeom prst="straightConnector1">
            <a:avLst/>
          </a:prstGeom>
          <a:noFill/>
          <a:ln w="15875" cap="flat" cmpd="sng">
            <a:solidFill>
              <a:schemeClr val="accent1"/>
            </a:solidFill>
            <a:prstDash val="solid"/>
            <a:miter lim="800000"/>
            <a:headEnd type="none" w="sm" len="sm"/>
            <a:tailEnd type="none" w="sm" len="sm"/>
          </a:ln>
        </p:spPr>
      </p:cxnSp>
      <p:pic>
        <p:nvPicPr>
          <p:cNvPr id="28" name="Google Shape;28;p48" descr="A picture containing drawing&#10;&#10;Description automatically generated"/>
          <p:cNvPicPr preferRelativeResize="0"/>
          <p:nvPr/>
        </p:nvPicPr>
        <p:blipFill rotWithShape="1">
          <a:blip r:embed="rId2">
            <a:alphaModFix/>
          </a:blip>
          <a:srcRect/>
          <a:stretch/>
        </p:blipFill>
        <p:spPr>
          <a:xfrm>
            <a:off x="10361613" y="0"/>
            <a:ext cx="1830387" cy="1789113"/>
          </a:xfrm>
          <a:prstGeom prst="rect">
            <a:avLst/>
          </a:prstGeom>
          <a:noFill/>
          <a:ln>
            <a:noFill/>
          </a:ln>
        </p:spPr>
      </p:pic>
      <p:sp>
        <p:nvSpPr>
          <p:cNvPr id="29" name="Google Shape;29;p48"/>
          <p:cNvSpPr>
            <a:spLocks noGrp="1"/>
          </p:cNvSpPr>
          <p:nvPr>
            <p:ph type="pic" idx="2"/>
          </p:nvPr>
        </p:nvSpPr>
        <p:spPr>
          <a:xfrm>
            <a:off x="1" y="0"/>
            <a:ext cx="5295215" cy="6858000"/>
          </a:xfrm>
          <a:prstGeom prst="rect">
            <a:avLst/>
          </a:prstGeom>
          <a:solidFill>
            <a:srgbClr val="D8D8D8">
              <a:alpha val="11764"/>
            </a:srgbClr>
          </a:solidFill>
          <a:ln>
            <a:noFill/>
          </a:ln>
        </p:spPr>
      </p:sp>
    </p:spTree>
    <p:extLst>
      <p:ext uri="{BB962C8B-B14F-4D97-AF65-F5344CB8AC3E}">
        <p14:creationId xmlns:p14="http://schemas.microsoft.com/office/powerpoint/2010/main" val="6445248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ítulo y objetos" type="obj">
  <p:cSld name="Título y objetos">
    <p:spTree>
      <p:nvGrpSpPr>
        <p:cNvPr id="1" name="Shape 30"/>
        <p:cNvGrpSpPr/>
        <p:nvPr/>
      </p:nvGrpSpPr>
      <p:grpSpPr>
        <a:xfrm>
          <a:off x="0" y="0"/>
          <a:ext cx="0" cy="0"/>
          <a:chOff x="0" y="0"/>
          <a:chExt cx="0" cy="0"/>
        </a:xfrm>
      </p:grpSpPr>
      <p:sp>
        <p:nvSpPr>
          <p:cNvPr id="31" name="Google Shape;31;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21279669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21">
  <p:cSld name="1_21">
    <p:spTree>
      <p:nvGrpSpPr>
        <p:cNvPr id="1" name="Shape 36"/>
        <p:cNvGrpSpPr/>
        <p:nvPr/>
      </p:nvGrpSpPr>
      <p:grpSpPr>
        <a:xfrm>
          <a:off x="0" y="0"/>
          <a:ext cx="0" cy="0"/>
          <a:chOff x="0" y="0"/>
          <a:chExt cx="0" cy="0"/>
        </a:xfrm>
      </p:grpSpPr>
      <p:sp>
        <p:nvSpPr>
          <p:cNvPr id="37" name="Google Shape;37;p50"/>
          <p:cNvSpPr txBox="1"/>
          <p:nvPr/>
        </p:nvSpPr>
        <p:spPr>
          <a:xfrm>
            <a:off x="11239500" y="6130925"/>
            <a:ext cx="439738" cy="257175"/>
          </a:xfrm>
          <a:prstGeom prst="rect">
            <a:avLst/>
          </a:prstGeom>
          <a:noFill/>
          <a:ln>
            <a:noFill/>
          </a:ln>
        </p:spPr>
        <p:txBody>
          <a:bodyPr spcFirstLastPara="1" wrap="square" lIns="91400" tIns="45675" rIns="91400" bIns="45675" anchor="t" anchorCtr="0">
            <a:spAutoFit/>
          </a:bodyPr>
          <a:lstStyle/>
          <a:p>
            <a:pPr marL="0" marR="0" lvl="0" indent="0" algn="r" rtl="0">
              <a:spcBef>
                <a:spcPts val="0"/>
              </a:spcBef>
              <a:spcAft>
                <a:spcPts val="0"/>
              </a:spcAft>
              <a:buNone/>
            </a:pPr>
            <a:fld id="{00000000-1234-1234-1234-123412341234}" type="slidenum">
              <a:rPr lang="es-ES" sz="1067" b="0" i="0" u="none" strike="noStrike" cap="none">
                <a:solidFill>
                  <a:schemeClr val="dk1"/>
                </a:solidFill>
                <a:latin typeface="Arial"/>
                <a:ea typeface="Arial"/>
                <a:cs typeface="Arial"/>
                <a:sym typeface="Arial"/>
              </a:rPr>
              <a:t>‹#›</a:t>
            </a:fld>
            <a:endParaRPr sz="1067" b="0" i="0" u="none" strike="noStrike" cap="none">
              <a:solidFill>
                <a:schemeClr val="dk1"/>
              </a:solidFill>
              <a:latin typeface="Arial"/>
              <a:ea typeface="Arial"/>
              <a:cs typeface="Arial"/>
              <a:sym typeface="Arial"/>
            </a:endParaRPr>
          </a:p>
        </p:txBody>
      </p:sp>
      <p:cxnSp>
        <p:nvCxnSpPr>
          <p:cNvPr id="38" name="Google Shape;38;p50"/>
          <p:cNvCxnSpPr/>
          <p:nvPr/>
        </p:nvCxnSpPr>
        <p:spPr>
          <a:xfrm rot="10800000" flipH="1">
            <a:off x="11712575" y="6234113"/>
            <a:ext cx="479425" cy="9525"/>
          </a:xfrm>
          <a:prstGeom prst="straightConnector1">
            <a:avLst/>
          </a:prstGeom>
          <a:noFill/>
          <a:ln w="15875" cap="flat" cmpd="sng">
            <a:solidFill>
              <a:schemeClr val="accent1"/>
            </a:solidFill>
            <a:prstDash val="solid"/>
            <a:miter lim="800000"/>
            <a:headEnd type="none" w="sm" len="sm"/>
            <a:tailEnd type="none" w="sm" len="sm"/>
          </a:ln>
        </p:spPr>
      </p:cxnSp>
      <p:pic>
        <p:nvPicPr>
          <p:cNvPr id="39" name="Google Shape;39;p50" descr="A picture containing drawing&#10;&#10;Description automatically generated"/>
          <p:cNvPicPr preferRelativeResize="0"/>
          <p:nvPr/>
        </p:nvPicPr>
        <p:blipFill rotWithShape="1">
          <a:blip r:embed="rId2">
            <a:alphaModFix/>
          </a:blip>
          <a:srcRect/>
          <a:stretch/>
        </p:blipFill>
        <p:spPr>
          <a:xfrm>
            <a:off x="10361613" y="0"/>
            <a:ext cx="1830387" cy="1789113"/>
          </a:xfrm>
          <a:prstGeom prst="rect">
            <a:avLst/>
          </a:prstGeom>
          <a:noFill/>
          <a:ln>
            <a:noFill/>
          </a:ln>
        </p:spPr>
      </p:pic>
      <p:sp>
        <p:nvSpPr>
          <p:cNvPr id="40" name="Google Shape;40;p50"/>
          <p:cNvSpPr>
            <a:spLocks noGrp="1"/>
          </p:cNvSpPr>
          <p:nvPr>
            <p:ph type="pic" idx="2"/>
          </p:nvPr>
        </p:nvSpPr>
        <p:spPr>
          <a:xfrm>
            <a:off x="2" y="0"/>
            <a:ext cx="5295215" cy="6858000"/>
          </a:xfrm>
          <a:prstGeom prst="rect">
            <a:avLst/>
          </a:prstGeom>
          <a:solidFill>
            <a:srgbClr val="353535">
              <a:alpha val="11372"/>
            </a:srgbClr>
          </a:solidFill>
          <a:ln>
            <a:noFill/>
          </a:ln>
        </p:spPr>
      </p:sp>
    </p:spTree>
    <p:extLst>
      <p:ext uri="{BB962C8B-B14F-4D97-AF65-F5344CB8AC3E}">
        <p14:creationId xmlns:p14="http://schemas.microsoft.com/office/powerpoint/2010/main" val="5329884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04">
  <p:cSld name="04">
    <p:spTree>
      <p:nvGrpSpPr>
        <p:cNvPr id="1" name="Shape 41"/>
        <p:cNvGrpSpPr/>
        <p:nvPr/>
      </p:nvGrpSpPr>
      <p:grpSpPr>
        <a:xfrm>
          <a:off x="0" y="0"/>
          <a:ext cx="0" cy="0"/>
          <a:chOff x="0" y="0"/>
          <a:chExt cx="0" cy="0"/>
        </a:xfrm>
      </p:grpSpPr>
      <p:sp>
        <p:nvSpPr>
          <p:cNvPr id="42" name="Google Shape;42;p51"/>
          <p:cNvSpPr txBox="1"/>
          <p:nvPr/>
        </p:nvSpPr>
        <p:spPr>
          <a:xfrm>
            <a:off x="11239500" y="6130925"/>
            <a:ext cx="439738" cy="25717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s-ES" sz="1067">
                <a:solidFill>
                  <a:schemeClr val="dk1"/>
                </a:solidFill>
                <a:latin typeface="Arial"/>
                <a:ea typeface="Arial"/>
                <a:cs typeface="Arial"/>
                <a:sym typeface="Arial"/>
              </a:rPr>
              <a:t>‹#›</a:t>
            </a:fld>
            <a:endParaRPr sz="1067">
              <a:solidFill>
                <a:schemeClr val="dk1"/>
              </a:solidFill>
              <a:latin typeface="Arial"/>
              <a:ea typeface="Arial"/>
              <a:cs typeface="Arial"/>
              <a:sym typeface="Arial"/>
            </a:endParaRPr>
          </a:p>
        </p:txBody>
      </p:sp>
      <p:cxnSp>
        <p:nvCxnSpPr>
          <p:cNvPr id="43" name="Google Shape;43;p51"/>
          <p:cNvCxnSpPr/>
          <p:nvPr/>
        </p:nvCxnSpPr>
        <p:spPr>
          <a:xfrm rot="10800000" flipH="1">
            <a:off x="11712575" y="6234113"/>
            <a:ext cx="479425" cy="9525"/>
          </a:xfrm>
          <a:prstGeom prst="straightConnector1">
            <a:avLst/>
          </a:prstGeom>
          <a:noFill/>
          <a:ln w="15875" cap="flat" cmpd="sng">
            <a:solidFill>
              <a:schemeClr val="accent1"/>
            </a:solidFill>
            <a:prstDash val="solid"/>
            <a:miter lim="800000"/>
            <a:headEnd type="none" w="sm" len="sm"/>
            <a:tailEnd type="none" w="sm" len="sm"/>
          </a:ln>
        </p:spPr>
      </p:cxnSp>
      <p:pic>
        <p:nvPicPr>
          <p:cNvPr id="44" name="Google Shape;44;p51" descr="A picture containing drawing&#10;&#10;Description automatically generated"/>
          <p:cNvPicPr preferRelativeResize="0"/>
          <p:nvPr/>
        </p:nvPicPr>
        <p:blipFill rotWithShape="1">
          <a:blip r:embed="rId2">
            <a:alphaModFix/>
          </a:blip>
          <a:srcRect/>
          <a:stretch/>
        </p:blipFill>
        <p:spPr>
          <a:xfrm>
            <a:off x="10361613" y="0"/>
            <a:ext cx="1830387" cy="1789113"/>
          </a:xfrm>
          <a:prstGeom prst="rect">
            <a:avLst/>
          </a:prstGeom>
          <a:noFill/>
          <a:ln>
            <a:noFill/>
          </a:ln>
        </p:spPr>
      </p:pic>
    </p:spTree>
    <p:extLst>
      <p:ext uri="{BB962C8B-B14F-4D97-AF65-F5344CB8AC3E}">
        <p14:creationId xmlns:p14="http://schemas.microsoft.com/office/powerpoint/2010/main" val="12661371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45"/>
        <p:cNvGrpSpPr/>
        <p:nvPr/>
      </p:nvGrpSpPr>
      <p:grpSpPr>
        <a:xfrm>
          <a:off x="0" y="0"/>
          <a:ext cx="0" cy="0"/>
          <a:chOff x="0" y="0"/>
          <a:chExt cx="0" cy="0"/>
        </a:xfrm>
      </p:grpSpPr>
      <p:sp>
        <p:nvSpPr>
          <p:cNvPr id="46" name="Google Shape;46;p5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5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8" name="Google Shape;48;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11087325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spTree>
      <p:nvGrpSpPr>
        <p:cNvPr id="1" name="Shape 51"/>
        <p:cNvGrpSpPr/>
        <p:nvPr/>
      </p:nvGrpSpPr>
      <p:grpSpPr>
        <a:xfrm>
          <a:off x="0" y="0"/>
          <a:ext cx="0" cy="0"/>
          <a:chOff x="0" y="0"/>
          <a:chExt cx="0" cy="0"/>
        </a:xfrm>
      </p:grpSpPr>
      <p:sp>
        <p:nvSpPr>
          <p:cNvPr id="52" name="Google Shape;52;p5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5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4" name="Google Shape;5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17940642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Dos objetos" type="twoObj">
  <p:cSld name="Dos objetos">
    <p:spTree>
      <p:nvGrpSpPr>
        <p:cNvPr id="1" name="Shape 57"/>
        <p:cNvGrpSpPr/>
        <p:nvPr/>
      </p:nvGrpSpPr>
      <p:grpSpPr>
        <a:xfrm>
          <a:off x="0" y="0"/>
          <a:ext cx="0" cy="0"/>
          <a:chOff x="0" y="0"/>
          <a:chExt cx="0" cy="0"/>
        </a:xfrm>
      </p:grpSpPr>
      <p:sp>
        <p:nvSpPr>
          <p:cNvPr id="58" name="Google Shape;58;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5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5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7278821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Comparación" type="twoTxTwoObj">
  <p:cSld name="Comparación">
    <p:spTree>
      <p:nvGrpSpPr>
        <p:cNvPr id="1" name="Shape 64"/>
        <p:cNvGrpSpPr/>
        <p:nvPr/>
      </p:nvGrpSpPr>
      <p:grpSpPr>
        <a:xfrm>
          <a:off x="0" y="0"/>
          <a:ext cx="0" cy="0"/>
          <a:chOff x="0" y="0"/>
          <a:chExt cx="0" cy="0"/>
        </a:xfrm>
      </p:grpSpPr>
      <p:sp>
        <p:nvSpPr>
          <p:cNvPr id="65" name="Google Shape;65;p5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5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7" name="Google Shape;67;p5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5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9" name="Google Shape;69;p5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30235512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Solo el título" type="titleOnly">
  <p:cSld name="Solo el título">
    <p:spTree>
      <p:nvGrpSpPr>
        <p:cNvPr id="1" name="Shape 73"/>
        <p:cNvGrpSpPr/>
        <p:nvPr/>
      </p:nvGrpSpPr>
      <p:grpSpPr>
        <a:xfrm>
          <a:off x="0" y="0"/>
          <a:ext cx="0" cy="0"/>
          <a:chOff x="0" y="0"/>
          <a:chExt cx="0" cy="0"/>
        </a:xfrm>
      </p:grpSpPr>
      <p:sp>
        <p:nvSpPr>
          <p:cNvPr id="74" name="Google Shape;74;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12396056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En blanco" type="blank">
  <p:cSld name="En blanco">
    <p:spTree>
      <p:nvGrpSpPr>
        <p:cNvPr id="1" name="Shape 78"/>
        <p:cNvGrpSpPr/>
        <p:nvPr/>
      </p:nvGrpSpPr>
      <p:grpSpPr>
        <a:xfrm>
          <a:off x="0" y="0"/>
          <a:ext cx="0" cy="0"/>
          <a:chOff x="0" y="0"/>
          <a:chExt cx="0" cy="0"/>
        </a:xfrm>
      </p:grpSpPr>
      <p:sp>
        <p:nvSpPr>
          <p:cNvPr id="79" name="Google Shape;79;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609363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Contenido con título" type="objTx">
  <p:cSld name="Contenido con título">
    <p:spTree>
      <p:nvGrpSpPr>
        <p:cNvPr id="1" name="Shape 82"/>
        <p:cNvGrpSpPr/>
        <p:nvPr/>
      </p:nvGrpSpPr>
      <p:grpSpPr>
        <a:xfrm>
          <a:off x="0" y="0"/>
          <a:ext cx="0" cy="0"/>
          <a:chOff x="0" y="0"/>
          <a:chExt cx="0" cy="0"/>
        </a:xfrm>
      </p:grpSpPr>
      <p:sp>
        <p:nvSpPr>
          <p:cNvPr id="83" name="Google Shape;83;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5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5" name="Google Shape;85;p5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6" name="Google Shape;8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141947309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Imagen con título" type="picTx">
  <p:cSld name="Imagen con título">
    <p:spTree>
      <p:nvGrpSpPr>
        <p:cNvPr id="1" name="Shape 89"/>
        <p:cNvGrpSpPr/>
        <p:nvPr/>
      </p:nvGrpSpPr>
      <p:grpSpPr>
        <a:xfrm>
          <a:off x="0" y="0"/>
          <a:ext cx="0" cy="0"/>
          <a:chOff x="0" y="0"/>
          <a:chExt cx="0" cy="0"/>
        </a:xfrm>
      </p:grpSpPr>
      <p:sp>
        <p:nvSpPr>
          <p:cNvPr id="90" name="Google Shape;90;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59"/>
          <p:cNvSpPr>
            <a:spLocks noGrp="1"/>
          </p:cNvSpPr>
          <p:nvPr>
            <p:ph type="pic" idx="2"/>
          </p:nvPr>
        </p:nvSpPr>
        <p:spPr>
          <a:xfrm>
            <a:off x="5183188" y="987425"/>
            <a:ext cx="6172200" cy="4873625"/>
          </a:xfrm>
          <a:prstGeom prst="rect">
            <a:avLst/>
          </a:prstGeom>
          <a:noFill/>
          <a:ln>
            <a:noFill/>
          </a:ln>
        </p:spPr>
      </p:sp>
      <p:sp>
        <p:nvSpPr>
          <p:cNvPr id="92" name="Google Shape;92;p5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3" name="Google Shape;93;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18279533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ítulo y texto vertical" type="vertTx">
  <p:cSld name="Título y texto vertical">
    <p:spTree>
      <p:nvGrpSpPr>
        <p:cNvPr id="1" name="Shape 96"/>
        <p:cNvGrpSpPr/>
        <p:nvPr/>
      </p:nvGrpSpPr>
      <p:grpSpPr>
        <a:xfrm>
          <a:off x="0" y="0"/>
          <a:ext cx="0" cy="0"/>
          <a:chOff x="0" y="0"/>
          <a:chExt cx="0" cy="0"/>
        </a:xfrm>
      </p:grpSpPr>
      <p:sp>
        <p:nvSpPr>
          <p:cNvPr id="97" name="Google Shape;97;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6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12659243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Título vertical y texto">
    <p:spTree>
      <p:nvGrpSpPr>
        <p:cNvPr id="1" name="Shape 102"/>
        <p:cNvGrpSpPr/>
        <p:nvPr/>
      </p:nvGrpSpPr>
      <p:grpSpPr>
        <a:xfrm>
          <a:off x="0" y="0"/>
          <a:ext cx="0" cy="0"/>
          <a:chOff x="0" y="0"/>
          <a:chExt cx="0" cy="0"/>
        </a:xfrm>
      </p:grpSpPr>
      <p:sp>
        <p:nvSpPr>
          <p:cNvPr id="103" name="Google Shape;103;p6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6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Tree>
    <p:extLst>
      <p:ext uri="{BB962C8B-B14F-4D97-AF65-F5344CB8AC3E}">
        <p14:creationId xmlns:p14="http://schemas.microsoft.com/office/powerpoint/2010/main" val="5093979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06">
  <p:cSld name="06">
    <p:spTree>
      <p:nvGrpSpPr>
        <p:cNvPr id="1" name="Shape 108"/>
        <p:cNvGrpSpPr/>
        <p:nvPr/>
      </p:nvGrpSpPr>
      <p:grpSpPr>
        <a:xfrm>
          <a:off x="0" y="0"/>
          <a:ext cx="0" cy="0"/>
          <a:chOff x="0" y="0"/>
          <a:chExt cx="0" cy="0"/>
        </a:xfrm>
      </p:grpSpPr>
      <p:sp>
        <p:nvSpPr>
          <p:cNvPr id="109" name="Google Shape;109;p62"/>
          <p:cNvSpPr txBox="1"/>
          <p:nvPr/>
        </p:nvSpPr>
        <p:spPr>
          <a:xfrm>
            <a:off x="11239500" y="6130925"/>
            <a:ext cx="439738" cy="25717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s-ES" sz="1067">
                <a:solidFill>
                  <a:schemeClr val="dk1"/>
                </a:solidFill>
                <a:latin typeface="Arial"/>
                <a:ea typeface="Arial"/>
                <a:cs typeface="Arial"/>
                <a:sym typeface="Arial"/>
              </a:rPr>
              <a:t>‹#›</a:t>
            </a:fld>
            <a:endParaRPr sz="1067">
              <a:solidFill>
                <a:schemeClr val="dk1"/>
              </a:solidFill>
              <a:latin typeface="Arial"/>
              <a:ea typeface="Arial"/>
              <a:cs typeface="Arial"/>
              <a:sym typeface="Arial"/>
            </a:endParaRPr>
          </a:p>
        </p:txBody>
      </p:sp>
      <p:cxnSp>
        <p:nvCxnSpPr>
          <p:cNvPr id="110" name="Google Shape;110;p62"/>
          <p:cNvCxnSpPr/>
          <p:nvPr/>
        </p:nvCxnSpPr>
        <p:spPr>
          <a:xfrm rot="10800000" flipH="1">
            <a:off x="11712575" y="6234113"/>
            <a:ext cx="479425" cy="9525"/>
          </a:xfrm>
          <a:prstGeom prst="straightConnector1">
            <a:avLst/>
          </a:prstGeom>
          <a:noFill/>
          <a:ln w="15875" cap="flat" cmpd="sng">
            <a:solidFill>
              <a:schemeClr val="accent1"/>
            </a:solidFill>
            <a:prstDash val="solid"/>
            <a:miter lim="800000"/>
            <a:headEnd type="none" w="sm" len="sm"/>
            <a:tailEnd type="none" w="sm" len="sm"/>
          </a:ln>
        </p:spPr>
      </p:cxnSp>
      <p:pic>
        <p:nvPicPr>
          <p:cNvPr id="111" name="Google Shape;111;p62" descr="A picture containing drawing&#10;&#10;Description automatically generated"/>
          <p:cNvPicPr preferRelativeResize="0"/>
          <p:nvPr/>
        </p:nvPicPr>
        <p:blipFill rotWithShape="1">
          <a:blip r:embed="rId2">
            <a:alphaModFix/>
          </a:blip>
          <a:srcRect/>
          <a:stretch/>
        </p:blipFill>
        <p:spPr>
          <a:xfrm>
            <a:off x="10361613" y="0"/>
            <a:ext cx="1830387" cy="1789113"/>
          </a:xfrm>
          <a:prstGeom prst="rect">
            <a:avLst/>
          </a:prstGeom>
          <a:noFill/>
          <a:ln>
            <a:noFill/>
          </a:ln>
        </p:spPr>
      </p:pic>
      <p:sp>
        <p:nvSpPr>
          <p:cNvPr id="112" name="Google Shape;112;p62"/>
          <p:cNvSpPr>
            <a:spLocks noGrp="1"/>
          </p:cNvSpPr>
          <p:nvPr>
            <p:ph type="pic" idx="2"/>
          </p:nvPr>
        </p:nvSpPr>
        <p:spPr>
          <a:xfrm>
            <a:off x="0" y="0"/>
            <a:ext cx="12192000" cy="6858000"/>
          </a:xfrm>
          <a:prstGeom prst="rect">
            <a:avLst/>
          </a:prstGeom>
          <a:solidFill>
            <a:srgbClr val="D8D8D8">
              <a:alpha val="11764"/>
            </a:srgbClr>
          </a:solidFill>
          <a:ln>
            <a:noFill/>
          </a:ln>
        </p:spPr>
      </p:sp>
    </p:spTree>
    <p:extLst>
      <p:ext uri="{BB962C8B-B14F-4D97-AF65-F5344CB8AC3E}">
        <p14:creationId xmlns:p14="http://schemas.microsoft.com/office/powerpoint/2010/main" val="215463716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theme" Target="../theme/theme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SIPCMContentMarking" descr="{&quot;HashCode&quot;:439207315,&quot;Placement&quot;:&quot;Footer&quot;,&quot;Top&quot;:789.467957,&quot;Left&quot;:0.0,&quot;SlideWidth&quot;:1440,&quot;SlideHeight&quot;:810}">
            <a:extLst>
              <a:ext uri="{FF2B5EF4-FFF2-40B4-BE49-F238E27FC236}">
                <a16:creationId xmlns:a16="http://schemas.microsoft.com/office/drawing/2014/main" id="{D8D34F6C-4281-4A8E-84E1-491670B37129}"/>
              </a:ext>
            </a:extLst>
          </p:cNvPr>
          <p:cNvSpPr txBox="1"/>
          <p:nvPr userDrawn="1"/>
        </p:nvSpPr>
        <p:spPr>
          <a:xfrm>
            <a:off x="0" y="6719236"/>
            <a:ext cx="452199" cy="102657"/>
          </a:xfrm>
          <a:prstGeom prst="rect">
            <a:avLst/>
          </a:prstGeom>
          <a:noFill/>
        </p:spPr>
        <p:txBody>
          <a:bodyPr vert="horz" wrap="square" lIns="0" tIns="0" rIns="0" bIns="0" rtlCol="0" anchor="ctr" anchorCtr="1">
            <a:spAutoFit/>
          </a:bodyPr>
          <a:lstStyle/>
          <a:p>
            <a:pPr algn="l">
              <a:spcBef>
                <a:spcPct val="0"/>
              </a:spcBef>
              <a:spcAft>
                <a:spcPct val="0"/>
              </a:spcAft>
            </a:pPr>
            <a:r>
              <a:rPr lang="en-US" sz="667">
                <a:solidFill>
                  <a:srgbClr val="000000"/>
                </a:solidFill>
                <a:latin typeface="Calibri" panose="020F0502020204030204" pitchFamily="34" charset="0"/>
              </a:rPr>
              <a:t>Internal</a:t>
            </a:r>
            <a:endParaRPr lang="en-CH" sz="667">
              <a:solidFill>
                <a:srgbClr val="000000"/>
              </a:solidFill>
              <a:latin typeface="Calibri" panose="020F0502020204030204" pitchFamily="34" charset="0"/>
            </a:endParaRPr>
          </a:p>
        </p:txBody>
      </p:sp>
    </p:spTree>
    <p:extLst>
      <p:ext uri="{BB962C8B-B14F-4D97-AF65-F5344CB8AC3E}">
        <p14:creationId xmlns:p14="http://schemas.microsoft.com/office/powerpoint/2010/main" val="2412164020"/>
      </p:ext>
    </p:extLst>
  </p:cSld>
  <p:clrMap bg1="lt1" tx1="dk1" bg2="lt2" tx2="dk2" accent1="accent1" accent2="accent2" accent3="accent3" accent4="accent4" accent5="accent5" accent6="accent6" hlink="hlink" folHlink="folHlink"/>
  <p:sldLayoutIdLst>
    <p:sldLayoutId id="2147484642" r:id="rId1"/>
    <p:sldLayoutId id="2147484643" r:id="rId2"/>
    <p:sldLayoutId id="2147484644" r:id="rId3"/>
    <p:sldLayoutId id="2147484645" r:id="rId4"/>
    <p:sldLayoutId id="2147483682" r:id="rId5"/>
    <p:sldLayoutId id="2147483683" r:id="rId6"/>
    <p:sldLayoutId id="2147483684" r:id="rId7"/>
    <p:sldLayoutId id="2147483685" r:id="rId8"/>
    <p:sldLayoutId id="2147484605" r:id="rId9"/>
    <p:sldLayoutId id="2147484603" r:id="rId10"/>
    <p:sldLayoutId id="2147484601" r:id="rId11"/>
    <p:sldLayoutId id="2147484646" r:id="rId12"/>
    <p:sldLayoutId id="2147484647" r:id="rId13"/>
    <p:sldLayoutId id="2147484648" r:id="rId14"/>
    <p:sldLayoutId id="2147484649" r:id="rId15"/>
    <p:sldLayoutId id="2147483687" r:id="rId16"/>
    <p:sldLayoutId id="2147483688" r:id="rId17"/>
    <p:sldLayoutId id="2147483689" r:id="rId18"/>
    <p:sldLayoutId id="2147483690" r:id="rId19"/>
    <p:sldLayoutId id="2147484598" r:id="rId20"/>
    <p:sldLayoutId id="2147484600" r:id="rId21"/>
    <p:sldLayoutId id="2147484496" r:id="rId22"/>
    <p:sldLayoutId id="2147484650" r:id="rId23"/>
    <p:sldLayoutId id="2147484651" r:id="rId24"/>
    <p:sldLayoutId id="2147484652" r:id="rId25"/>
    <p:sldLayoutId id="2147484653" r:id="rId26"/>
    <p:sldLayoutId id="2147484654" r:id="rId27"/>
    <p:sldLayoutId id="2147484655" r:id="rId28"/>
    <p:sldLayoutId id="2147484656" r:id="rId29"/>
    <p:sldLayoutId id="2147484657" r:id="rId30"/>
    <p:sldLayoutId id="2147484658" r:id="rId31"/>
    <p:sldLayoutId id="2147484659" r:id="rId32"/>
    <p:sldLayoutId id="2147484660" r:id="rId33"/>
    <p:sldLayoutId id="2147484661" r:id="rId34"/>
    <p:sldLayoutId id="2147484662" r:id="rId35"/>
    <p:sldLayoutId id="2147484663" r:id="rId36"/>
    <p:sldLayoutId id="2147484664" r:id="rId37"/>
    <p:sldLayoutId id="2147484665" r:id="rId38"/>
    <p:sldLayoutId id="2147484666" r:id="rId39"/>
    <p:sldLayoutId id="2147484667" r:id="rId40"/>
    <p:sldLayoutId id="2147484668" r:id="rId41"/>
    <p:sldLayoutId id="2147484669" r:id="rId42"/>
    <p:sldLayoutId id="2147484670" r:id="rId43"/>
    <p:sldLayoutId id="2147484671" r:id="rId44"/>
    <p:sldLayoutId id="2147484672" r:id="rId45"/>
    <p:sldLayoutId id="2147484673" r:id="rId46"/>
    <p:sldLayoutId id="2147484674" r:id="rId47"/>
    <p:sldLayoutId id="2147484675" r:id="rId48"/>
    <p:sldLayoutId id="2147484676" r:id="rId49"/>
    <p:sldLayoutId id="2147484677" r:id="rId50"/>
    <p:sldLayoutId id="2147484678" r:id="rId51"/>
    <p:sldLayoutId id="2147484679" r:id="rId52"/>
    <p:sldLayoutId id="2147484470" r:id="rId53"/>
    <p:sldLayoutId id="2147484473" r:id="rId54"/>
    <p:sldLayoutId id="2147484474" r:id="rId55"/>
    <p:sldLayoutId id="2147484475" r:id="rId56"/>
    <p:sldLayoutId id="2147484604" r:id="rId57"/>
    <p:sldLayoutId id="2147484483" r:id="rId58"/>
    <p:sldLayoutId id="2147483708" r:id="rId59"/>
    <p:sldLayoutId id="2147484484" r:id="rId60"/>
    <p:sldLayoutId id="2147484485" r:id="rId61"/>
    <p:sldLayoutId id="2147484486" r:id="rId62"/>
    <p:sldLayoutId id="2147484487" r:id="rId63"/>
    <p:sldLayoutId id="2147484488" r:id="rId64"/>
    <p:sldLayoutId id="2147484493" r:id="rId65"/>
    <p:sldLayoutId id="2147484494" r:id="rId66"/>
    <p:sldLayoutId id="2147484495" r:id="rId67"/>
    <p:sldLayoutId id="2147484594" r:id="rId68"/>
    <p:sldLayoutId id="2147484597" r:id="rId69"/>
    <p:sldLayoutId id="2147484680" r:id="rId70"/>
    <p:sldLayoutId id="2147484681" r:id="rId71"/>
    <p:sldLayoutId id="2147484682" r:id="rId72"/>
    <p:sldLayoutId id="2147484683" r:id="rId73"/>
    <p:sldLayoutId id="2147484701" r:id="rId74"/>
    <p:sldLayoutId id="2147484702" r:id="rId75"/>
  </p:sldLayoutIdLst>
  <p:hf sldNum="0" hdr="0" ftr="0"/>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a:t>
            </a:fld>
            <a:endParaRPr/>
          </a:p>
        </p:txBody>
      </p:sp>
      <p:sp>
        <p:nvSpPr>
          <p:cNvPr id="15" name="Google Shape;15;p46" descr="{&quot;HashCode&quot;:439207315,&quot;Placement&quot;:&quot;Footer&quot;,&quot;Top&quot;:519.343,&quot;Left&quot;:0.0,&quot;SlideWidth&quot;:960,&quot;SlideHeight&quot;:540}"/>
          <p:cNvSpPr txBox="1"/>
          <p:nvPr/>
        </p:nvSpPr>
        <p:spPr>
          <a:xfrm>
            <a:off x="0" y="6595656"/>
            <a:ext cx="678298" cy="262344"/>
          </a:xfrm>
          <a:prstGeom prst="rect">
            <a:avLst/>
          </a:prstGeom>
          <a:noFill/>
          <a:ln>
            <a:noFill/>
          </a:ln>
        </p:spPr>
        <p:txBody>
          <a:bodyPr spcFirstLastPara="1" wrap="square" lIns="0" tIns="0" rIns="0" bIns="0" anchor="ctr" anchorCtr="1">
            <a:spAutoFit/>
          </a:bodyPr>
          <a:lstStyle/>
          <a:p>
            <a:pPr marL="0" marR="0" lvl="0" indent="0" algn="l" rtl="0">
              <a:spcBef>
                <a:spcPts val="0"/>
              </a:spcBef>
              <a:spcAft>
                <a:spcPts val="0"/>
              </a:spcAft>
              <a:buNone/>
            </a:pPr>
            <a:r>
              <a:rPr lang="es-ES" sz="1000" b="0" i="0" u="none" strike="noStrike" cap="none">
                <a:solidFill>
                  <a:srgbClr val="000000"/>
                </a:solidFill>
                <a:latin typeface="Calibri"/>
                <a:ea typeface="Calibri"/>
                <a:cs typeface="Calibri"/>
                <a:sym typeface="Calibri"/>
              </a:rPr>
              <a:t>Internal</a:t>
            </a:r>
            <a:endParaRPr/>
          </a:p>
        </p:txBody>
      </p:sp>
      <p:sp>
        <p:nvSpPr>
          <p:cNvPr id="2" name="MSIPCMContentMarking" descr="{&quot;HashCode&quot;:439207315,&quot;Placement&quot;:&quot;Footer&quot;,&quot;Top&quot;:519.343,&quot;Left&quot;:0.0,&quot;SlideWidth&quot;:960,&quot;SlideHeight&quot;:540}">
            <a:extLst>
              <a:ext uri="{FF2B5EF4-FFF2-40B4-BE49-F238E27FC236}">
                <a16:creationId xmlns:a16="http://schemas.microsoft.com/office/drawing/2014/main" id="{13E4F86F-7192-3C74-B1BC-1385E0E864F3}"/>
              </a:ext>
            </a:extLst>
          </p:cNvPr>
          <p:cNvSpPr txBox="1"/>
          <p:nvPr userDrawn="1"/>
        </p:nvSpPr>
        <p:spPr>
          <a:xfrm>
            <a:off x="0" y="6595656"/>
            <a:ext cx="678298" cy="262344"/>
          </a:xfrm>
          <a:prstGeom prst="rect">
            <a:avLst/>
          </a:prstGeom>
          <a:noFill/>
        </p:spPr>
        <p:txBody>
          <a:bodyPr vert="horz" wrap="square" lIns="0" tIns="0" rIns="0" bIns="0" rtlCol="0" anchor="ctr" anchorCtr="1">
            <a:spAutoFit/>
          </a:bodyPr>
          <a:lstStyle/>
          <a:p>
            <a:pPr algn="l">
              <a:spcBef>
                <a:spcPts val="0"/>
              </a:spcBef>
              <a:spcAft>
                <a:spcPts val="0"/>
              </a:spcAft>
            </a:pPr>
            <a:r>
              <a:rPr lang="en-GB" sz="1000">
                <a:solidFill>
                  <a:srgbClr val="000000"/>
                </a:solidFill>
                <a:latin typeface="Calibri" panose="020F0502020204030204" pitchFamily="34" charset="0"/>
              </a:rPr>
              <a:t>Internal</a:t>
            </a:r>
          </a:p>
        </p:txBody>
      </p:sp>
    </p:spTree>
    <p:extLst>
      <p:ext uri="{BB962C8B-B14F-4D97-AF65-F5344CB8AC3E}">
        <p14:creationId xmlns:p14="http://schemas.microsoft.com/office/powerpoint/2010/main" val="549462545"/>
      </p:ext>
    </p:extLst>
  </p:cSld>
  <p:clrMap bg1="lt1" tx1="dk1" bg2="dk2" tx2="lt2" accent1="accent1" accent2="accent2" accent3="accent3" accent4="accent4" accent5="accent5" accent6="accent6" hlink="hlink" folHlink="folHlink"/>
  <p:sldLayoutIdLst>
    <p:sldLayoutId id="2147484685" r:id="rId1"/>
    <p:sldLayoutId id="2147484686" r:id="rId2"/>
    <p:sldLayoutId id="2147484687" r:id="rId3"/>
    <p:sldLayoutId id="2147484688" r:id="rId4"/>
    <p:sldLayoutId id="2147484689" r:id="rId5"/>
    <p:sldLayoutId id="2147484690" r:id="rId6"/>
    <p:sldLayoutId id="2147484691" r:id="rId7"/>
    <p:sldLayoutId id="2147484692" r:id="rId8"/>
    <p:sldLayoutId id="2147484693" r:id="rId9"/>
    <p:sldLayoutId id="2147484694" r:id="rId10"/>
    <p:sldLayoutId id="2147484695" r:id="rId11"/>
    <p:sldLayoutId id="2147484696" r:id="rId12"/>
    <p:sldLayoutId id="2147484697" r:id="rId13"/>
    <p:sldLayoutId id="2147484698" r:id="rId14"/>
    <p:sldLayoutId id="2147484699" r:id="rId15"/>
    <p:sldLayoutId id="2147484700"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4.xml"/></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video" Target="https://www.youtube.com/embed/K6wnjAaPe5g" TargetMode="Externa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80.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7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54.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3" name="Imagen 2">
            <a:extLst>
              <a:ext uri="{FF2B5EF4-FFF2-40B4-BE49-F238E27FC236}">
                <a16:creationId xmlns:a16="http://schemas.microsoft.com/office/drawing/2014/main" id="{FFDD14B1-3458-BC4D-DD98-A23778E6AE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665" y="-584616"/>
            <a:ext cx="12658569" cy="8439046"/>
          </a:xfrm>
          <a:prstGeom prst="rect">
            <a:avLst/>
          </a:prstGeom>
        </p:spPr>
      </p:pic>
      <p:sp>
        <p:nvSpPr>
          <p:cNvPr id="4" name="Rectángulo 3">
            <a:extLst>
              <a:ext uri="{FF2B5EF4-FFF2-40B4-BE49-F238E27FC236}">
                <a16:creationId xmlns:a16="http://schemas.microsoft.com/office/drawing/2014/main" id="{2EC76DED-5A0C-3ABC-E874-C63EE82E7876}"/>
              </a:ext>
            </a:extLst>
          </p:cNvPr>
          <p:cNvSpPr/>
          <p:nvPr/>
        </p:nvSpPr>
        <p:spPr>
          <a:xfrm rot="10800000">
            <a:off x="-321666" y="1902029"/>
            <a:ext cx="12658569" cy="6173911"/>
          </a:xfrm>
          <a:prstGeom prst="rect">
            <a:avLst/>
          </a:prstGeom>
          <a:gradFill flip="none" rotWithShape="1">
            <a:gsLst>
              <a:gs pos="0">
                <a:schemeClr val="accent1"/>
              </a:gs>
              <a:gs pos="100000">
                <a:srgbClr val="002060">
                  <a:alpha val="0"/>
                </a:srgb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HN"/>
          </a:p>
        </p:txBody>
      </p:sp>
      <p:sp>
        <p:nvSpPr>
          <p:cNvPr id="466" name="Google Shape;466;p1"/>
          <p:cNvSpPr/>
          <p:nvPr/>
        </p:nvSpPr>
        <p:spPr>
          <a:xfrm>
            <a:off x="461314" y="4826711"/>
            <a:ext cx="9793842" cy="2031289"/>
          </a:xfrm>
          <a:prstGeom prst="rect">
            <a:avLst/>
          </a:prstGeom>
          <a:noFill/>
          <a:ln>
            <a:noFill/>
          </a:ln>
        </p:spPr>
        <p:txBody>
          <a:bodyPr spcFirstLastPara="1" wrap="square" lIns="60941" tIns="30462" rIns="60941" bIns="30462"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buSzPts val="5400"/>
            </a:pPr>
            <a:r>
              <a:rPr lang="en-GB" sz="3600" b="1" dirty="0" err="1">
                <a:solidFill>
                  <a:schemeClr val="bg2"/>
                </a:solidFill>
                <a:latin typeface="Montserrat"/>
                <a:ea typeface="Montserrat"/>
                <a:cs typeface="Montserrat"/>
                <a:sym typeface="Montserrat"/>
              </a:rPr>
              <a:t>Formacion</a:t>
            </a:r>
            <a:r>
              <a:rPr lang="en-GB" sz="3600" b="1" dirty="0">
                <a:solidFill>
                  <a:schemeClr val="bg2"/>
                </a:solidFill>
                <a:latin typeface="Montserrat"/>
                <a:ea typeface="Montserrat"/>
                <a:cs typeface="Montserrat"/>
                <a:sym typeface="Montserrat"/>
              </a:rPr>
              <a:t> </a:t>
            </a:r>
            <a:r>
              <a:rPr lang="en-GB" sz="3600" b="1" dirty="0" err="1">
                <a:solidFill>
                  <a:schemeClr val="bg2"/>
                </a:solidFill>
                <a:latin typeface="Montserrat"/>
                <a:ea typeface="Montserrat"/>
                <a:cs typeface="Montserrat"/>
                <a:sym typeface="Montserrat"/>
              </a:rPr>
              <a:t>en</a:t>
            </a:r>
            <a:r>
              <a:rPr lang="en-GB" sz="3600" b="1" dirty="0">
                <a:solidFill>
                  <a:schemeClr val="bg2"/>
                </a:solidFill>
                <a:latin typeface="Montserrat"/>
                <a:ea typeface="Montserrat"/>
                <a:cs typeface="Montserrat"/>
                <a:sym typeface="Montserrat"/>
              </a:rPr>
              <a:t> </a:t>
            </a:r>
            <a:r>
              <a:rPr lang="en-GB" sz="3600" b="1" dirty="0" err="1">
                <a:solidFill>
                  <a:schemeClr val="bg2"/>
                </a:solidFill>
                <a:latin typeface="Montserrat"/>
                <a:ea typeface="Montserrat"/>
                <a:cs typeface="Montserrat"/>
                <a:sym typeface="Montserrat"/>
              </a:rPr>
              <a:t>Participación</a:t>
            </a:r>
            <a:r>
              <a:rPr lang="en-GB" sz="3600" b="1" dirty="0">
                <a:solidFill>
                  <a:schemeClr val="bg2"/>
                </a:solidFill>
                <a:latin typeface="Montserrat"/>
                <a:ea typeface="Montserrat"/>
                <a:cs typeface="Montserrat"/>
                <a:sym typeface="Montserrat"/>
              </a:rPr>
              <a:t> </a:t>
            </a:r>
            <a:r>
              <a:rPr lang="en-GB" sz="3600" b="1" dirty="0" err="1">
                <a:solidFill>
                  <a:schemeClr val="bg2"/>
                </a:solidFill>
                <a:latin typeface="Montserrat"/>
                <a:ea typeface="Montserrat"/>
                <a:cs typeface="Montserrat"/>
                <a:sym typeface="Montserrat"/>
              </a:rPr>
              <a:t>Comunitaria</a:t>
            </a:r>
            <a:r>
              <a:rPr lang="en-GB" sz="3600" b="1" dirty="0">
                <a:solidFill>
                  <a:schemeClr val="bg2"/>
                </a:solidFill>
                <a:latin typeface="Montserrat"/>
                <a:ea typeface="Montserrat"/>
                <a:cs typeface="Montserrat"/>
                <a:sym typeface="Montserrat"/>
              </a:rPr>
              <a:t> y PGI para </a:t>
            </a:r>
            <a:r>
              <a:rPr lang="en-GB" sz="3600" b="1" dirty="0" err="1">
                <a:solidFill>
                  <a:schemeClr val="bg2"/>
                </a:solidFill>
                <a:latin typeface="Montserrat"/>
                <a:ea typeface="Montserrat"/>
                <a:cs typeface="Montserrat"/>
                <a:sym typeface="Montserrat"/>
              </a:rPr>
              <a:t>Filiales</a:t>
            </a:r>
            <a:endParaRPr lang="en-GB" sz="3600" b="1" dirty="0">
              <a:solidFill>
                <a:schemeClr val="bg2"/>
              </a:solidFill>
              <a:latin typeface="Montserrat"/>
              <a:ea typeface="Montserrat"/>
              <a:cs typeface="Montserrat"/>
            </a:endParaRPr>
          </a:p>
          <a:p>
            <a:pPr>
              <a:buSzPts val="5400"/>
            </a:pPr>
            <a:endParaRPr lang="en-GB" sz="2800" b="1" i="0" u="none" strike="noStrike" cap="none" dirty="0">
              <a:solidFill>
                <a:schemeClr val="bg2"/>
              </a:solidFill>
              <a:latin typeface="Montserrat"/>
              <a:ea typeface="Montserrat"/>
              <a:cs typeface="Montserrat"/>
              <a:sym typeface="Montserrat"/>
            </a:endParaRPr>
          </a:p>
          <a:p>
            <a:pPr>
              <a:buSzPts val="5400"/>
            </a:pPr>
            <a:r>
              <a:rPr lang="en-GB" sz="2800" b="1" i="0" u="none" strike="noStrike" cap="none" dirty="0">
                <a:solidFill>
                  <a:schemeClr val="bg2"/>
                </a:solidFill>
                <a:latin typeface="Montserrat"/>
                <a:ea typeface="Montserrat"/>
                <a:cs typeface="Montserrat"/>
                <a:sym typeface="Montserrat"/>
              </a:rPr>
              <a:t>Modul</a:t>
            </a:r>
            <a:r>
              <a:rPr lang="en-GB" sz="2800" b="1" dirty="0">
                <a:solidFill>
                  <a:schemeClr val="bg2"/>
                </a:solidFill>
                <a:latin typeface="Montserrat"/>
                <a:ea typeface="Montserrat"/>
                <a:cs typeface="Montserrat"/>
                <a:sym typeface="Montserrat"/>
              </a:rPr>
              <a:t>o</a:t>
            </a:r>
            <a:r>
              <a:rPr lang="en-GB" sz="2800" b="1" i="0" u="none" strike="noStrike" cap="none" dirty="0">
                <a:solidFill>
                  <a:schemeClr val="bg2"/>
                </a:solidFill>
                <a:latin typeface="Montserrat"/>
                <a:ea typeface="Montserrat"/>
                <a:cs typeface="Montserrat"/>
                <a:sym typeface="Montserrat"/>
              </a:rPr>
              <a:t> 1</a:t>
            </a:r>
            <a:r>
              <a:rPr lang="en-GB" sz="2800" b="1" dirty="0">
                <a:solidFill>
                  <a:schemeClr val="bg2"/>
                </a:solidFill>
                <a:latin typeface="Montserrat"/>
                <a:ea typeface="Montserrat"/>
                <a:cs typeface="Montserrat"/>
                <a:sym typeface="Montserrat"/>
              </a:rPr>
              <a:t>.b </a:t>
            </a:r>
            <a:r>
              <a:rPr lang="en-GB" sz="2800" b="0" i="0" u="none" strike="noStrike" cap="none" dirty="0">
                <a:solidFill>
                  <a:schemeClr val="bg2"/>
                </a:solidFill>
                <a:latin typeface="Montserrat"/>
                <a:ea typeface="Montserrat"/>
                <a:cs typeface="Montserrat"/>
                <a:sym typeface="Montserrat"/>
              </a:rPr>
              <a:t>¿</a:t>
            </a:r>
            <a:r>
              <a:rPr lang="en-GB" sz="2800" b="0" i="0" u="none" strike="noStrike" cap="none" dirty="0" err="1">
                <a:solidFill>
                  <a:schemeClr val="bg2"/>
                </a:solidFill>
                <a:latin typeface="Montserrat"/>
                <a:ea typeface="Montserrat"/>
                <a:cs typeface="Montserrat"/>
                <a:sym typeface="Montserrat"/>
              </a:rPr>
              <a:t>Qué</a:t>
            </a:r>
            <a:r>
              <a:rPr lang="en-GB" sz="2800" b="0" i="0" u="none" strike="noStrike" cap="none" dirty="0">
                <a:solidFill>
                  <a:schemeClr val="bg2"/>
                </a:solidFill>
                <a:latin typeface="Montserrat"/>
                <a:ea typeface="Montserrat"/>
                <a:cs typeface="Montserrat"/>
                <a:sym typeface="Montserrat"/>
              </a:rPr>
              <a:t> es </a:t>
            </a:r>
            <a:r>
              <a:rPr lang="en-GB" sz="2800" dirty="0">
                <a:solidFill>
                  <a:schemeClr val="bg2"/>
                </a:solidFill>
                <a:latin typeface="Montserrat"/>
                <a:ea typeface="Montserrat"/>
                <a:cs typeface="Montserrat"/>
                <a:sym typeface="Montserrat"/>
              </a:rPr>
              <a:t>PGI</a:t>
            </a:r>
            <a:r>
              <a:rPr lang="en-GB" sz="2800" b="0" i="0" u="none" strike="noStrike" cap="none" dirty="0">
                <a:solidFill>
                  <a:schemeClr val="bg2"/>
                </a:solidFill>
                <a:latin typeface="Montserrat"/>
                <a:ea typeface="Montserrat"/>
                <a:cs typeface="Montserrat"/>
                <a:sym typeface="Montserrat"/>
              </a:rPr>
              <a:t>?</a:t>
            </a:r>
            <a:endParaRPr lang="en-GB" sz="2800" b="0" i="0" u="none" strike="noStrike" cap="none" dirty="0">
              <a:solidFill>
                <a:schemeClr val="bg2"/>
              </a:solidFill>
              <a:latin typeface="Montserrat"/>
              <a:ea typeface="Montserrat"/>
              <a:cs typeface="Montserrat"/>
            </a:endParaRPr>
          </a:p>
        </p:txBody>
      </p:sp>
    </p:spTree>
    <p:extLst>
      <p:ext uri="{BB962C8B-B14F-4D97-AF65-F5344CB8AC3E}">
        <p14:creationId xmlns:p14="http://schemas.microsoft.com/office/powerpoint/2010/main" val="2489929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ouple of women walking down a dirt road&#10;&#10;Description automatically generated">
            <a:extLst>
              <a:ext uri="{FF2B5EF4-FFF2-40B4-BE49-F238E27FC236}">
                <a16:creationId xmlns:a16="http://schemas.microsoft.com/office/drawing/2014/main" id="{A7C84F6F-E100-A0A1-4293-2836DC9FD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5000"/>
            <a:ext cx="12192000" cy="8128000"/>
          </a:xfrm>
          <a:prstGeom prst="rect">
            <a:avLst/>
          </a:prstGeom>
        </p:spPr>
      </p:pic>
      <p:graphicFrame>
        <p:nvGraphicFramePr>
          <p:cNvPr id="13" name="Diagram 12">
            <a:extLst>
              <a:ext uri="{FF2B5EF4-FFF2-40B4-BE49-F238E27FC236}">
                <a16:creationId xmlns:a16="http://schemas.microsoft.com/office/drawing/2014/main" id="{16610C19-268E-57F0-72A6-E7E74F394175}"/>
              </a:ext>
            </a:extLst>
          </p:cNvPr>
          <p:cNvGraphicFramePr/>
          <p:nvPr>
            <p:extLst>
              <p:ext uri="{D42A27DB-BD31-4B8C-83A1-F6EECF244321}">
                <p14:modId xmlns:p14="http://schemas.microsoft.com/office/powerpoint/2010/main" val="2392245304"/>
              </p:ext>
            </p:extLst>
          </p:nvPr>
        </p:nvGraphicFramePr>
        <p:xfrm>
          <a:off x="4197820" y="2034618"/>
          <a:ext cx="6141192" cy="39780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n 1" descr="Logotipo, nombre de la empresa&#10;&#10;Descripción generada automáticamente">
            <a:extLst>
              <a:ext uri="{FF2B5EF4-FFF2-40B4-BE49-F238E27FC236}">
                <a16:creationId xmlns:a16="http://schemas.microsoft.com/office/drawing/2014/main" id="{6E62EE12-2C3D-AF68-C0FC-140DFCEAC357}"/>
              </a:ext>
            </a:extLst>
          </p:cNvPr>
          <p:cNvPicPr>
            <a:picLocks noChangeAspect="1"/>
          </p:cNvPicPr>
          <p:nvPr/>
        </p:nvPicPr>
        <p:blipFill>
          <a:blip r:embed="rId8"/>
          <a:stretch>
            <a:fillRect/>
          </a:stretch>
        </p:blipFill>
        <p:spPr>
          <a:xfrm>
            <a:off x="0" y="5715746"/>
            <a:ext cx="4591449" cy="1300967"/>
          </a:xfrm>
          <a:prstGeom prst="rect">
            <a:avLst/>
          </a:prstGeom>
        </p:spPr>
      </p:pic>
    </p:spTree>
    <p:extLst>
      <p:ext uri="{BB962C8B-B14F-4D97-AF65-F5344CB8AC3E}">
        <p14:creationId xmlns:p14="http://schemas.microsoft.com/office/powerpoint/2010/main" val="202138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16D54008-0778-F65A-315B-64916ED866A3}"/>
              </a:ext>
            </a:extLst>
          </p:cNvPr>
          <p:cNvSpPr txBox="1">
            <a:spLocks noChangeArrowheads="1"/>
          </p:cNvSpPr>
          <p:nvPr/>
        </p:nvSpPr>
        <p:spPr bwMode="auto">
          <a:xfrm>
            <a:off x="5699762" y="859065"/>
            <a:ext cx="4968240"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s-ES" altLang="en-US" sz="3200" b="1" dirty="0">
                <a:solidFill>
                  <a:srgbClr val="002060"/>
                </a:solidFill>
                <a:latin typeface="Montserrat" panose="00000500000000000000" pitchFamily="2" charset="0"/>
                <a:ea typeface="Open Sans" panose="020B0606030504020204" pitchFamily="34" charset="0"/>
                <a:cs typeface="Open Sans" panose="020B0606030504020204" pitchFamily="34" charset="0"/>
              </a:rPr>
              <a:t>Queremos saber sobre tus interpretaciones </a:t>
            </a:r>
          </a:p>
          <a:p>
            <a:pPr algn="just" eaLnBrk="1" hangingPunct="1"/>
            <a:endParaRPr lang="es-ES" altLang="en-US" sz="2400" dirty="0">
              <a:latin typeface="Open Sans" panose="020B0606030504020204" pitchFamily="34" charset="0"/>
              <a:ea typeface="Open Sans" panose="020B0606030504020204" pitchFamily="34" charset="0"/>
              <a:cs typeface="Open Sans" panose="020B0606030504020204" pitchFamily="34" charset="0"/>
            </a:endParaRPr>
          </a:p>
          <a:p>
            <a:pPr algn="just" eaLnBrk="1" hangingPunct="1"/>
            <a:r>
              <a:rPr lang="es-ES" altLang="en-US" sz="2600" dirty="0">
                <a:latin typeface="Open Sans" panose="020B0606030504020204" pitchFamily="34" charset="0"/>
                <a:ea typeface="Open Sans" panose="020B0606030504020204" pitchFamily="34" charset="0"/>
                <a:cs typeface="Open Sans" panose="020B0606030504020204" pitchFamily="34" charset="0"/>
              </a:rPr>
              <a:t>¿Qué viene a tu mente cuando hablamos de protección?</a:t>
            </a:r>
          </a:p>
          <a:p>
            <a:pPr algn="just"/>
            <a:endParaRPr lang="es-ES" altLang="en-US" sz="2600" dirty="0">
              <a:latin typeface="Open Sans"/>
              <a:ea typeface="Open Sans"/>
              <a:cs typeface="Open Sans"/>
            </a:endParaRPr>
          </a:p>
          <a:p>
            <a:pPr algn="just" eaLnBrk="1" hangingPunct="1"/>
            <a:r>
              <a:rPr lang="es-ES" altLang="en-US" sz="2600" dirty="0">
                <a:latin typeface="Open Sans" panose="020B0606030504020204" pitchFamily="34" charset="0"/>
                <a:ea typeface="Open Sans" panose="020B0606030504020204" pitchFamily="34" charset="0"/>
                <a:cs typeface="Open Sans" panose="020B0606030504020204" pitchFamily="34" charset="0"/>
              </a:rPr>
              <a:t>En tus propias palabras, como definirías género</a:t>
            </a:r>
          </a:p>
          <a:p>
            <a:pPr algn="just"/>
            <a:endParaRPr lang="es-ES" altLang="en-US" sz="2600" dirty="0">
              <a:latin typeface="Open Sans"/>
              <a:ea typeface="Open Sans"/>
              <a:cs typeface="Open Sans"/>
            </a:endParaRPr>
          </a:p>
          <a:p>
            <a:pPr algn="just" eaLnBrk="1" hangingPunct="1"/>
            <a:r>
              <a:rPr lang="es-ES" altLang="en-US" sz="2600" dirty="0">
                <a:latin typeface="Open Sans" panose="020B0606030504020204" pitchFamily="34" charset="0"/>
                <a:ea typeface="Open Sans" panose="020B0606030504020204" pitchFamily="34" charset="0"/>
                <a:cs typeface="Open Sans" panose="020B0606030504020204" pitchFamily="34" charset="0"/>
              </a:rPr>
              <a:t>¿Qué viene a tu mente cuando hablamos de inclusión?</a:t>
            </a:r>
          </a:p>
        </p:txBody>
      </p:sp>
      <p:pic>
        <p:nvPicPr>
          <p:cNvPr id="5" name="Picture Placeholder 4" descr="A person wearing a mask and standing next to a machine&#10;&#10;Description automatically generated">
            <a:extLst>
              <a:ext uri="{FF2B5EF4-FFF2-40B4-BE49-F238E27FC236}">
                <a16:creationId xmlns:a16="http://schemas.microsoft.com/office/drawing/2014/main" id="{C0CAB6C7-0F67-5808-16A3-6A4D9A83F04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510" r="3510"/>
          <a:stretch>
            <a:fillRect/>
          </a:stretch>
        </p:blipFill>
        <p:spPr>
          <a:xfrm>
            <a:off x="-1112520" y="0"/>
            <a:ext cx="6400800" cy="6858000"/>
          </a:xfrm>
        </p:spPr>
      </p:pic>
    </p:spTree>
    <p:extLst>
      <p:ext uri="{BB962C8B-B14F-4D97-AF65-F5344CB8AC3E}">
        <p14:creationId xmlns:p14="http://schemas.microsoft.com/office/powerpoint/2010/main" val="1422556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814376-F53A-233F-4C0D-5CC85DFF4158}"/>
              </a:ext>
            </a:extLst>
          </p:cNvPr>
          <p:cNvPicPr>
            <a:picLocks noChangeAspect="1"/>
          </p:cNvPicPr>
          <p:nvPr/>
        </p:nvPicPr>
        <p:blipFill>
          <a:blip r:embed="rId2"/>
          <a:stretch>
            <a:fillRect/>
          </a:stretch>
        </p:blipFill>
        <p:spPr>
          <a:xfrm>
            <a:off x="1431912" y="1812826"/>
            <a:ext cx="9346923" cy="4339898"/>
          </a:xfrm>
          <a:prstGeom prst="rect">
            <a:avLst/>
          </a:prstGeom>
        </p:spPr>
      </p:pic>
      <p:sp>
        <p:nvSpPr>
          <p:cNvPr id="4" name="Rectangle 3">
            <a:extLst>
              <a:ext uri="{FF2B5EF4-FFF2-40B4-BE49-F238E27FC236}">
                <a16:creationId xmlns:a16="http://schemas.microsoft.com/office/drawing/2014/main" id="{771C384C-0D0B-7179-A6AA-CE15DE7B90FA}"/>
              </a:ext>
            </a:extLst>
          </p:cNvPr>
          <p:cNvSpPr/>
          <p:nvPr/>
        </p:nvSpPr>
        <p:spPr>
          <a:xfrm>
            <a:off x="2362200" y="3548743"/>
            <a:ext cx="1589314" cy="391886"/>
          </a:xfrm>
          <a:prstGeom prst="rect">
            <a:avLst/>
          </a:prstGeom>
          <a:solidFill>
            <a:schemeClr val="bg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2"/>
                </a:solidFill>
              </a:rPr>
              <a:t>Protecci</a:t>
            </a:r>
            <a:r>
              <a:rPr lang="es-GT" dirty="0" err="1">
                <a:solidFill>
                  <a:schemeClr val="bg2"/>
                </a:solidFill>
              </a:rPr>
              <a:t>ón</a:t>
            </a:r>
            <a:endParaRPr lang="en-US" dirty="0">
              <a:solidFill>
                <a:schemeClr val="bg2"/>
              </a:solidFill>
            </a:endParaRPr>
          </a:p>
        </p:txBody>
      </p:sp>
      <p:sp>
        <p:nvSpPr>
          <p:cNvPr id="5" name="Rectangle 4">
            <a:extLst>
              <a:ext uri="{FF2B5EF4-FFF2-40B4-BE49-F238E27FC236}">
                <a16:creationId xmlns:a16="http://schemas.microsoft.com/office/drawing/2014/main" id="{A4932B34-0B2F-80E8-F7BB-00EA6C267219}"/>
              </a:ext>
            </a:extLst>
          </p:cNvPr>
          <p:cNvSpPr/>
          <p:nvPr/>
        </p:nvSpPr>
        <p:spPr>
          <a:xfrm>
            <a:off x="5061857" y="3548743"/>
            <a:ext cx="2296886" cy="391886"/>
          </a:xfrm>
          <a:prstGeom prst="rect">
            <a:avLst/>
          </a:prstGeom>
          <a:solidFill>
            <a:schemeClr val="bg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dirty="0">
                <a:solidFill>
                  <a:schemeClr val="bg2"/>
                </a:solidFill>
              </a:rPr>
              <a:t>Género y Diversidad</a:t>
            </a:r>
            <a:endParaRPr lang="en-US" dirty="0">
              <a:solidFill>
                <a:schemeClr val="bg2"/>
              </a:solidFill>
            </a:endParaRPr>
          </a:p>
        </p:txBody>
      </p:sp>
      <p:sp>
        <p:nvSpPr>
          <p:cNvPr id="7" name="Rectangle 6">
            <a:extLst>
              <a:ext uri="{FF2B5EF4-FFF2-40B4-BE49-F238E27FC236}">
                <a16:creationId xmlns:a16="http://schemas.microsoft.com/office/drawing/2014/main" id="{B05299AA-8A58-BC12-3A63-DA33BB71CA2B}"/>
              </a:ext>
            </a:extLst>
          </p:cNvPr>
          <p:cNvSpPr/>
          <p:nvPr/>
        </p:nvSpPr>
        <p:spPr>
          <a:xfrm>
            <a:off x="1948543" y="4310743"/>
            <a:ext cx="2383971" cy="555172"/>
          </a:xfrm>
          <a:prstGeom prst="rect">
            <a:avLst/>
          </a:prstGeom>
          <a:solidFill>
            <a:schemeClr val="bg2">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sz="1500" dirty="0"/>
              <a:t>Abordar la violencia, explotación y abuso</a:t>
            </a:r>
            <a:endParaRPr lang="en-US" sz="1500" dirty="0"/>
          </a:p>
        </p:txBody>
      </p:sp>
      <p:sp>
        <p:nvSpPr>
          <p:cNvPr id="8" name="Rectangle 7">
            <a:extLst>
              <a:ext uri="{FF2B5EF4-FFF2-40B4-BE49-F238E27FC236}">
                <a16:creationId xmlns:a16="http://schemas.microsoft.com/office/drawing/2014/main" id="{D55E18B5-E1C4-8A78-A056-F15956F8E34E}"/>
              </a:ext>
            </a:extLst>
          </p:cNvPr>
          <p:cNvSpPr/>
          <p:nvPr/>
        </p:nvSpPr>
        <p:spPr>
          <a:xfrm>
            <a:off x="4904014" y="4354287"/>
            <a:ext cx="2383971" cy="478970"/>
          </a:xfrm>
          <a:prstGeom prst="rect">
            <a:avLst/>
          </a:prstGeom>
          <a:solidFill>
            <a:schemeClr val="bg2">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sz="1500" dirty="0"/>
              <a:t>Abordar la discriminación </a:t>
            </a:r>
            <a:endParaRPr lang="en-US" sz="1500" dirty="0"/>
          </a:p>
        </p:txBody>
      </p:sp>
      <p:sp>
        <p:nvSpPr>
          <p:cNvPr id="9" name="Rectangle 8">
            <a:extLst>
              <a:ext uri="{FF2B5EF4-FFF2-40B4-BE49-F238E27FC236}">
                <a16:creationId xmlns:a16="http://schemas.microsoft.com/office/drawing/2014/main" id="{5E0E1E7C-C124-DE2C-D127-516BD2F6EDE1}"/>
              </a:ext>
            </a:extLst>
          </p:cNvPr>
          <p:cNvSpPr/>
          <p:nvPr/>
        </p:nvSpPr>
        <p:spPr>
          <a:xfrm>
            <a:off x="7941128" y="4386945"/>
            <a:ext cx="2383971" cy="478970"/>
          </a:xfrm>
          <a:prstGeom prst="rect">
            <a:avLst/>
          </a:prstGeom>
          <a:solidFill>
            <a:schemeClr val="bg2">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sz="1500" dirty="0"/>
              <a:t>Abordar a la exclusión </a:t>
            </a:r>
            <a:endParaRPr lang="en-US" sz="1500" dirty="0"/>
          </a:p>
        </p:txBody>
      </p:sp>
      <p:sp>
        <p:nvSpPr>
          <p:cNvPr id="10" name="Rectangle 9">
            <a:extLst>
              <a:ext uri="{FF2B5EF4-FFF2-40B4-BE49-F238E27FC236}">
                <a16:creationId xmlns:a16="http://schemas.microsoft.com/office/drawing/2014/main" id="{DF06B811-C984-B1E1-3903-A187FAFD20DB}"/>
              </a:ext>
            </a:extLst>
          </p:cNvPr>
          <p:cNvSpPr/>
          <p:nvPr/>
        </p:nvSpPr>
        <p:spPr>
          <a:xfrm>
            <a:off x="1741714" y="5159829"/>
            <a:ext cx="2743200" cy="636463"/>
          </a:xfrm>
          <a:prstGeom prst="rect">
            <a:avLst/>
          </a:prstGeom>
          <a:solidFill>
            <a:srgbClr val="3C27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800" i="1" dirty="0">
                <a:solidFill>
                  <a:schemeClr val="bg2"/>
                </a:solidFill>
                <a:latin typeface="Arial"/>
                <a:ea typeface="Arial"/>
                <a:cs typeface="Arial"/>
                <a:sym typeface="Arial"/>
              </a:rPr>
              <a:t>“Que nadie tenga en riesgo su seguridad”</a:t>
            </a:r>
            <a:endParaRPr lang="en-US" dirty="0">
              <a:solidFill>
                <a:schemeClr val="bg2"/>
              </a:solidFill>
            </a:endParaRPr>
          </a:p>
        </p:txBody>
      </p:sp>
      <p:sp>
        <p:nvSpPr>
          <p:cNvPr id="11" name="Rectangle 10">
            <a:extLst>
              <a:ext uri="{FF2B5EF4-FFF2-40B4-BE49-F238E27FC236}">
                <a16:creationId xmlns:a16="http://schemas.microsoft.com/office/drawing/2014/main" id="{38C6997F-DF07-5846-9AC9-A841FD289E0B}"/>
              </a:ext>
            </a:extLst>
          </p:cNvPr>
          <p:cNvSpPr/>
          <p:nvPr/>
        </p:nvSpPr>
        <p:spPr>
          <a:xfrm>
            <a:off x="4762057" y="5174759"/>
            <a:ext cx="2743200" cy="636463"/>
          </a:xfrm>
          <a:prstGeom prst="rect">
            <a:avLst/>
          </a:prstGeom>
          <a:solidFill>
            <a:srgbClr val="3C27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800" i="1" dirty="0">
                <a:solidFill>
                  <a:schemeClr val="bg2"/>
                </a:solidFill>
                <a:latin typeface="Arial"/>
                <a:ea typeface="Arial"/>
                <a:cs typeface="Arial"/>
                <a:sym typeface="Arial"/>
              </a:rPr>
              <a:t>“Que nadie quede atrás”</a:t>
            </a:r>
            <a:endParaRPr lang="en-US" dirty="0">
              <a:solidFill>
                <a:schemeClr val="bg2"/>
              </a:solidFill>
            </a:endParaRPr>
          </a:p>
        </p:txBody>
      </p:sp>
      <p:sp>
        <p:nvSpPr>
          <p:cNvPr id="12" name="Rectangle 11">
            <a:extLst>
              <a:ext uri="{FF2B5EF4-FFF2-40B4-BE49-F238E27FC236}">
                <a16:creationId xmlns:a16="http://schemas.microsoft.com/office/drawing/2014/main" id="{F15F68F0-040D-2347-FB30-FEC4D4532E1F}"/>
              </a:ext>
            </a:extLst>
          </p:cNvPr>
          <p:cNvSpPr/>
          <p:nvPr/>
        </p:nvSpPr>
        <p:spPr>
          <a:xfrm>
            <a:off x="7717971" y="5159828"/>
            <a:ext cx="2743200" cy="636463"/>
          </a:xfrm>
          <a:prstGeom prst="rect">
            <a:avLst/>
          </a:prstGeom>
          <a:solidFill>
            <a:srgbClr val="3C27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chemeClr val="bg2"/>
              </a:solidFill>
            </a:endParaRPr>
          </a:p>
          <a:p>
            <a:pPr algn="ctr"/>
            <a:r>
              <a:rPr lang="en-US" sz="2000" i="1" dirty="0">
                <a:solidFill>
                  <a:schemeClr val="bg2"/>
                </a:solidFill>
              </a:rPr>
              <a:t>“Que </a:t>
            </a:r>
            <a:r>
              <a:rPr lang="en-US" sz="2000" i="1" dirty="0" err="1">
                <a:solidFill>
                  <a:schemeClr val="bg2"/>
                </a:solidFill>
              </a:rPr>
              <a:t>nadie</a:t>
            </a:r>
            <a:r>
              <a:rPr lang="en-US" sz="2000" i="1" dirty="0">
                <a:solidFill>
                  <a:schemeClr val="bg2"/>
                </a:solidFill>
              </a:rPr>
              <a:t> </a:t>
            </a:r>
          </a:p>
          <a:p>
            <a:pPr algn="ctr"/>
            <a:r>
              <a:rPr lang="en-US" sz="2000" i="1" dirty="0" err="1">
                <a:solidFill>
                  <a:schemeClr val="bg2"/>
                </a:solidFill>
              </a:rPr>
              <a:t>quede</a:t>
            </a:r>
            <a:r>
              <a:rPr lang="en-US" sz="2000" i="1" dirty="0">
                <a:solidFill>
                  <a:schemeClr val="bg2"/>
                </a:solidFill>
              </a:rPr>
              <a:t> </a:t>
            </a:r>
            <a:r>
              <a:rPr lang="en-US" sz="2000" i="1" dirty="0" err="1">
                <a:solidFill>
                  <a:schemeClr val="bg2"/>
                </a:solidFill>
              </a:rPr>
              <a:t>fuera</a:t>
            </a:r>
            <a:r>
              <a:rPr lang="en-US" sz="2000" i="1" dirty="0">
                <a:solidFill>
                  <a:schemeClr val="bg2"/>
                </a:solidFill>
              </a:rPr>
              <a:t>”</a:t>
            </a:r>
          </a:p>
          <a:p>
            <a:pPr algn="ctr"/>
            <a:endParaRPr lang="en-US" dirty="0">
              <a:solidFill>
                <a:schemeClr val="bg2"/>
              </a:solidFill>
            </a:endParaRPr>
          </a:p>
        </p:txBody>
      </p:sp>
      <p:sp>
        <p:nvSpPr>
          <p:cNvPr id="13" name="Title 1">
            <a:extLst>
              <a:ext uri="{FF2B5EF4-FFF2-40B4-BE49-F238E27FC236}">
                <a16:creationId xmlns:a16="http://schemas.microsoft.com/office/drawing/2014/main" id="{2187A3C9-9E23-6301-F540-D97ED49E0BA2}"/>
              </a:ext>
            </a:extLst>
          </p:cNvPr>
          <p:cNvSpPr txBox="1">
            <a:spLocks/>
          </p:cNvSpPr>
          <p:nvPr/>
        </p:nvSpPr>
        <p:spPr>
          <a:xfrm>
            <a:off x="985156" y="529399"/>
            <a:ext cx="10221686" cy="741784"/>
          </a:xfrm>
          <a:prstGeom prst="rect">
            <a:avLst/>
          </a:prstGeom>
        </p:spPr>
        <p:txBody>
          <a:bodyP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000" b="1" dirty="0">
                <a:solidFill>
                  <a:schemeClr val="accent5"/>
                </a:solidFill>
                <a:latin typeface="Montserrat Bold" panose="00000800000000000000" pitchFamily="2" charset="0"/>
                <a:cs typeface="Mongolian Baiti" panose="03000500000000000000" pitchFamily="66" charset="0"/>
              </a:rPr>
              <a:t>Antes de empezar… </a:t>
            </a:r>
          </a:p>
          <a:p>
            <a:pPr algn="ctr"/>
            <a:r>
              <a:rPr lang="es-ES" sz="4000" b="1" dirty="0">
                <a:solidFill>
                  <a:schemeClr val="accent5"/>
                </a:solidFill>
                <a:latin typeface="Montserrat Bold" panose="00000800000000000000" pitchFamily="2" charset="0"/>
                <a:cs typeface="Mongolian Baiti" panose="03000500000000000000" pitchFamily="66" charset="0"/>
              </a:rPr>
              <a:t>¿Qué entendemos por PGI?</a:t>
            </a:r>
            <a:endParaRPr lang="nb-NO" sz="4000" b="1" dirty="0">
              <a:solidFill>
                <a:schemeClr val="accent5"/>
              </a:solidFill>
              <a:latin typeface="Montserrat Bold" panose="00000800000000000000" pitchFamily="2" charset="0"/>
              <a:cs typeface="Mongolian Baiti" panose="03000500000000000000" pitchFamily="66" charset="0"/>
            </a:endParaRPr>
          </a:p>
        </p:txBody>
      </p:sp>
    </p:spTree>
    <p:extLst>
      <p:ext uri="{BB962C8B-B14F-4D97-AF65-F5344CB8AC3E}">
        <p14:creationId xmlns:p14="http://schemas.microsoft.com/office/powerpoint/2010/main" val="452632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5C62A-265F-4C11-D949-0B9A921F68FC}"/>
            </a:ext>
          </a:extLst>
        </p:cNvPr>
        <p:cNvGrpSpPr/>
        <p:nvPr/>
      </p:nvGrpSpPr>
      <p:grpSpPr>
        <a:xfrm>
          <a:off x="0" y="0"/>
          <a:ext cx="0" cy="0"/>
          <a:chOff x="0" y="0"/>
          <a:chExt cx="0" cy="0"/>
        </a:xfrm>
      </p:grpSpPr>
      <p:sp>
        <p:nvSpPr>
          <p:cNvPr id="5" name="Google Shape;182;p23">
            <a:extLst>
              <a:ext uri="{FF2B5EF4-FFF2-40B4-BE49-F238E27FC236}">
                <a16:creationId xmlns:a16="http://schemas.microsoft.com/office/drawing/2014/main" id="{ED8F3899-F949-3A2E-3B00-53954E039161}"/>
              </a:ext>
            </a:extLst>
          </p:cNvPr>
          <p:cNvSpPr txBox="1"/>
          <p:nvPr/>
        </p:nvSpPr>
        <p:spPr>
          <a:xfrm>
            <a:off x="3825241" y="1361096"/>
            <a:ext cx="6579746" cy="859867"/>
          </a:xfrm>
          <a:prstGeom prst="rect">
            <a:avLst/>
          </a:prstGeom>
          <a:noFill/>
          <a:ln>
            <a:noFill/>
          </a:ln>
        </p:spPr>
        <p:txBody>
          <a:bodyPr spcFirstLastPara="1" wrap="square" lIns="121881" tIns="121881" rIns="121881" bIns="121881" anchor="t" anchorCtr="0">
            <a:noAutofit/>
          </a:bodyPr>
          <a:lstStyle/>
          <a:p>
            <a:pPr algn="ctr">
              <a:buClr>
                <a:srgbClr val="000000"/>
              </a:buClr>
              <a:buSzPts val="2800"/>
            </a:pPr>
            <a:r>
              <a:rPr lang="es-GT" sz="3200" b="1" dirty="0">
                <a:solidFill>
                  <a:schemeClr val="accent1"/>
                </a:solidFill>
                <a:latin typeface="Montserrat" pitchFamily="2" charset="77"/>
                <a:ea typeface="Roboto Black" panose="02000000000000000000" pitchFamily="2" charset="0"/>
                <a:cs typeface="Open Sans Light" panose="020B0306030504020204" pitchFamily="34" charset="0"/>
                <a:sym typeface="Comfortaa"/>
              </a:rPr>
              <a:t>Protección en el Movimiento</a:t>
            </a:r>
            <a:endParaRPr sz="3200" b="1" dirty="0">
              <a:solidFill>
                <a:schemeClr val="accent1"/>
              </a:solidFill>
              <a:latin typeface="Montserrat" pitchFamily="2" charset="77"/>
              <a:ea typeface="Roboto Black" panose="02000000000000000000" pitchFamily="2" charset="0"/>
              <a:cs typeface="Open Sans Light" panose="020B0306030504020204" pitchFamily="34" charset="0"/>
              <a:sym typeface="Comfortaa"/>
            </a:endParaRPr>
          </a:p>
        </p:txBody>
      </p:sp>
      <p:sp>
        <p:nvSpPr>
          <p:cNvPr id="7" name="TextBox 6">
            <a:extLst>
              <a:ext uri="{FF2B5EF4-FFF2-40B4-BE49-F238E27FC236}">
                <a16:creationId xmlns:a16="http://schemas.microsoft.com/office/drawing/2014/main" id="{773F4B4A-80AB-1A06-4ADD-FC4E1B9257AB}"/>
              </a:ext>
            </a:extLst>
          </p:cNvPr>
          <p:cNvSpPr txBox="1"/>
          <p:nvPr/>
        </p:nvSpPr>
        <p:spPr>
          <a:xfrm>
            <a:off x="3956899" y="2220963"/>
            <a:ext cx="6827519" cy="3477875"/>
          </a:xfrm>
          <a:prstGeom prst="rect">
            <a:avLst/>
          </a:prstGeom>
          <a:noFill/>
        </p:spPr>
        <p:txBody>
          <a:bodyPr wrap="square">
            <a:spAutoFit/>
          </a:bodyPr>
          <a:lstStyle/>
          <a:p>
            <a:pPr algn="l"/>
            <a:r>
              <a:rPr lang="es-ES" sz="2000" dirty="0">
                <a:latin typeface="Open Sans" panose="020B0606030504020204" pitchFamily="34" charset="0"/>
                <a:ea typeface="Open Sans" panose="020B0606030504020204" pitchFamily="34" charset="0"/>
                <a:cs typeface="Open Sans" panose="020B0606030504020204" pitchFamily="34" charset="0"/>
              </a:rPr>
              <a:t>En el Movimiento Internacional de la Cruz Roja y de la Media Luna Roja, la protección significa proteger a las personas afectadas o en riesgo de verse afectadas por violaciones de los ordenamientos jurídicos pertinentes1 en contextos tales como desastres, conflictos, crisis y otras emergencias, otras situaciones de violencia, así como pobreza persistente, privación o desigualdad.</a:t>
            </a:r>
          </a:p>
          <a:p>
            <a:pPr algn="l"/>
            <a:endParaRPr lang="es-ES"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algn="l"/>
            <a:r>
              <a:rPr lang="es-ES"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En la labor de protección, así como en todas las demás acciones que emprendemos, hacemos todos  los esfuerzos posibles por </a:t>
            </a:r>
            <a:r>
              <a:rPr lang="es-ES" sz="2000" b="1" i="0" dirty="0">
                <a:solidFill>
                  <a:schemeClr val="accent3"/>
                </a:solidFill>
                <a:effectLst/>
                <a:latin typeface="Open Sans" panose="020B0606030504020204" pitchFamily="34" charset="0"/>
                <a:ea typeface="Open Sans" panose="020B0606030504020204" pitchFamily="34" charset="0"/>
                <a:cs typeface="Open Sans" panose="020B0606030504020204" pitchFamily="34" charset="0"/>
              </a:rPr>
              <a:t>“no causar daño”.</a:t>
            </a:r>
          </a:p>
        </p:txBody>
      </p:sp>
      <p:pic>
        <p:nvPicPr>
          <p:cNvPr id="6" name="Picture 5">
            <a:extLst>
              <a:ext uri="{FF2B5EF4-FFF2-40B4-BE49-F238E27FC236}">
                <a16:creationId xmlns:a16="http://schemas.microsoft.com/office/drawing/2014/main" id="{D2D8C71B-877F-CD4D-7BC1-278C63F4535D}"/>
              </a:ext>
            </a:extLst>
          </p:cNvPr>
          <p:cNvPicPr>
            <a:picLocks noChangeAspect="1"/>
          </p:cNvPicPr>
          <p:nvPr/>
        </p:nvPicPr>
        <p:blipFill>
          <a:blip r:embed="rId3"/>
          <a:stretch>
            <a:fillRect/>
          </a:stretch>
        </p:blipFill>
        <p:spPr>
          <a:xfrm>
            <a:off x="321610" y="1361096"/>
            <a:ext cx="3124200" cy="44914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88037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82;p23">
            <a:extLst>
              <a:ext uri="{FF2B5EF4-FFF2-40B4-BE49-F238E27FC236}">
                <a16:creationId xmlns:a16="http://schemas.microsoft.com/office/drawing/2014/main" id="{AEEEDD10-6784-737D-F8A0-12374B6999DF}"/>
              </a:ext>
            </a:extLst>
          </p:cNvPr>
          <p:cNvSpPr txBox="1"/>
          <p:nvPr/>
        </p:nvSpPr>
        <p:spPr>
          <a:xfrm>
            <a:off x="3718561" y="1464079"/>
            <a:ext cx="6579746" cy="859867"/>
          </a:xfrm>
          <a:prstGeom prst="rect">
            <a:avLst/>
          </a:prstGeom>
          <a:noFill/>
          <a:ln>
            <a:noFill/>
          </a:ln>
        </p:spPr>
        <p:txBody>
          <a:bodyPr spcFirstLastPara="1" wrap="square" lIns="121881" tIns="121881" rIns="121881" bIns="121881" anchor="t" anchorCtr="0">
            <a:noAutofit/>
          </a:bodyPr>
          <a:lstStyle/>
          <a:p>
            <a:pPr algn="ctr">
              <a:buClr>
                <a:srgbClr val="000000"/>
              </a:buClr>
              <a:buSzPts val="2800"/>
            </a:pPr>
            <a:r>
              <a:rPr lang="es-GT" sz="3200" b="1" dirty="0">
                <a:solidFill>
                  <a:schemeClr val="accent1"/>
                </a:solidFill>
                <a:latin typeface="Montserrat" pitchFamily="2" charset="77"/>
                <a:ea typeface="Roboto Black" panose="02000000000000000000" pitchFamily="2" charset="0"/>
                <a:cs typeface="Open Sans Light" panose="020B0306030504020204" pitchFamily="34" charset="0"/>
                <a:sym typeface="Comfortaa"/>
              </a:rPr>
              <a:t>Protección en el Movimiento</a:t>
            </a:r>
            <a:endParaRPr sz="3200" b="1" dirty="0">
              <a:solidFill>
                <a:schemeClr val="accent1"/>
              </a:solidFill>
              <a:latin typeface="Montserrat" pitchFamily="2" charset="77"/>
              <a:ea typeface="Roboto Black" panose="02000000000000000000" pitchFamily="2" charset="0"/>
              <a:cs typeface="Open Sans Light" panose="020B0306030504020204" pitchFamily="34" charset="0"/>
              <a:sym typeface="Comfortaa"/>
            </a:endParaRPr>
          </a:p>
        </p:txBody>
      </p:sp>
      <p:sp>
        <p:nvSpPr>
          <p:cNvPr id="7" name="TextBox 6">
            <a:extLst>
              <a:ext uri="{FF2B5EF4-FFF2-40B4-BE49-F238E27FC236}">
                <a16:creationId xmlns:a16="http://schemas.microsoft.com/office/drawing/2014/main" id="{A668BBD6-4BF5-B684-6AD9-CBB9A04217DC}"/>
              </a:ext>
            </a:extLst>
          </p:cNvPr>
          <p:cNvSpPr txBox="1"/>
          <p:nvPr/>
        </p:nvSpPr>
        <p:spPr>
          <a:xfrm>
            <a:off x="3762315" y="2323946"/>
            <a:ext cx="7345679" cy="2554545"/>
          </a:xfrm>
          <a:prstGeom prst="rect">
            <a:avLst/>
          </a:prstGeom>
          <a:noFill/>
        </p:spPr>
        <p:txBody>
          <a:bodyPr wrap="square">
            <a:spAutoFit/>
          </a:bodyPr>
          <a:lstStyle/>
          <a:p>
            <a:pPr algn="l"/>
            <a:endParaRPr lang="es-ES" sz="2000" dirty="0">
              <a:solidFill>
                <a:srgbClr val="000000"/>
              </a:solidFill>
              <a:highlight>
                <a:srgbClr val="FFFF00"/>
              </a:highlight>
              <a:latin typeface="Open Sans" panose="020B0606030504020204" pitchFamily="34" charset="0"/>
              <a:ea typeface="Open Sans" panose="020B0606030504020204" pitchFamily="34" charset="0"/>
              <a:cs typeface="Open Sans" panose="020B0606030504020204" pitchFamily="34" charset="0"/>
            </a:endParaRPr>
          </a:p>
          <a:p>
            <a:pPr algn="l"/>
            <a:r>
              <a:rPr lang="es-E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¿Por qué lo abordamos? </a:t>
            </a:r>
            <a:r>
              <a:rPr lang="es-E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N</a:t>
            </a:r>
            <a:r>
              <a:rPr lang="es-ES"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ecesidad de protección contra las violaciones de derechos fundamentales en la amplia gama de contextos en los que trabajamos, como desastres, conflictos, crisis y otras situaciones de emergencia, así como  contra las violaciones o los riesgos de violaciones (denominados “riesgos de protección”) no vinculados a una crisis en particular.</a:t>
            </a:r>
          </a:p>
        </p:txBody>
      </p:sp>
      <p:pic>
        <p:nvPicPr>
          <p:cNvPr id="6" name="Picture 5">
            <a:extLst>
              <a:ext uri="{FF2B5EF4-FFF2-40B4-BE49-F238E27FC236}">
                <a16:creationId xmlns:a16="http://schemas.microsoft.com/office/drawing/2014/main" id="{3CD2A77D-C8D0-3805-10B8-8C1E6EDF392B}"/>
              </a:ext>
            </a:extLst>
          </p:cNvPr>
          <p:cNvPicPr>
            <a:picLocks noChangeAspect="1"/>
          </p:cNvPicPr>
          <p:nvPr/>
        </p:nvPicPr>
        <p:blipFill>
          <a:blip r:embed="rId3"/>
          <a:stretch>
            <a:fillRect/>
          </a:stretch>
        </p:blipFill>
        <p:spPr>
          <a:xfrm>
            <a:off x="321610" y="1361096"/>
            <a:ext cx="3124200" cy="44914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45917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82;p23">
            <a:extLst>
              <a:ext uri="{FF2B5EF4-FFF2-40B4-BE49-F238E27FC236}">
                <a16:creationId xmlns:a16="http://schemas.microsoft.com/office/drawing/2014/main" id="{AEEEDD10-6784-737D-F8A0-12374B6999DF}"/>
              </a:ext>
            </a:extLst>
          </p:cNvPr>
          <p:cNvSpPr txBox="1"/>
          <p:nvPr/>
        </p:nvSpPr>
        <p:spPr>
          <a:xfrm>
            <a:off x="4922520" y="471189"/>
            <a:ext cx="4912399" cy="859867"/>
          </a:xfrm>
          <a:prstGeom prst="rect">
            <a:avLst/>
          </a:prstGeom>
          <a:noFill/>
          <a:ln>
            <a:noFill/>
          </a:ln>
        </p:spPr>
        <p:txBody>
          <a:bodyPr spcFirstLastPara="1" wrap="square" lIns="121881" tIns="121881" rIns="121881" bIns="121881" anchor="t" anchorCtr="0">
            <a:noAutofit/>
          </a:bodyPr>
          <a:lstStyle/>
          <a:p>
            <a:pPr>
              <a:buClr>
                <a:srgbClr val="000000"/>
              </a:buClr>
              <a:buSzPts val="2800"/>
            </a:pPr>
            <a:r>
              <a:rPr lang="es-GT" sz="3600" b="1" dirty="0">
                <a:solidFill>
                  <a:schemeClr val="accent1"/>
                </a:solidFill>
                <a:latin typeface="Montserrat" pitchFamily="2" charset="77"/>
                <a:ea typeface="Roboto Black" panose="02000000000000000000" pitchFamily="2" charset="0"/>
                <a:cs typeface="Open Sans Light" panose="020B0306030504020204" pitchFamily="34" charset="0"/>
                <a:sym typeface="Comfortaa"/>
              </a:rPr>
              <a:t>¿Por qué abordamos PGI?</a:t>
            </a:r>
            <a:endParaRPr sz="3600" b="1" dirty="0">
              <a:solidFill>
                <a:schemeClr val="accent1"/>
              </a:solidFill>
              <a:latin typeface="Montserrat" pitchFamily="2" charset="77"/>
              <a:ea typeface="Roboto Black" panose="02000000000000000000" pitchFamily="2" charset="0"/>
              <a:cs typeface="Open Sans Light" panose="020B0306030504020204" pitchFamily="34" charset="0"/>
              <a:sym typeface="Comfortaa"/>
            </a:endParaRPr>
          </a:p>
        </p:txBody>
      </p:sp>
      <p:sp>
        <p:nvSpPr>
          <p:cNvPr id="7" name="TextBox 6">
            <a:extLst>
              <a:ext uri="{FF2B5EF4-FFF2-40B4-BE49-F238E27FC236}">
                <a16:creationId xmlns:a16="http://schemas.microsoft.com/office/drawing/2014/main" id="{A668BBD6-4BF5-B684-6AD9-CBB9A04217DC}"/>
              </a:ext>
            </a:extLst>
          </p:cNvPr>
          <p:cNvSpPr txBox="1"/>
          <p:nvPr/>
        </p:nvSpPr>
        <p:spPr>
          <a:xfrm>
            <a:off x="4922520" y="1862496"/>
            <a:ext cx="6338533" cy="4524315"/>
          </a:xfrm>
          <a:prstGeom prst="rect">
            <a:avLst/>
          </a:prstGeom>
          <a:noFill/>
        </p:spPr>
        <p:txBody>
          <a:bodyPr wrap="square">
            <a:spAutoFit/>
          </a:bodyPr>
          <a:lstStyle/>
          <a:p>
            <a:pPr algn="just"/>
            <a:r>
              <a:rPr lang="es-ES" b="0" i="0" dirty="0">
                <a:solidFill>
                  <a:srgbClr val="000000"/>
                </a:solidFill>
                <a:effectLst/>
                <a:latin typeface="Open Sans" pitchFamily="2" charset="0"/>
                <a:ea typeface="Open Sans" pitchFamily="2" charset="0"/>
                <a:cs typeface="Open Sans" pitchFamily="2" charset="0"/>
              </a:rPr>
              <a:t>Demuestra el compromiso de la red de la IFRC de prevenir, mitigar y responder a la violencia, la discriminación y la exclusión mediante el fortalecimiento de su capacidad institucional, a través de programas y operaciones, y mediante la promoción, las asociaciones y la colaboración.</a:t>
            </a:r>
          </a:p>
          <a:p>
            <a:pPr algn="just"/>
            <a:endParaRPr lang="es-ES" b="0" i="0" dirty="0">
              <a:solidFill>
                <a:srgbClr val="000000"/>
              </a:solidFill>
              <a:effectLst/>
              <a:latin typeface="Open Sans" pitchFamily="2" charset="0"/>
              <a:ea typeface="Open Sans" pitchFamily="2" charset="0"/>
              <a:cs typeface="Open Sans" pitchFamily="2" charset="0"/>
            </a:endParaRPr>
          </a:p>
          <a:p>
            <a:pPr algn="just"/>
            <a:r>
              <a:rPr lang="es-ES" b="0" i="0" dirty="0">
                <a:solidFill>
                  <a:srgbClr val="000000"/>
                </a:solidFill>
                <a:effectLst/>
                <a:latin typeface="Open Sans" pitchFamily="2" charset="0"/>
                <a:ea typeface="Open Sans" pitchFamily="2" charset="0"/>
                <a:cs typeface="Open Sans" pitchFamily="2" charset="0"/>
              </a:rPr>
              <a:t>La política refuerza y aclara el valor único de la labor de la red de la IFRC en este ámbito, a través de la acción individual de las Sociedades Nacionales y del apoyo de la Secretaría de la IFRC. También sirve de base para reforzar la complementariedad de las funciones y los enfoques relacionados con la protección entre todas las Sociedades Nacionales, la IFRC, el CICR, otros actores humanitarios y los gobiernos.</a:t>
            </a:r>
          </a:p>
          <a:p>
            <a:pPr algn="just">
              <a:buFont typeface="Arial" panose="020B0604020202020204" pitchFamily="34" charset="0"/>
              <a:buChar char="•"/>
            </a:pPr>
            <a:endParaRPr lang="es-ES" b="0" i="0" dirty="0">
              <a:solidFill>
                <a:srgbClr val="000000"/>
              </a:solidFill>
              <a:effectLst/>
              <a:latin typeface="Open Sans" pitchFamily="2" charset="0"/>
              <a:ea typeface="Open Sans" pitchFamily="2" charset="0"/>
              <a:cs typeface="Open Sans" pitchFamily="2" charset="0"/>
            </a:endParaRPr>
          </a:p>
        </p:txBody>
      </p:sp>
      <p:pic>
        <p:nvPicPr>
          <p:cNvPr id="11" name="Picture 10" descr="A purple and white cover with white text&#10;&#10;Description automatically generated">
            <a:extLst>
              <a:ext uri="{FF2B5EF4-FFF2-40B4-BE49-F238E27FC236}">
                <a16:creationId xmlns:a16="http://schemas.microsoft.com/office/drawing/2014/main" id="{7F7825D0-D0FC-8DE5-307A-3ABA33BF12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 y="471189"/>
            <a:ext cx="4343400" cy="5915622"/>
          </a:xfrm>
          <a:prstGeom prst="rect">
            <a:avLst/>
          </a:prstGeom>
        </p:spPr>
      </p:pic>
    </p:spTree>
    <p:extLst>
      <p:ext uri="{BB962C8B-B14F-4D97-AF65-F5344CB8AC3E}">
        <p14:creationId xmlns:p14="http://schemas.microsoft.com/office/powerpoint/2010/main" val="2311651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5E50C8EB-4D57-CABD-21E1-95DA1AAF2443}"/>
              </a:ext>
            </a:extLst>
          </p:cNvPr>
          <p:cNvSpPr/>
          <p:nvPr/>
        </p:nvSpPr>
        <p:spPr>
          <a:xfrm>
            <a:off x="795338" y="827315"/>
            <a:ext cx="10917691" cy="5316083"/>
          </a:xfrm>
          <a:prstGeom prst="ellipse">
            <a:avLst/>
          </a:prstGeom>
          <a:solidFill>
            <a:schemeClr val="bg2">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D6FDA75-254E-7D7C-51F5-E7D937C722AE}"/>
              </a:ext>
            </a:extLst>
          </p:cNvPr>
          <p:cNvSpPr/>
          <p:nvPr/>
        </p:nvSpPr>
        <p:spPr>
          <a:xfrm>
            <a:off x="2906713" y="1003001"/>
            <a:ext cx="8222568" cy="4598338"/>
          </a:xfrm>
          <a:prstGeom prst="ellipse">
            <a:avLst/>
          </a:prstGeom>
          <a:solidFill>
            <a:srgbClr val="A162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82A3A33-4976-EDDC-9FBE-40D015EF2010}"/>
              </a:ext>
            </a:extLst>
          </p:cNvPr>
          <p:cNvSpPr/>
          <p:nvPr/>
        </p:nvSpPr>
        <p:spPr>
          <a:xfrm>
            <a:off x="5301343" y="1214335"/>
            <a:ext cx="6457760" cy="4387952"/>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1B59D35-3D9F-F7F6-0A1B-2A6E3891240A}"/>
              </a:ext>
            </a:extLst>
          </p:cNvPr>
          <p:cNvSpPr/>
          <p:nvPr/>
        </p:nvSpPr>
        <p:spPr>
          <a:xfrm>
            <a:off x="8245608" y="1810091"/>
            <a:ext cx="3490458" cy="3264580"/>
          </a:xfrm>
          <a:prstGeom prst="ellipse">
            <a:avLst/>
          </a:prstGeom>
          <a:solidFill>
            <a:srgbClr val="5A278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oogle Shape;263;p17">
            <a:extLst>
              <a:ext uri="{FF2B5EF4-FFF2-40B4-BE49-F238E27FC236}">
                <a16:creationId xmlns:a16="http://schemas.microsoft.com/office/drawing/2014/main" id="{4C41FD06-B61F-3948-F59D-06830C791C66}"/>
              </a:ext>
            </a:extLst>
          </p:cNvPr>
          <p:cNvGrpSpPr/>
          <p:nvPr/>
        </p:nvGrpSpPr>
        <p:grpSpPr>
          <a:xfrm>
            <a:off x="795338" y="1479509"/>
            <a:ext cx="10755312" cy="5101317"/>
            <a:chOff x="1192696" y="2221350"/>
            <a:chExt cx="16135115" cy="7652859"/>
          </a:xfrm>
        </p:grpSpPr>
        <p:sp>
          <p:nvSpPr>
            <p:cNvPr id="5" name="Google Shape;265;p17">
              <a:extLst>
                <a:ext uri="{FF2B5EF4-FFF2-40B4-BE49-F238E27FC236}">
                  <a16:creationId xmlns:a16="http://schemas.microsoft.com/office/drawing/2014/main" id="{80DFE420-FE95-B3BF-40B6-7A00CAA94685}"/>
                </a:ext>
              </a:extLst>
            </p:cNvPr>
            <p:cNvSpPr/>
            <p:nvPr/>
          </p:nvSpPr>
          <p:spPr>
            <a:xfrm>
              <a:off x="4662638" y="4359557"/>
              <a:ext cx="3677139" cy="4732833"/>
            </a:xfrm>
            <a:custGeom>
              <a:avLst/>
              <a:gdLst/>
              <a:ahLst/>
              <a:cxnLst/>
              <a:rect l="l" t="t" r="r" b="b"/>
              <a:pathLst>
                <a:path w="3775075" h="4277995" extrusionOk="0">
                  <a:moveTo>
                    <a:pt x="3774948" y="0"/>
                  </a:moveTo>
                  <a:lnTo>
                    <a:pt x="0" y="0"/>
                  </a:lnTo>
                  <a:lnTo>
                    <a:pt x="0" y="4277868"/>
                  </a:lnTo>
                  <a:lnTo>
                    <a:pt x="3774948" y="4277868"/>
                  </a:lnTo>
                  <a:lnTo>
                    <a:pt x="3774948" y="0"/>
                  </a:lnTo>
                  <a:close/>
                </a:path>
              </a:pathLst>
            </a:custGeom>
            <a:solidFill>
              <a:srgbClr val="DFC6F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sp>
          <p:nvSpPr>
            <p:cNvPr id="6" name="Google Shape;266;p17">
              <a:extLst>
                <a:ext uri="{FF2B5EF4-FFF2-40B4-BE49-F238E27FC236}">
                  <a16:creationId xmlns:a16="http://schemas.microsoft.com/office/drawing/2014/main" id="{F2D88A74-CF0C-0E7A-D78C-05C0DC17776A}"/>
                </a:ext>
              </a:extLst>
            </p:cNvPr>
            <p:cNvSpPr txBox="1"/>
            <p:nvPr/>
          </p:nvSpPr>
          <p:spPr>
            <a:xfrm>
              <a:off x="4757901" y="4479390"/>
              <a:ext cx="3527101" cy="2800673"/>
            </a:xfrm>
            <a:prstGeom prst="rect">
              <a:avLst/>
            </a:prstGeom>
            <a:solidFill>
              <a:srgbClr val="DFC6F8"/>
            </a:solidFill>
            <a:ln>
              <a:noFill/>
            </a:ln>
          </p:spPr>
          <p:txBody>
            <a:bodyPr spcFirstLastPara="1" wrap="square" lIns="0" tIns="8025" rIns="0" bIns="0" anchor="t" anchorCtr="0">
              <a:spAutoFit/>
            </a:bodyPr>
            <a:lstStyle/>
            <a:p>
              <a:pPr marL="0" marR="0" lvl="0" indent="-84645" algn="l" rtl="0">
                <a:spcBef>
                  <a:spcPts val="0"/>
                </a:spcBef>
                <a:spcAft>
                  <a:spcPts val="0"/>
                </a:spcAft>
                <a:buClr>
                  <a:srgbClr val="000000"/>
                </a:buClr>
                <a:buSzPts val="1333"/>
                <a:buFont typeface="Arial"/>
                <a:buChar char="•"/>
              </a:pPr>
              <a:r>
                <a:rPr lang="es-ES" sz="1333" b="1" i="1" dirty="0" err="1">
                  <a:solidFill>
                    <a:srgbClr val="000000"/>
                  </a:solidFill>
                  <a:latin typeface="Calibri"/>
                  <a:ea typeface="Calibri"/>
                  <a:cs typeface="Calibri"/>
                  <a:sym typeface="Calibri"/>
                </a:rPr>
                <a:t>Accion</a:t>
              </a:r>
              <a:r>
                <a:rPr lang="es-ES" sz="1333" b="1" i="1" dirty="0">
                  <a:solidFill>
                    <a:srgbClr val="000000"/>
                  </a:solidFill>
                  <a:latin typeface="Calibri"/>
                  <a:ea typeface="Calibri"/>
                  <a:cs typeface="Calibri"/>
                  <a:sym typeface="Calibri"/>
                </a:rPr>
                <a:t> sin Daño/No hacer da</a:t>
              </a:r>
              <a:r>
                <a:rPr lang="es-GT" sz="1333" b="1" i="1" dirty="0" err="1">
                  <a:solidFill>
                    <a:srgbClr val="000000"/>
                  </a:solidFill>
                  <a:latin typeface="Calibri"/>
                  <a:ea typeface="Calibri"/>
                  <a:cs typeface="Calibri"/>
                  <a:sym typeface="Calibri"/>
                </a:rPr>
                <a:t>ño</a:t>
              </a:r>
              <a:endParaRPr sz="1333" b="1" i="1" dirty="0">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333"/>
                <a:buFont typeface="Arial"/>
                <a:buNone/>
              </a:pPr>
              <a:endParaRPr sz="1333" b="1" i="1" dirty="0">
                <a:solidFill>
                  <a:srgbClr val="000000"/>
                </a:solidFill>
                <a:latin typeface="Calibri"/>
                <a:ea typeface="Calibri"/>
                <a:cs typeface="Calibri"/>
                <a:sym typeface="Calibri"/>
              </a:endParaRPr>
            </a:p>
            <a:p>
              <a:pPr marL="0" marR="0" lvl="0" indent="-84645" algn="l" rtl="0">
                <a:spcBef>
                  <a:spcPts val="0"/>
                </a:spcBef>
                <a:spcAft>
                  <a:spcPts val="0"/>
                </a:spcAft>
                <a:buClr>
                  <a:srgbClr val="000000"/>
                </a:buClr>
                <a:buSzPts val="1333"/>
                <a:buFont typeface="Arial"/>
                <a:buChar char="•"/>
              </a:pPr>
              <a:r>
                <a:rPr lang="es-ES" sz="1333" dirty="0">
                  <a:solidFill>
                    <a:srgbClr val="000000"/>
                  </a:solidFill>
                  <a:latin typeface="Calibri"/>
                  <a:ea typeface="Calibri"/>
                  <a:cs typeface="Calibri"/>
                  <a:sym typeface="Calibri"/>
                </a:rPr>
                <a:t>E</a:t>
              </a:r>
              <a:r>
                <a:rPr lang="es-ES" sz="1333" b="1" dirty="0">
                  <a:solidFill>
                    <a:srgbClr val="000000"/>
                  </a:solidFill>
                  <a:latin typeface="Calibri"/>
                  <a:ea typeface="Calibri"/>
                  <a:cs typeface="Calibri"/>
                  <a:sym typeface="Calibri"/>
                </a:rPr>
                <a:t>vitar los efectos perjudiciales de las acciones</a:t>
              </a:r>
              <a:endParaRPr sz="1333" b="1" dirty="0">
                <a:solidFill>
                  <a:srgbClr val="000000"/>
                </a:solidFill>
                <a:latin typeface="Arial"/>
                <a:ea typeface="Arial"/>
                <a:cs typeface="Arial"/>
                <a:sym typeface="Arial"/>
              </a:endParaRPr>
            </a:p>
            <a:p>
              <a:pPr marL="78309" marR="0" lvl="0" indent="-84645" algn="l" rtl="0">
                <a:spcBef>
                  <a:spcPts val="63"/>
                </a:spcBef>
                <a:spcAft>
                  <a:spcPts val="0"/>
                </a:spcAft>
                <a:buClr>
                  <a:srgbClr val="000000"/>
                </a:buClr>
                <a:buSzPts val="1333"/>
                <a:buFont typeface="Arial"/>
                <a:buChar char="•"/>
              </a:pPr>
              <a:r>
                <a:rPr lang="es-ES" sz="1333" b="1" dirty="0">
                  <a:solidFill>
                    <a:srgbClr val="000000"/>
                  </a:solidFill>
                  <a:latin typeface="Calibri"/>
                  <a:ea typeface="Calibri"/>
                  <a:cs typeface="Calibri"/>
                  <a:sym typeface="Calibri"/>
                </a:rPr>
                <a:t>Tomar medidas para evitar o mitigar las consecuencias negativas durante el diseño, la ejecución y el seguimiento de las actividades</a:t>
              </a:r>
              <a:endParaRPr sz="1600" b="1" dirty="0">
                <a:solidFill>
                  <a:srgbClr val="000000"/>
                </a:solidFill>
                <a:latin typeface="Calibri"/>
                <a:ea typeface="Calibri"/>
                <a:cs typeface="Calibri"/>
                <a:sym typeface="Calibri"/>
              </a:endParaRPr>
            </a:p>
          </p:txBody>
        </p:sp>
        <p:sp>
          <p:nvSpPr>
            <p:cNvPr id="7" name="Google Shape;267;p17">
              <a:extLst>
                <a:ext uri="{FF2B5EF4-FFF2-40B4-BE49-F238E27FC236}">
                  <a16:creationId xmlns:a16="http://schemas.microsoft.com/office/drawing/2014/main" id="{150FB5CA-E32D-7348-34AE-605B36B676C7}"/>
                </a:ext>
              </a:extLst>
            </p:cNvPr>
            <p:cNvSpPr txBox="1"/>
            <p:nvPr/>
          </p:nvSpPr>
          <p:spPr>
            <a:xfrm>
              <a:off x="4757901" y="7337436"/>
              <a:ext cx="3570309" cy="2127885"/>
            </a:xfrm>
            <a:prstGeom prst="rect">
              <a:avLst/>
            </a:prstGeom>
            <a:solidFill>
              <a:srgbClr val="DFC6F8"/>
            </a:solidFill>
            <a:ln>
              <a:noFill/>
            </a:ln>
          </p:spPr>
          <p:txBody>
            <a:bodyPr spcFirstLastPara="1" wrap="square" lIns="0" tIns="8025" rIns="0" bIns="0" anchor="t" anchorCtr="0">
              <a:spAutoFit/>
            </a:bodyPr>
            <a:lstStyle/>
            <a:p>
              <a:pPr marL="0" marR="0" lvl="0" indent="0" algn="l" rtl="0">
                <a:spcBef>
                  <a:spcPts val="0"/>
                </a:spcBef>
                <a:spcAft>
                  <a:spcPts val="0"/>
                </a:spcAft>
                <a:buNone/>
              </a:pPr>
              <a:r>
                <a:rPr lang="es-ES" sz="1333" b="1" i="1" dirty="0">
                  <a:solidFill>
                    <a:srgbClr val="000000"/>
                  </a:solidFill>
                  <a:latin typeface="Calibri"/>
                  <a:ea typeface="Calibri"/>
                  <a:cs typeface="Calibri"/>
                  <a:sym typeface="Calibri"/>
                </a:rPr>
                <a:t>Integración de la protección</a:t>
              </a:r>
              <a:endParaRPr sz="1600" b="1" dirty="0">
                <a:solidFill>
                  <a:srgbClr val="000000"/>
                </a:solidFill>
                <a:latin typeface="Calibri"/>
                <a:ea typeface="Calibri"/>
                <a:cs typeface="Calibri"/>
                <a:sym typeface="Calibri"/>
              </a:endParaRPr>
            </a:p>
            <a:p>
              <a:pPr marL="189865" marR="0" lvl="0" indent="-189865" algn="l" rtl="0">
                <a:spcBef>
                  <a:spcPts val="0"/>
                </a:spcBef>
                <a:spcAft>
                  <a:spcPts val="0"/>
                </a:spcAft>
                <a:buClr>
                  <a:srgbClr val="000000"/>
                </a:buClr>
                <a:buSzPts val="1333"/>
                <a:buFont typeface="Arial"/>
                <a:buChar char="•"/>
              </a:pPr>
              <a:r>
                <a:rPr lang="es-ES" sz="1333" b="1" dirty="0">
                  <a:solidFill>
                    <a:srgbClr val="000000"/>
                  </a:solidFill>
                  <a:latin typeface="Calibri"/>
                  <a:ea typeface="Calibri"/>
                  <a:cs typeface="Calibri"/>
                  <a:sym typeface="Calibri"/>
                </a:rPr>
                <a:t>Garantizar la dignidad, el acceso, la participación y la seguridad en la ejecució</a:t>
              </a:r>
              <a:r>
                <a:rPr lang="es-ES" sz="1200" dirty="0">
                  <a:solidFill>
                    <a:srgbClr val="000000"/>
                  </a:solidFill>
                  <a:latin typeface="Calibri"/>
                  <a:ea typeface="Calibri"/>
                  <a:cs typeface="Calibri"/>
                  <a:sym typeface="Calibri"/>
                </a:rPr>
                <a:t>n</a:t>
              </a:r>
              <a:endParaRPr lang="es-ES" sz="1200" dirty="0">
                <a:solidFill>
                  <a:srgbClr val="000000"/>
                </a:solidFill>
                <a:latin typeface="Calibri"/>
                <a:ea typeface="Calibri"/>
                <a:cs typeface="Calibri"/>
              </a:endParaRPr>
            </a:p>
            <a:p>
              <a:pPr marL="189865" indent="-189865">
                <a:buClr>
                  <a:srgbClr val="000000"/>
                </a:buClr>
                <a:buSzPts val="1333"/>
                <a:buFont typeface="Arial"/>
                <a:buChar char="•"/>
              </a:pPr>
              <a:r>
                <a:rPr lang="es-ES" sz="1300" b="1" dirty="0">
                  <a:solidFill>
                    <a:srgbClr val="000000"/>
                  </a:solidFill>
                  <a:latin typeface="Calibri"/>
                  <a:ea typeface="Calibri"/>
                  <a:cs typeface="Calibri"/>
                  <a:sym typeface="Calibri"/>
                </a:rPr>
                <a:t>Protección de datos </a:t>
              </a:r>
              <a:endParaRPr lang="es-ES" sz="1300" b="1" dirty="0">
                <a:solidFill>
                  <a:srgbClr val="000000"/>
                </a:solidFill>
                <a:latin typeface="Calibri"/>
                <a:ea typeface="Calibri"/>
                <a:cs typeface="Calibri"/>
              </a:endParaRPr>
            </a:p>
            <a:p>
              <a:pPr marR="0" lvl="0" algn="l" rtl="0">
                <a:spcBef>
                  <a:spcPts val="0"/>
                </a:spcBef>
                <a:spcAft>
                  <a:spcPts val="0"/>
                </a:spcAft>
                <a:buClr>
                  <a:srgbClr val="000000"/>
                </a:buClr>
                <a:buSzPts val="1333"/>
              </a:pPr>
              <a:endParaRPr lang="es-ES" sz="1200" dirty="0">
                <a:solidFill>
                  <a:srgbClr val="000000"/>
                </a:solidFill>
                <a:latin typeface="Calibri"/>
                <a:ea typeface="Calibri"/>
                <a:cs typeface="Calibri"/>
                <a:sym typeface="Calibri"/>
              </a:endParaRPr>
            </a:p>
            <a:p>
              <a:pPr marR="0" lvl="0" algn="l" rtl="0">
                <a:spcBef>
                  <a:spcPts val="0"/>
                </a:spcBef>
                <a:spcAft>
                  <a:spcPts val="0"/>
                </a:spcAft>
                <a:buClr>
                  <a:srgbClr val="000000"/>
                </a:buClr>
                <a:buSzPts val="1333"/>
              </a:pPr>
              <a:endParaRPr sz="1333" dirty="0">
                <a:solidFill>
                  <a:srgbClr val="000000"/>
                </a:solidFill>
                <a:latin typeface="Calibri"/>
                <a:ea typeface="Calibri"/>
                <a:cs typeface="Calibri"/>
                <a:sym typeface="Calibri"/>
              </a:endParaRPr>
            </a:p>
          </p:txBody>
        </p:sp>
        <p:sp>
          <p:nvSpPr>
            <p:cNvPr id="9" name="Google Shape;268;p17">
              <a:extLst>
                <a:ext uri="{FF2B5EF4-FFF2-40B4-BE49-F238E27FC236}">
                  <a16:creationId xmlns:a16="http://schemas.microsoft.com/office/drawing/2014/main" id="{20D0D862-F8B1-42F1-C5C0-B9C35DBCA901}"/>
                </a:ext>
              </a:extLst>
            </p:cNvPr>
            <p:cNvSpPr txBox="1"/>
            <p:nvPr/>
          </p:nvSpPr>
          <p:spPr>
            <a:xfrm>
              <a:off x="8568408" y="4260957"/>
              <a:ext cx="4353504" cy="4143852"/>
            </a:xfrm>
            <a:prstGeom prst="rect">
              <a:avLst/>
            </a:prstGeom>
            <a:solidFill>
              <a:srgbClr val="DFC6F8"/>
            </a:solidFill>
            <a:ln>
              <a:noFill/>
            </a:ln>
          </p:spPr>
          <p:txBody>
            <a:bodyPr spcFirstLastPara="1" wrap="square" lIns="0" tIns="27075" rIns="0" bIns="0" anchor="t" anchorCtr="0">
              <a:spAutoFit/>
            </a:bodyPr>
            <a:lstStyle/>
            <a:p>
              <a:pPr marL="0" marR="0" lvl="0" indent="-88900" algn="l" rtl="0">
                <a:spcBef>
                  <a:spcPts val="0"/>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Violencia sexual y de género (VSG)</a:t>
              </a:r>
              <a:endParaRPr dirty="0"/>
            </a:p>
            <a:p>
              <a:pPr marL="0" marR="0" lvl="0" indent="-88900" algn="l" rtl="0">
                <a:spcBef>
                  <a:spcPts val="0"/>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Restablecimiento de contactos familiares (RCF)/personas desaparecidas</a:t>
              </a:r>
              <a:endParaRPr dirty="0"/>
            </a:p>
            <a:p>
              <a:pPr marL="0" marR="0" lvl="0" indent="-88900" algn="l" rtl="0">
                <a:spcBef>
                  <a:spcPts val="0"/>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Protección de la infancia</a:t>
              </a:r>
              <a:endParaRPr dirty="0"/>
            </a:p>
            <a:p>
              <a:pPr marL="0" marR="0" lvl="0" indent="-88900" algn="l" rtl="0">
                <a:spcBef>
                  <a:spcPts val="0"/>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Remisión de casos individuales</a:t>
              </a:r>
              <a:endParaRPr dirty="0"/>
            </a:p>
            <a:p>
              <a:pPr marL="0" marR="0" lvl="0" indent="-88900" algn="l" rtl="0">
                <a:spcBef>
                  <a:spcPts val="0"/>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Seguimiento de la detención</a:t>
              </a:r>
              <a:endParaRPr dirty="0"/>
            </a:p>
            <a:p>
              <a:pPr marL="0" marR="0" lvl="0" indent="-88900" algn="l" rtl="0">
                <a:spcBef>
                  <a:spcPts val="0"/>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Apoyo psicosocial</a:t>
              </a:r>
              <a:endParaRPr dirty="0"/>
            </a:p>
            <a:p>
              <a:pPr marL="0" marR="0" lvl="0" indent="-88900" algn="l" rtl="0">
                <a:spcBef>
                  <a:spcPts val="0"/>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Acceso a la educación</a:t>
              </a:r>
              <a:endParaRPr dirty="0"/>
            </a:p>
            <a:p>
              <a:pPr marL="0" marR="0" lvl="0" indent="-88900" algn="l" rtl="0">
                <a:spcBef>
                  <a:spcPts val="0"/>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Lucha contra la trata de personas</a:t>
              </a:r>
              <a:endParaRPr dirty="0"/>
            </a:p>
            <a:p>
              <a:pPr marL="0" marR="0" lvl="0" indent="-88900" algn="l" rtl="0">
                <a:spcBef>
                  <a:spcPts val="0"/>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Prevención de la violencia</a:t>
              </a:r>
              <a:endParaRPr dirty="0"/>
            </a:p>
            <a:p>
              <a:pPr marL="0" marR="0" lvl="0" indent="-88900" algn="l" rtl="0">
                <a:spcBef>
                  <a:spcPts val="213"/>
                </a:spcBef>
                <a:spcAft>
                  <a:spcPts val="0"/>
                </a:spcAft>
                <a:buClr>
                  <a:srgbClr val="000000"/>
                </a:buClr>
                <a:buSzPts val="1400"/>
                <a:buFont typeface="Arial"/>
                <a:buChar char="•"/>
              </a:pPr>
              <a:r>
                <a:rPr lang="es-ES" sz="1400" b="1" dirty="0">
                  <a:solidFill>
                    <a:srgbClr val="000000"/>
                  </a:solidFill>
                  <a:latin typeface="Calibri"/>
                  <a:ea typeface="Calibri"/>
                  <a:cs typeface="Calibri"/>
                  <a:sym typeface="Calibri"/>
                </a:rPr>
                <a:t>Asesoramiento jurídico</a:t>
              </a:r>
              <a:endParaRPr sz="1400" b="1" dirty="0">
                <a:solidFill>
                  <a:srgbClr val="000000"/>
                </a:solidFill>
                <a:latin typeface="Calibri"/>
                <a:ea typeface="Calibri"/>
                <a:cs typeface="Calibri"/>
                <a:sym typeface="Calibri"/>
              </a:endParaRPr>
            </a:p>
          </p:txBody>
        </p:sp>
        <p:sp>
          <p:nvSpPr>
            <p:cNvPr id="10" name="Google Shape;269;p17">
              <a:extLst>
                <a:ext uri="{FF2B5EF4-FFF2-40B4-BE49-F238E27FC236}">
                  <a16:creationId xmlns:a16="http://schemas.microsoft.com/office/drawing/2014/main" id="{D8A3627F-84A0-7CE6-4ACE-96746E5B3326}"/>
                </a:ext>
              </a:extLst>
            </p:cNvPr>
            <p:cNvSpPr txBox="1"/>
            <p:nvPr/>
          </p:nvSpPr>
          <p:spPr>
            <a:xfrm>
              <a:off x="13100531" y="4503872"/>
              <a:ext cx="4048664" cy="2564901"/>
            </a:xfrm>
            <a:prstGeom prst="rect">
              <a:avLst/>
            </a:prstGeom>
            <a:solidFill>
              <a:srgbClr val="DFC6F8"/>
            </a:solidFill>
            <a:ln>
              <a:noFill/>
            </a:ln>
          </p:spPr>
          <p:txBody>
            <a:bodyPr spcFirstLastPara="1" wrap="square" lIns="0" tIns="26650" rIns="0" bIns="0" anchor="t" anchorCtr="0">
              <a:spAutoFit/>
            </a:bodyPr>
            <a:lstStyle/>
            <a:p>
              <a:pPr marL="0" marR="0" lvl="0" indent="-101600" algn="l" rtl="0">
                <a:spcBef>
                  <a:spcPts val="0"/>
                </a:spcBef>
                <a:spcAft>
                  <a:spcPts val="0"/>
                </a:spcAft>
                <a:buClr>
                  <a:srgbClr val="000000"/>
                </a:buClr>
                <a:buSzPts val="1600"/>
                <a:buFont typeface="Arial"/>
                <a:buChar char="•"/>
              </a:pPr>
              <a:r>
                <a:rPr lang="es-ES" sz="1600" b="1" dirty="0">
                  <a:solidFill>
                    <a:srgbClr val="000000"/>
                  </a:solidFill>
                  <a:latin typeface="Calibri"/>
                  <a:ea typeface="Calibri"/>
                  <a:cs typeface="Calibri"/>
                  <a:sym typeface="Calibri"/>
                </a:rPr>
                <a:t>Promover la integración de los principios humanitarios en las políticas, prácticas y legislación de los países y en el derecho y la orientación internacionales</a:t>
              </a:r>
              <a:endParaRPr sz="1600" b="1" dirty="0">
                <a:solidFill>
                  <a:srgbClr val="000000"/>
                </a:solidFill>
                <a:latin typeface="Arial"/>
                <a:ea typeface="Arial"/>
                <a:cs typeface="Arial"/>
                <a:sym typeface="Arial"/>
              </a:endParaRPr>
            </a:p>
            <a:p>
              <a:pPr marL="0" marR="0" lvl="0" indent="0" algn="l" rtl="0">
                <a:spcBef>
                  <a:spcPts val="0"/>
                </a:spcBef>
                <a:spcAft>
                  <a:spcPts val="0"/>
                </a:spcAft>
                <a:buClr>
                  <a:schemeClr val="dk1"/>
                </a:buClr>
                <a:buSzPts val="1333"/>
                <a:buFont typeface="Arial"/>
                <a:buNone/>
              </a:pPr>
              <a:endParaRPr sz="1333" dirty="0">
                <a:solidFill>
                  <a:srgbClr val="000000"/>
                </a:solidFill>
                <a:latin typeface="Calibri"/>
                <a:ea typeface="Calibri"/>
                <a:cs typeface="Calibri"/>
                <a:sym typeface="Calibri"/>
              </a:endParaRPr>
            </a:p>
            <a:p>
              <a:pPr marL="0" marR="0" lvl="0" indent="-101600" algn="l" rtl="0">
                <a:spcBef>
                  <a:spcPts val="0"/>
                </a:spcBef>
                <a:spcAft>
                  <a:spcPts val="0"/>
                </a:spcAft>
                <a:buClr>
                  <a:srgbClr val="000000"/>
                </a:buClr>
                <a:buSzPts val="1600"/>
                <a:buFont typeface="Arial"/>
                <a:buChar char="•"/>
              </a:pPr>
              <a:r>
                <a:rPr lang="es-ES" sz="1600" b="1" dirty="0">
                  <a:solidFill>
                    <a:srgbClr val="000000"/>
                  </a:solidFill>
                  <a:latin typeface="Calibri"/>
                  <a:ea typeface="Calibri"/>
                  <a:cs typeface="Calibri"/>
                  <a:sym typeface="Calibri"/>
                </a:rPr>
                <a:t>Aplicación de normas y leyes</a:t>
              </a:r>
              <a:endParaRPr sz="1333" b="1" dirty="0">
                <a:solidFill>
                  <a:srgbClr val="000000"/>
                </a:solidFill>
                <a:latin typeface="Calibri"/>
                <a:ea typeface="Calibri"/>
                <a:cs typeface="Calibri"/>
                <a:sym typeface="Calibri"/>
              </a:endParaRPr>
            </a:p>
          </p:txBody>
        </p:sp>
        <p:sp>
          <p:nvSpPr>
            <p:cNvPr id="11" name="Google Shape;270;p17">
              <a:extLst>
                <a:ext uri="{FF2B5EF4-FFF2-40B4-BE49-F238E27FC236}">
                  <a16:creationId xmlns:a16="http://schemas.microsoft.com/office/drawing/2014/main" id="{97EEA233-7154-A7CF-73DF-90CC4715370A}"/>
                </a:ext>
              </a:extLst>
            </p:cNvPr>
            <p:cNvSpPr/>
            <p:nvPr/>
          </p:nvSpPr>
          <p:spPr>
            <a:xfrm>
              <a:off x="4817099" y="2221350"/>
              <a:ext cx="3090308" cy="1092781"/>
            </a:xfrm>
            <a:prstGeom prst="rect">
              <a:avLst/>
            </a:prstGeom>
            <a:solidFill>
              <a:srgbClr val="FFE885"/>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1500" b="1" dirty="0">
                  <a:solidFill>
                    <a:srgbClr val="3F3F3F"/>
                  </a:solidFill>
                  <a:latin typeface="Calibri"/>
                  <a:ea typeface="Calibri"/>
                  <a:cs typeface="Calibri"/>
                  <a:sym typeface="Calibri"/>
                </a:rPr>
                <a:t>Resultado 2: Acción sin daño/PGI mainstreaming</a:t>
              </a:r>
              <a:endParaRPr sz="1500" dirty="0"/>
            </a:p>
          </p:txBody>
        </p:sp>
        <p:sp>
          <p:nvSpPr>
            <p:cNvPr id="12" name="Google Shape;271;p17">
              <a:extLst>
                <a:ext uri="{FF2B5EF4-FFF2-40B4-BE49-F238E27FC236}">
                  <a16:creationId xmlns:a16="http://schemas.microsoft.com/office/drawing/2014/main" id="{8162169C-DAC1-6C06-57D6-A08E5085B9F8}"/>
                </a:ext>
              </a:extLst>
            </p:cNvPr>
            <p:cNvSpPr/>
            <p:nvPr/>
          </p:nvSpPr>
          <p:spPr>
            <a:xfrm>
              <a:off x="8339776" y="2579602"/>
              <a:ext cx="4627385" cy="814480"/>
            </a:xfrm>
            <a:prstGeom prst="rect">
              <a:avLst/>
            </a:prstGeom>
            <a:solidFill>
              <a:srgbClr val="FFE885"/>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2133" b="1" dirty="0">
                  <a:solidFill>
                    <a:srgbClr val="3F3F3F"/>
                  </a:solidFill>
                  <a:latin typeface="Calibri"/>
                  <a:ea typeface="Calibri"/>
                  <a:cs typeface="Calibri"/>
                  <a:sym typeface="Calibri"/>
                </a:rPr>
                <a:t>Resultado 2: Programas</a:t>
              </a:r>
              <a:endParaRPr dirty="0"/>
            </a:p>
          </p:txBody>
        </p:sp>
        <p:sp>
          <p:nvSpPr>
            <p:cNvPr id="13" name="Google Shape;272;p17">
              <a:extLst>
                <a:ext uri="{FF2B5EF4-FFF2-40B4-BE49-F238E27FC236}">
                  <a16:creationId xmlns:a16="http://schemas.microsoft.com/office/drawing/2014/main" id="{5D99F334-AF5D-E225-CE6E-9402B7FBEAFF}"/>
                </a:ext>
              </a:extLst>
            </p:cNvPr>
            <p:cNvSpPr/>
            <p:nvPr/>
          </p:nvSpPr>
          <p:spPr>
            <a:xfrm>
              <a:off x="13822145" y="2379552"/>
              <a:ext cx="2603053" cy="1097882"/>
            </a:xfrm>
            <a:prstGeom prst="rect">
              <a:avLst/>
            </a:prstGeom>
            <a:solidFill>
              <a:srgbClr val="FFE885"/>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2000" b="1" dirty="0">
                  <a:solidFill>
                    <a:srgbClr val="3F3F3F"/>
                  </a:solidFill>
                  <a:latin typeface="Calibri"/>
                  <a:ea typeface="Calibri"/>
                  <a:cs typeface="Calibri"/>
                  <a:sym typeface="Calibri"/>
                </a:rPr>
                <a:t>Resultado 3: </a:t>
              </a:r>
              <a:endParaRPr dirty="0"/>
            </a:p>
            <a:p>
              <a:pPr marL="0" marR="0" lvl="0" indent="0" algn="ctr" rtl="0">
                <a:spcBef>
                  <a:spcPts val="0"/>
                </a:spcBef>
                <a:spcAft>
                  <a:spcPts val="0"/>
                </a:spcAft>
                <a:buNone/>
              </a:pPr>
              <a:r>
                <a:rPr lang="es-ES" sz="2000" b="1" dirty="0">
                  <a:solidFill>
                    <a:srgbClr val="3F3F3F"/>
                  </a:solidFill>
                  <a:latin typeface="Calibri"/>
                  <a:ea typeface="Calibri"/>
                  <a:cs typeface="Calibri"/>
                  <a:sym typeface="Calibri"/>
                </a:rPr>
                <a:t>Abogacía</a:t>
              </a:r>
              <a:endParaRPr dirty="0"/>
            </a:p>
          </p:txBody>
        </p:sp>
        <p:sp>
          <p:nvSpPr>
            <p:cNvPr id="14" name="Google Shape;273;p17">
              <a:extLst>
                <a:ext uri="{FF2B5EF4-FFF2-40B4-BE49-F238E27FC236}">
                  <a16:creationId xmlns:a16="http://schemas.microsoft.com/office/drawing/2014/main" id="{4E5E4E74-C041-FF70-3E6A-B45C032930DA}"/>
                </a:ext>
              </a:extLst>
            </p:cNvPr>
            <p:cNvSpPr/>
            <p:nvPr/>
          </p:nvSpPr>
          <p:spPr>
            <a:xfrm>
              <a:off x="1192696" y="9200238"/>
              <a:ext cx="16135115" cy="673971"/>
            </a:xfrm>
            <a:prstGeom prst="rect">
              <a:avLst/>
            </a:prstGeom>
            <a:solidFill>
              <a:srgbClr val="FFE885"/>
            </a:solidFill>
            <a:ln w="12700" cap="flat" cmpd="sng">
              <a:solidFill>
                <a:srgbClr val="FFC000"/>
              </a:solidFill>
              <a:prstDash val="lgDashDot"/>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2000" b="1" dirty="0">
                  <a:solidFill>
                    <a:srgbClr val="33394B"/>
                  </a:solidFill>
                  <a:latin typeface="Calibri"/>
                  <a:ea typeface="Calibri"/>
                  <a:cs typeface="Calibri"/>
                  <a:sym typeface="Calibri"/>
                </a:rPr>
                <a:t>Resultado 3B: Coordinación y Aprendizaje</a:t>
              </a:r>
              <a:endParaRPr dirty="0"/>
            </a:p>
          </p:txBody>
        </p:sp>
        <p:sp>
          <p:nvSpPr>
            <p:cNvPr id="15" name="Google Shape;274;p17">
              <a:extLst>
                <a:ext uri="{FF2B5EF4-FFF2-40B4-BE49-F238E27FC236}">
                  <a16:creationId xmlns:a16="http://schemas.microsoft.com/office/drawing/2014/main" id="{7DAC830E-A865-AF23-22AF-99C918A0A2D5}"/>
                </a:ext>
              </a:extLst>
            </p:cNvPr>
            <p:cNvSpPr/>
            <p:nvPr/>
          </p:nvSpPr>
          <p:spPr>
            <a:xfrm>
              <a:off x="10035453" y="3578818"/>
              <a:ext cx="1793321" cy="626342"/>
            </a:xfrm>
            <a:prstGeom prst="rect">
              <a:avLst/>
            </a:prstGeom>
            <a:solidFill>
              <a:srgbClr val="7030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2133" b="1" u="sng" dirty="0">
                  <a:solidFill>
                    <a:srgbClr val="FFFFFF"/>
                  </a:solidFill>
                  <a:latin typeface="Calibri"/>
                  <a:ea typeface="Calibri"/>
                  <a:cs typeface="Calibri"/>
                  <a:sym typeface="Calibri"/>
                </a:rPr>
                <a:t>Tipo 2</a:t>
              </a:r>
              <a:endParaRPr dirty="0"/>
            </a:p>
          </p:txBody>
        </p:sp>
        <p:sp>
          <p:nvSpPr>
            <p:cNvPr id="16" name="Google Shape;275;p17">
              <a:extLst>
                <a:ext uri="{FF2B5EF4-FFF2-40B4-BE49-F238E27FC236}">
                  <a16:creationId xmlns:a16="http://schemas.microsoft.com/office/drawing/2014/main" id="{3D54B521-B781-17D5-9CC9-2689B5365470}"/>
                </a:ext>
              </a:extLst>
            </p:cNvPr>
            <p:cNvSpPr/>
            <p:nvPr/>
          </p:nvSpPr>
          <p:spPr>
            <a:xfrm>
              <a:off x="14353235" y="3698917"/>
              <a:ext cx="1793319" cy="628722"/>
            </a:xfrm>
            <a:prstGeom prst="rect">
              <a:avLst/>
            </a:prstGeom>
            <a:solidFill>
              <a:srgbClr val="7030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2133" b="1" u="sng" dirty="0">
                  <a:solidFill>
                    <a:srgbClr val="FFFFFF"/>
                  </a:solidFill>
                  <a:latin typeface="Calibri"/>
                  <a:ea typeface="Calibri"/>
                  <a:cs typeface="Calibri"/>
                  <a:sym typeface="Calibri"/>
                </a:rPr>
                <a:t>Tipo 3</a:t>
              </a:r>
              <a:endParaRPr dirty="0"/>
            </a:p>
          </p:txBody>
        </p:sp>
        <p:sp>
          <p:nvSpPr>
            <p:cNvPr id="17" name="Google Shape;276;p17">
              <a:extLst>
                <a:ext uri="{FF2B5EF4-FFF2-40B4-BE49-F238E27FC236}">
                  <a16:creationId xmlns:a16="http://schemas.microsoft.com/office/drawing/2014/main" id="{AF5AA532-5F7D-724C-2549-71715036AFF4}"/>
                </a:ext>
              </a:extLst>
            </p:cNvPr>
            <p:cNvSpPr txBox="1"/>
            <p:nvPr/>
          </p:nvSpPr>
          <p:spPr>
            <a:xfrm>
              <a:off x="1901573" y="3655017"/>
              <a:ext cx="2311289" cy="3370482"/>
            </a:xfrm>
            <a:prstGeom prst="rect">
              <a:avLst/>
            </a:prstGeom>
            <a:solidFill>
              <a:srgbClr val="DFC6F8"/>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000" b="1" i="1" dirty="0">
                  <a:solidFill>
                    <a:srgbClr val="000000"/>
                  </a:solidFill>
                  <a:latin typeface="Calibri"/>
                  <a:ea typeface="Calibri"/>
                  <a:cs typeface="Calibri"/>
                  <a:sym typeface="Calibri"/>
                </a:rPr>
                <a:t>Fortalecer la capacidad institucional en protección, género e inclusión</a:t>
              </a:r>
              <a:endParaRPr dirty="0"/>
            </a:p>
          </p:txBody>
        </p:sp>
      </p:grpSp>
      <p:sp>
        <p:nvSpPr>
          <p:cNvPr id="22" name="Title 1">
            <a:extLst>
              <a:ext uri="{FF2B5EF4-FFF2-40B4-BE49-F238E27FC236}">
                <a16:creationId xmlns:a16="http://schemas.microsoft.com/office/drawing/2014/main" id="{055848AE-F94E-725D-92F1-BC70CD4CD6E5}"/>
              </a:ext>
            </a:extLst>
          </p:cNvPr>
          <p:cNvSpPr txBox="1">
            <a:spLocks/>
          </p:cNvSpPr>
          <p:nvPr/>
        </p:nvSpPr>
        <p:spPr>
          <a:xfrm>
            <a:off x="478971" y="389887"/>
            <a:ext cx="10221686" cy="741784"/>
          </a:xfrm>
          <a:prstGeom prst="rect">
            <a:avLst/>
          </a:prstGeom>
        </p:spPr>
        <p:txBody>
          <a:bodyP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dirty="0">
                <a:latin typeface="Montserrat Bold" panose="00000800000000000000" pitchFamily="2" charset="0"/>
                <a:cs typeface="Mongolian Baiti" panose="03000500000000000000" pitchFamily="66" charset="0"/>
              </a:rPr>
              <a:t>Los tipos de </a:t>
            </a:r>
            <a:r>
              <a:rPr lang="es-ES" sz="2400" dirty="0" err="1">
                <a:latin typeface="Montserrat Bold" panose="00000800000000000000" pitchFamily="2" charset="0"/>
                <a:cs typeface="Mongolian Baiti" panose="03000500000000000000" pitchFamily="66" charset="0"/>
              </a:rPr>
              <a:t>protecci</a:t>
            </a:r>
            <a:r>
              <a:rPr lang="es-GT" sz="2400" dirty="0" err="1">
                <a:latin typeface="Montserrat Bold" panose="00000800000000000000" pitchFamily="2" charset="0"/>
                <a:cs typeface="Mongolian Baiti" panose="03000500000000000000" pitchFamily="66" charset="0"/>
              </a:rPr>
              <a:t>ón</a:t>
            </a:r>
            <a:r>
              <a:rPr lang="es-GT" sz="2400" dirty="0">
                <a:latin typeface="Montserrat Bold" panose="00000800000000000000" pitchFamily="2" charset="0"/>
                <a:cs typeface="Mongolian Baiti" panose="03000500000000000000" pitchFamily="66" charset="0"/>
              </a:rPr>
              <a:t> – según la política de PGI</a:t>
            </a:r>
            <a:endParaRPr lang="nb-NO" sz="2400" dirty="0">
              <a:latin typeface="Montserrat Bold" panose="00000800000000000000" pitchFamily="2" charset="0"/>
              <a:cs typeface="Mongolian Baiti" panose="03000500000000000000" pitchFamily="66" charset="0"/>
            </a:endParaRPr>
          </a:p>
        </p:txBody>
      </p:sp>
      <p:sp>
        <p:nvSpPr>
          <p:cNvPr id="23" name="Google Shape;270;p17">
            <a:extLst>
              <a:ext uri="{FF2B5EF4-FFF2-40B4-BE49-F238E27FC236}">
                <a16:creationId xmlns:a16="http://schemas.microsoft.com/office/drawing/2014/main" id="{A778A9FF-667E-8214-4209-F8A569DD0DA2}"/>
              </a:ext>
            </a:extLst>
          </p:cNvPr>
          <p:cNvSpPr/>
          <p:nvPr/>
        </p:nvSpPr>
        <p:spPr>
          <a:xfrm>
            <a:off x="849342" y="1440430"/>
            <a:ext cx="1991181" cy="692684"/>
          </a:xfrm>
          <a:prstGeom prst="rect">
            <a:avLst/>
          </a:prstGeom>
          <a:solidFill>
            <a:srgbClr val="FFE885"/>
          </a:solidFill>
          <a:ln w="127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2000" b="1" dirty="0">
                <a:solidFill>
                  <a:srgbClr val="3F3F3F"/>
                </a:solidFill>
                <a:latin typeface="Calibri"/>
                <a:ea typeface="Calibri"/>
                <a:cs typeface="Calibri"/>
                <a:sym typeface="Calibri"/>
              </a:rPr>
              <a:t>Construcción institucional </a:t>
            </a:r>
            <a:endParaRPr dirty="0"/>
          </a:p>
        </p:txBody>
      </p:sp>
      <p:sp>
        <p:nvSpPr>
          <p:cNvPr id="24" name="Google Shape;274;p17">
            <a:extLst>
              <a:ext uri="{FF2B5EF4-FFF2-40B4-BE49-F238E27FC236}">
                <a16:creationId xmlns:a16="http://schemas.microsoft.com/office/drawing/2014/main" id="{62D84D53-0643-7FE6-62FA-8AB5B2751EA2}"/>
              </a:ext>
            </a:extLst>
          </p:cNvPr>
          <p:cNvSpPr/>
          <p:nvPr/>
        </p:nvSpPr>
        <p:spPr>
          <a:xfrm>
            <a:off x="3594413" y="2361726"/>
            <a:ext cx="1195388" cy="417513"/>
          </a:xfrm>
          <a:prstGeom prst="rect">
            <a:avLst/>
          </a:prstGeom>
          <a:solidFill>
            <a:srgbClr val="7030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2133" b="1" u="sng" dirty="0">
                <a:solidFill>
                  <a:srgbClr val="FFFFFF"/>
                </a:solidFill>
                <a:latin typeface="Calibri"/>
                <a:ea typeface="Calibri"/>
                <a:cs typeface="Calibri"/>
                <a:sym typeface="Calibri"/>
              </a:rPr>
              <a:t>Tipo 1</a:t>
            </a:r>
            <a:endParaRPr dirty="0"/>
          </a:p>
        </p:txBody>
      </p:sp>
    </p:spTree>
    <p:extLst>
      <p:ext uri="{BB962C8B-B14F-4D97-AF65-F5344CB8AC3E}">
        <p14:creationId xmlns:p14="http://schemas.microsoft.com/office/powerpoint/2010/main" val="4109587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85AB0F0C-6378-5359-68DC-014720C644E6}"/>
              </a:ext>
            </a:extLst>
          </p:cNvPr>
          <p:cNvSpPr txBox="1">
            <a:spLocks/>
          </p:cNvSpPr>
          <p:nvPr/>
        </p:nvSpPr>
        <p:spPr>
          <a:xfrm>
            <a:off x="581190" y="502103"/>
            <a:ext cx="7998930" cy="5224049"/>
          </a:xfrm>
          <a:prstGeom prst="rect">
            <a:avLst/>
          </a:prstGeom>
        </p:spPr>
        <p:txBody>
          <a:bodyPr/>
          <a:lst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500" b="1" dirty="0" err="1">
                <a:latin typeface="Montserrat Bold" panose="00000800000000000000" pitchFamily="2" charset="0"/>
                <a:cs typeface="Arial"/>
              </a:rPr>
              <a:t>Objetivos</a:t>
            </a:r>
            <a:r>
              <a:rPr lang="en-US" sz="2500" b="1" dirty="0">
                <a:latin typeface="Montserrat Bold" panose="00000800000000000000" pitchFamily="2" charset="0"/>
                <a:cs typeface="Arial"/>
              </a:rPr>
              <a:t> de </a:t>
            </a:r>
            <a:r>
              <a:rPr lang="en-US" sz="2500" b="1" dirty="0" err="1">
                <a:latin typeface="Montserrat Bold" panose="00000800000000000000" pitchFamily="2" charset="0"/>
                <a:cs typeface="Arial"/>
              </a:rPr>
              <a:t>trabajo</a:t>
            </a:r>
            <a:r>
              <a:rPr lang="en-US" sz="2500" b="1" dirty="0">
                <a:latin typeface="Montserrat Bold" panose="00000800000000000000" pitchFamily="2" charset="0"/>
                <a:cs typeface="Arial"/>
              </a:rPr>
              <a:t> hasta </a:t>
            </a:r>
            <a:r>
              <a:rPr lang="en-US" sz="2500" b="1" dirty="0" err="1">
                <a:latin typeface="Montserrat Bold" panose="00000800000000000000" pitchFamily="2" charset="0"/>
                <a:cs typeface="Arial"/>
              </a:rPr>
              <a:t>el</a:t>
            </a:r>
            <a:r>
              <a:rPr lang="en-US" sz="2500" b="1" dirty="0">
                <a:latin typeface="Montserrat Bold" panose="00000800000000000000" pitchFamily="2" charset="0"/>
                <a:cs typeface="Arial"/>
              </a:rPr>
              <a:t> 2025</a:t>
            </a:r>
            <a:endParaRPr lang="en-US" sz="2500" b="1" dirty="0">
              <a:latin typeface="Montserrat Bold" panose="00000800000000000000" pitchFamily="2" charset="0"/>
            </a:endParaRPr>
          </a:p>
          <a:p>
            <a:pPr marL="457200" indent="-457200">
              <a:buFont typeface="Arial" panose="020B0604020202020204" pitchFamily="34" charset="0"/>
              <a:buAutoNum type="arabicPeriod"/>
            </a:pPr>
            <a:r>
              <a:rPr lang="en-US" sz="1600" b="1" dirty="0" err="1">
                <a:latin typeface="Open Sans" panose="020B0606030504020204" pitchFamily="34" charset="0"/>
                <a:ea typeface="Open Sans" panose="020B0606030504020204" pitchFamily="34" charset="0"/>
                <a:cs typeface="Open Sans" panose="020B0606030504020204" pitchFamily="34" charset="0"/>
              </a:rPr>
              <a:t>Capacidad</a:t>
            </a:r>
            <a:r>
              <a:rPr lang="en-US" sz="1600" b="1" dirty="0">
                <a:latin typeface="Open Sans" panose="020B0606030504020204" pitchFamily="34" charset="0"/>
                <a:ea typeface="Open Sans" panose="020B0606030504020204" pitchFamily="34" charset="0"/>
                <a:cs typeface="Open Sans" panose="020B0606030504020204" pitchFamily="34" charset="0"/>
              </a:rPr>
              <a:t> </a:t>
            </a:r>
            <a:r>
              <a:rPr lang="en-US" sz="1600" b="1" dirty="0" err="1">
                <a:latin typeface="Open Sans" panose="020B0606030504020204" pitchFamily="34" charset="0"/>
                <a:ea typeface="Open Sans" panose="020B0606030504020204" pitchFamily="34" charset="0"/>
                <a:cs typeface="Open Sans" panose="020B0606030504020204" pitchFamily="34" charset="0"/>
              </a:rPr>
              <a:t>institucional</a:t>
            </a:r>
            <a:r>
              <a:rPr lang="en-US" sz="1600" b="1" dirty="0">
                <a:latin typeface="Open Sans" panose="020B0606030504020204" pitchFamily="34" charset="0"/>
                <a:ea typeface="Open Sans" panose="020B0606030504020204" pitchFamily="34" charset="0"/>
                <a:cs typeface="Open Sans" panose="020B0606030504020204" pitchFamily="34" charset="0"/>
              </a:rPr>
              <a:t> </a:t>
            </a:r>
          </a:p>
          <a:p>
            <a:pPr>
              <a:buFont typeface="Courier New" pitchFamily="34" charset="0"/>
              <a:buChar char="o"/>
            </a:pPr>
            <a:r>
              <a:rPr lang="en-US" sz="1600" dirty="0" err="1">
                <a:latin typeface="Open Sans" panose="020B0606030504020204" pitchFamily="34" charset="0"/>
                <a:ea typeface="Open Sans" panose="020B0606030504020204" pitchFamily="34" charset="0"/>
                <a:cs typeface="Open Sans" panose="020B0606030504020204" pitchFamily="34" charset="0"/>
              </a:rPr>
              <a:t>Entornos</a:t>
            </a:r>
            <a:r>
              <a:rPr lang="en-US" sz="1600" dirty="0">
                <a:latin typeface="Open Sans" panose="020B0606030504020204" pitchFamily="34" charset="0"/>
                <a:ea typeface="Open Sans" panose="020B0606030504020204" pitchFamily="34" charset="0"/>
                <a:cs typeface="Open Sans" panose="020B0606030504020204" pitchFamily="34" charset="0"/>
              </a:rPr>
              <a:t> de </a:t>
            </a:r>
            <a:r>
              <a:rPr lang="en-US" sz="1600" dirty="0" err="1">
                <a:latin typeface="Open Sans" panose="020B0606030504020204" pitchFamily="34" charset="0"/>
                <a:ea typeface="Open Sans" panose="020B0606030504020204" pitchFamily="34" charset="0"/>
                <a:cs typeface="Open Sans" panose="020B0606030504020204" pitchFamily="34" charset="0"/>
              </a:rPr>
              <a:t>trabajo</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dirty="0" err="1">
                <a:latin typeface="Open Sans" panose="020B0606030504020204" pitchFamily="34" charset="0"/>
                <a:ea typeface="Open Sans" panose="020B0606030504020204" pitchFamily="34" charset="0"/>
                <a:cs typeface="Open Sans" panose="020B0606030504020204" pitchFamily="34" charset="0"/>
              </a:rPr>
              <a:t>seguros</a:t>
            </a:r>
            <a:r>
              <a:rPr lang="en-US" sz="1600" dirty="0">
                <a:latin typeface="Open Sans" panose="020B0606030504020204" pitchFamily="34" charset="0"/>
                <a:ea typeface="Open Sans" panose="020B0606030504020204" pitchFamily="34" charset="0"/>
                <a:cs typeface="Open Sans" panose="020B0606030504020204" pitchFamily="34" charset="0"/>
              </a:rPr>
              <a:t> </a:t>
            </a:r>
          </a:p>
          <a:p>
            <a:pPr>
              <a:buFont typeface="Courier New" pitchFamily="34" charset="0"/>
              <a:buChar char="o"/>
            </a:pP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i="1" dirty="0" err="1">
                <a:latin typeface="Open Sans" panose="020B0606030504020204" pitchFamily="34" charset="0"/>
                <a:ea typeface="Open Sans" panose="020B0606030504020204" pitchFamily="34" charset="0"/>
                <a:cs typeface="Open Sans" panose="020B0606030504020204" pitchFamily="34" charset="0"/>
              </a:rPr>
              <a:t>Salvaguarda</a:t>
            </a:r>
            <a:endParaRPr lang="en-US" sz="1600" i="1" dirty="0">
              <a:latin typeface="Open Sans" panose="020B0606030504020204" pitchFamily="34" charset="0"/>
              <a:ea typeface="Open Sans" panose="020B0606030504020204" pitchFamily="34" charset="0"/>
              <a:cs typeface="Open Sans" panose="020B0606030504020204" pitchFamily="34" charset="0"/>
            </a:endParaRPr>
          </a:p>
          <a:p>
            <a:pPr>
              <a:buFont typeface="Courier New" pitchFamily="34" charset="0"/>
              <a:buChar char="o"/>
            </a:pPr>
            <a:r>
              <a:rPr lang="en-US" sz="1600" dirty="0">
                <a:latin typeface="Open Sans" panose="020B0606030504020204" pitchFamily="34" charset="0"/>
                <a:ea typeface="Open Sans" panose="020B0606030504020204" pitchFamily="34" charset="0"/>
                <a:cs typeface="Open Sans" panose="020B0606030504020204" pitchFamily="34" charset="0"/>
              </a:rPr>
              <a:t>Cultura de inclusion y </a:t>
            </a:r>
            <a:r>
              <a:rPr lang="en-US" sz="1600" dirty="0" err="1">
                <a:latin typeface="Open Sans" panose="020B0606030504020204" pitchFamily="34" charset="0"/>
                <a:ea typeface="Open Sans" panose="020B0606030504020204" pitchFamily="34" charset="0"/>
                <a:cs typeface="Open Sans" panose="020B0606030504020204" pitchFamily="34" charset="0"/>
              </a:rPr>
              <a:t>diversidad</a:t>
            </a:r>
            <a:r>
              <a:rPr lang="en-US" sz="1600" dirty="0">
                <a:latin typeface="Open Sans" panose="020B0606030504020204" pitchFamily="34" charset="0"/>
                <a:ea typeface="Open Sans" panose="020B0606030504020204" pitchFamily="34" charset="0"/>
                <a:cs typeface="Open Sans" panose="020B0606030504020204" pitchFamily="34" charset="0"/>
              </a:rPr>
              <a:t> </a:t>
            </a:r>
          </a:p>
          <a:p>
            <a:pPr>
              <a:buFont typeface="Courier New" pitchFamily="34" charset="0"/>
              <a:buChar char="o"/>
            </a:pP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Grupos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directivos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equitativos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oportunidades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equitativas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p>
          <a:p>
            <a:pPr>
              <a:buFont typeface="Courier New" pitchFamily="34" charset="0"/>
              <a:buChar char="o"/>
            </a:pP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Fortalecimiento</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del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voluntariado</a:t>
            </a:r>
            <a:endPar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indent="0">
              <a:buFont typeface="Arial" panose="020B0604020202020204" pitchFamily="34" charset="0"/>
              <a:buNone/>
            </a:pPr>
            <a:r>
              <a:rPr lang="en-US" sz="1600" dirty="0">
                <a:solidFill>
                  <a:srgbClr val="FF0000"/>
                </a:solidFill>
                <a:latin typeface="Open Sans" panose="020B0606030504020204" pitchFamily="34" charset="0"/>
                <a:ea typeface="Open Sans" panose="020B0606030504020204" pitchFamily="34" charset="0"/>
                <a:cs typeface="Open Sans" panose="020B0606030504020204" pitchFamily="34" charset="0"/>
              </a:rPr>
              <a:t>2.</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b="1" dirty="0">
                <a:latin typeface="Open Sans" panose="020B0606030504020204" pitchFamily="34" charset="0"/>
                <a:ea typeface="Open Sans" panose="020B0606030504020204" pitchFamily="34" charset="0"/>
                <a:cs typeface="Open Sans" panose="020B0606030504020204" pitchFamily="34" charset="0"/>
              </a:rPr>
              <a:t>Programas y </a:t>
            </a:r>
            <a:r>
              <a:rPr lang="en-US" sz="1600" b="1" dirty="0" err="1">
                <a:latin typeface="Open Sans" panose="020B0606030504020204" pitchFamily="34" charset="0"/>
                <a:ea typeface="Open Sans" panose="020B0606030504020204" pitchFamily="34" charset="0"/>
                <a:cs typeface="Open Sans" panose="020B0606030504020204" pitchFamily="34" charset="0"/>
              </a:rPr>
              <a:t>operaciones</a:t>
            </a:r>
            <a:r>
              <a:rPr lang="en-US" sz="1600" b="1" dirty="0">
                <a:latin typeface="Open Sans" panose="020B0606030504020204" pitchFamily="34" charset="0"/>
                <a:ea typeface="Open Sans" panose="020B0606030504020204" pitchFamily="34" charset="0"/>
                <a:cs typeface="Open Sans" panose="020B0606030504020204" pitchFamily="34" charset="0"/>
              </a:rPr>
              <a:t> </a:t>
            </a:r>
          </a:p>
          <a:p>
            <a:pPr>
              <a:buFont typeface="Courier New" pitchFamily="34" charset="0"/>
              <a:buChar char="o"/>
            </a:pP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Estandares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minimos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de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protección</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género</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e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inclusión</a:t>
            </a:r>
            <a:endPar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buFont typeface="Courier New" pitchFamily="34" charset="0"/>
              <a:buChar char="o"/>
            </a:pPr>
            <a:r>
              <a:rPr lang="en-US" sz="1600" dirty="0" err="1">
                <a:latin typeface="Open Sans" panose="020B0606030504020204" pitchFamily="34" charset="0"/>
                <a:ea typeface="Open Sans" panose="020B0606030504020204" pitchFamily="34" charset="0"/>
                <a:cs typeface="Open Sans" panose="020B0606030504020204" pitchFamily="34" charset="0"/>
              </a:rPr>
              <a:t>Analisis</a:t>
            </a:r>
            <a:r>
              <a:rPr lang="en-US" sz="1600" dirty="0">
                <a:latin typeface="Open Sans" panose="020B0606030504020204" pitchFamily="34" charset="0"/>
                <a:ea typeface="Open Sans" panose="020B0606030504020204" pitchFamily="34" charset="0"/>
                <a:cs typeface="Open Sans" panose="020B0606030504020204" pitchFamily="34" charset="0"/>
              </a:rPr>
              <a:t> con </a:t>
            </a:r>
            <a:r>
              <a:rPr lang="en-US" sz="1600" dirty="0" err="1">
                <a:latin typeface="Open Sans" panose="020B0606030504020204" pitchFamily="34" charset="0"/>
                <a:ea typeface="Open Sans" panose="020B0606030504020204" pitchFamily="34" charset="0"/>
                <a:cs typeface="Open Sans" panose="020B0606030504020204" pitchFamily="34" charset="0"/>
              </a:rPr>
              <a:t>consideraciones</a:t>
            </a:r>
            <a:r>
              <a:rPr lang="en-US" sz="1600" dirty="0">
                <a:latin typeface="Open Sans" panose="020B0606030504020204" pitchFamily="34" charset="0"/>
                <a:ea typeface="Open Sans" panose="020B0606030504020204" pitchFamily="34" charset="0"/>
                <a:cs typeface="Open Sans" panose="020B0606030504020204" pitchFamily="34" charset="0"/>
              </a:rPr>
              <a:t> de PGI </a:t>
            </a:r>
          </a:p>
          <a:p>
            <a:pPr>
              <a:buFont typeface="Courier New" pitchFamily="34" charset="0"/>
              <a:buChar char="o"/>
            </a:pP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Inclusion/</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transversalización</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de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medidas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p>
          <a:p>
            <a:pPr>
              <a:buFont typeface="Courier New" pitchFamily="34" charset="0"/>
              <a:buChar char="o"/>
            </a:pP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Programas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especializados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p>
          <a:p>
            <a:pPr marL="0" indent="0">
              <a:buFont typeface="Arial" panose="020B0604020202020204" pitchFamily="34" charset="0"/>
              <a:buNone/>
            </a:pP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Medidas</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de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Salvaguarda</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p>
          <a:p>
            <a:pPr marL="0" indent="0">
              <a:buFont typeface="Arial" panose="020B0604020202020204" pitchFamily="34" charset="0"/>
              <a:buNone/>
            </a:pPr>
            <a:r>
              <a:rPr lang="en-US" sz="1600" dirty="0">
                <a:solidFill>
                  <a:srgbClr val="FF0000"/>
                </a:solidFill>
                <a:latin typeface="Open Sans" panose="020B0606030504020204" pitchFamily="34" charset="0"/>
                <a:ea typeface="Open Sans" panose="020B0606030504020204" pitchFamily="34" charset="0"/>
                <a:cs typeface="Open Sans" panose="020B0606030504020204" pitchFamily="34" charset="0"/>
              </a:rPr>
              <a:t>3.</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b="1" dirty="0" err="1">
                <a:latin typeface="Open Sans" panose="020B0606030504020204" pitchFamily="34" charset="0"/>
                <a:ea typeface="Open Sans" panose="020B0606030504020204" pitchFamily="34" charset="0"/>
                <a:cs typeface="Open Sans" panose="020B0606030504020204" pitchFamily="34" charset="0"/>
              </a:rPr>
              <a:t>Sensibilización</a:t>
            </a:r>
            <a:r>
              <a:rPr lang="en-US" sz="1600" b="1" dirty="0">
                <a:latin typeface="Open Sans" panose="020B0606030504020204" pitchFamily="34" charset="0"/>
                <a:ea typeface="Open Sans" panose="020B0606030504020204" pitchFamily="34" charset="0"/>
                <a:cs typeface="Open Sans" panose="020B0606030504020204" pitchFamily="34" charset="0"/>
              </a:rPr>
              <a:t>, </a:t>
            </a:r>
            <a:r>
              <a:rPr lang="en-US" sz="1600" b="1" dirty="0" err="1">
                <a:latin typeface="Open Sans" panose="020B0606030504020204" pitchFamily="34" charset="0"/>
                <a:ea typeface="Open Sans" panose="020B0606030504020204" pitchFamily="34" charset="0"/>
                <a:cs typeface="Open Sans" panose="020B0606030504020204" pitchFamily="34" charset="0"/>
              </a:rPr>
              <a:t>asociaciones</a:t>
            </a:r>
            <a:r>
              <a:rPr lang="en-US" sz="1600" b="1" dirty="0">
                <a:latin typeface="Open Sans" panose="020B0606030504020204" pitchFamily="34" charset="0"/>
                <a:ea typeface="Open Sans" panose="020B0606030504020204" pitchFamily="34" charset="0"/>
                <a:cs typeface="Open Sans" panose="020B0606030504020204" pitchFamily="34" charset="0"/>
              </a:rPr>
              <a:t> y </a:t>
            </a:r>
            <a:r>
              <a:rPr lang="en-US" sz="1600" b="1" dirty="0" err="1">
                <a:latin typeface="Open Sans" panose="020B0606030504020204" pitchFamily="34" charset="0"/>
                <a:ea typeface="Open Sans" panose="020B0606030504020204" pitchFamily="34" charset="0"/>
                <a:cs typeface="Open Sans" panose="020B0606030504020204" pitchFamily="34" charset="0"/>
              </a:rPr>
              <a:t>formación</a:t>
            </a:r>
            <a:r>
              <a:rPr lang="en-US" sz="1600" dirty="0">
                <a:latin typeface="Open Sans" panose="020B0606030504020204" pitchFamily="34" charset="0"/>
                <a:ea typeface="Open Sans" panose="020B0606030504020204" pitchFamily="34" charset="0"/>
                <a:cs typeface="Open Sans" panose="020B0606030504020204" pitchFamily="34" charset="0"/>
              </a:rPr>
              <a:t> </a:t>
            </a:r>
          </a:p>
          <a:p>
            <a:pPr marL="342900" indent="-342900">
              <a:buFont typeface="Courier New" pitchFamily="34" charset="0"/>
              <a:buChar char="o"/>
            </a:pPr>
            <a:r>
              <a:rPr lang="en-US" sz="1600" dirty="0" err="1">
                <a:latin typeface="Open Sans" panose="020B0606030504020204" pitchFamily="34" charset="0"/>
                <a:ea typeface="Open Sans" panose="020B0606030504020204" pitchFamily="34" charset="0"/>
                <a:cs typeface="Open Sans" panose="020B0606030504020204" pitchFamily="34" charset="0"/>
              </a:rPr>
              <a:t>Abogacia</a:t>
            </a:r>
            <a:r>
              <a:rPr lang="en-US" sz="1600" dirty="0">
                <a:latin typeface="Open Sans" panose="020B0606030504020204" pitchFamily="34" charset="0"/>
                <a:ea typeface="Open Sans" panose="020B0606030504020204" pitchFamily="34" charset="0"/>
                <a:cs typeface="Open Sans" panose="020B0606030504020204" pitchFamily="34" charset="0"/>
              </a:rPr>
              <a:t> </a:t>
            </a:r>
          </a:p>
          <a:p>
            <a:pPr marL="342900" indent="-342900">
              <a:buFont typeface="Courier New" pitchFamily="34" charset="0"/>
              <a:buChar char="o"/>
            </a:pPr>
            <a:r>
              <a:rPr lang="en-US" sz="1600" dirty="0" err="1">
                <a:latin typeface="Open Sans" panose="020B0606030504020204" pitchFamily="34" charset="0"/>
                <a:ea typeface="Open Sans" panose="020B0606030504020204" pitchFamily="34" charset="0"/>
                <a:cs typeface="Open Sans" panose="020B0606030504020204" pitchFamily="34" charset="0"/>
              </a:rPr>
              <a:t>Asocio</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dirty="0" err="1">
                <a:latin typeface="Open Sans" panose="020B0606030504020204" pitchFamily="34" charset="0"/>
                <a:ea typeface="Open Sans" panose="020B0606030504020204" pitchFamily="34" charset="0"/>
                <a:cs typeface="Open Sans" panose="020B0606030504020204" pitchFamily="34" charset="0"/>
              </a:rPr>
              <a:t>dentro</a:t>
            </a:r>
            <a:r>
              <a:rPr lang="en-US" sz="1600" dirty="0">
                <a:latin typeface="Open Sans" panose="020B0606030504020204" pitchFamily="34" charset="0"/>
                <a:ea typeface="Open Sans" panose="020B0606030504020204" pitchFamily="34" charset="0"/>
                <a:cs typeface="Open Sans" panose="020B0606030504020204" pitchFamily="34" charset="0"/>
              </a:rPr>
              <a:t> y </a:t>
            </a:r>
            <a:r>
              <a:rPr lang="en-US" sz="1600" dirty="0" err="1">
                <a:latin typeface="Open Sans" panose="020B0606030504020204" pitchFamily="34" charset="0"/>
                <a:ea typeface="Open Sans" panose="020B0606030504020204" pitchFamily="34" charset="0"/>
                <a:cs typeface="Open Sans" panose="020B0606030504020204" pitchFamily="34" charset="0"/>
              </a:rPr>
              <a:t>fuera</a:t>
            </a:r>
            <a:r>
              <a:rPr lang="en-US" sz="1600" dirty="0">
                <a:latin typeface="Open Sans" panose="020B0606030504020204" pitchFamily="34" charset="0"/>
                <a:ea typeface="Open Sans" panose="020B0606030504020204" pitchFamily="34" charset="0"/>
                <a:cs typeface="Open Sans" panose="020B0606030504020204" pitchFamily="34" charset="0"/>
              </a:rPr>
              <a:t> del </a:t>
            </a:r>
            <a:r>
              <a:rPr lang="en-US" sz="1600" dirty="0" err="1">
                <a:latin typeface="Open Sans" panose="020B0606030504020204" pitchFamily="34" charset="0"/>
                <a:ea typeface="Open Sans" panose="020B0606030504020204" pitchFamily="34" charset="0"/>
                <a:cs typeface="Open Sans" panose="020B0606030504020204" pitchFamily="34" charset="0"/>
              </a:rPr>
              <a:t>Movimiento</a:t>
            </a:r>
            <a:r>
              <a:rPr lang="en-US" sz="1600" dirty="0">
                <a:latin typeface="Open Sans" panose="020B0606030504020204" pitchFamily="34" charset="0"/>
                <a:ea typeface="Open Sans" panose="020B0606030504020204" pitchFamily="34" charset="0"/>
                <a:cs typeface="Open Sans" panose="020B0606030504020204" pitchFamily="34" charset="0"/>
              </a:rPr>
              <a:t> </a:t>
            </a:r>
          </a:p>
          <a:p>
            <a:pPr marL="342900" indent="-342900">
              <a:buFont typeface="Courier New" pitchFamily="34" charset="0"/>
              <a:buChar char="o"/>
            </a:pPr>
            <a:r>
              <a:rPr lang="en-US" sz="1600" dirty="0" err="1">
                <a:latin typeface="Open Sans" panose="020B0606030504020204" pitchFamily="34" charset="0"/>
                <a:ea typeface="Open Sans" panose="020B0606030504020204" pitchFamily="34" charset="0"/>
                <a:cs typeface="Open Sans" panose="020B0606030504020204" pitchFamily="34" charset="0"/>
              </a:rPr>
              <a:t>Difiucion</a:t>
            </a:r>
            <a:r>
              <a:rPr lang="en-US" sz="1600" dirty="0">
                <a:latin typeface="Open Sans" panose="020B0606030504020204" pitchFamily="34" charset="0"/>
                <a:ea typeface="Open Sans" panose="020B0606030504020204" pitchFamily="34" charset="0"/>
                <a:cs typeface="Open Sans" panose="020B0606030504020204" pitchFamily="34" charset="0"/>
              </a:rPr>
              <a:t> de </a:t>
            </a:r>
            <a:r>
              <a:rPr lang="en-US" sz="1600" dirty="0" err="1">
                <a:latin typeface="Open Sans" panose="020B0606030504020204" pitchFamily="34" charset="0"/>
                <a:ea typeface="Open Sans" panose="020B0606030504020204" pitchFamily="34" charset="0"/>
                <a:cs typeface="Open Sans" panose="020B0606030504020204" pitchFamily="34" charset="0"/>
              </a:rPr>
              <a:t>conocimientos</a:t>
            </a:r>
            <a:r>
              <a:rPr lang="en-US" sz="1600" dirty="0">
                <a:latin typeface="Open Sans" panose="020B0606030504020204" pitchFamily="34" charset="0"/>
                <a:ea typeface="Open Sans" panose="020B0606030504020204" pitchFamily="34" charset="0"/>
                <a:cs typeface="Open Sans" panose="020B0606030504020204" pitchFamily="34" charset="0"/>
              </a:rPr>
              <a:t> y </a:t>
            </a:r>
            <a:r>
              <a:rPr lang="en-US" sz="1600" dirty="0" err="1">
                <a:latin typeface="Open Sans" panose="020B0606030504020204" pitchFamily="34" charset="0"/>
                <a:ea typeface="Open Sans" panose="020B0606030504020204" pitchFamily="34" charset="0"/>
                <a:cs typeface="Open Sans" panose="020B0606030504020204" pitchFamily="34" charset="0"/>
              </a:rPr>
              <a:t>enseñanzas</a:t>
            </a:r>
            <a:r>
              <a:rPr lang="en-US" sz="1600" dirty="0">
                <a:latin typeface="Open Sans" panose="020B0606030504020204" pitchFamily="34" charset="0"/>
                <a:ea typeface="Open Sans" panose="020B0606030504020204" pitchFamily="34" charset="0"/>
                <a:cs typeface="Open Sans" panose="020B0606030504020204" pitchFamily="34" charset="0"/>
              </a:rPr>
              <a:t> </a:t>
            </a:r>
          </a:p>
          <a:p>
            <a:pPr marL="0" indent="0">
              <a:buFont typeface="Arial" panose="020B0604020202020204" pitchFamily="34" charset="0"/>
              <a:buNone/>
            </a:pPr>
            <a:endParaRPr lang="en-US" sz="1600" dirty="0"/>
          </a:p>
        </p:txBody>
      </p:sp>
      <p:sp>
        <p:nvSpPr>
          <p:cNvPr id="3" name="Oval 2">
            <a:extLst>
              <a:ext uri="{FF2B5EF4-FFF2-40B4-BE49-F238E27FC236}">
                <a16:creationId xmlns:a16="http://schemas.microsoft.com/office/drawing/2014/main" id="{95396A70-106D-AFAE-86A4-04C568AF70BA}"/>
              </a:ext>
            </a:extLst>
          </p:cNvPr>
          <p:cNvSpPr/>
          <p:nvPr/>
        </p:nvSpPr>
        <p:spPr>
          <a:xfrm>
            <a:off x="6989988" y="1005567"/>
            <a:ext cx="2895600" cy="2819400"/>
          </a:xfrm>
          <a:prstGeom prst="ellipse">
            <a:avLst/>
          </a:prstGeom>
          <a:solidFill>
            <a:srgbClr val="9366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rgbClr val="FFFFFF"/>
                </a:solidFill>
                <a:latin typeface="Calibri"/>
                <a:cs typeface="Calibri"/>
              </a:rPr>
              <a:t>Las SNs y la IFRC se </a:t>
            </a:r>
            <a:r>
              <a:rPr lang="en-US" sz="1500" dirty="0" err="1">
                <a:solidFill>
                  <a:srgbClr val="FFFFFF"/>
                </a:solidFill>
                <a:latin typeface="Calibri"/>
                <a:cs typeface="Calibri"/>
              </a:rPr>
              <a:t>aseguran</a:t>
            </a:r>
            <a:r>
              <a:rPr lang="en-US" sz="1500" dirty="0">
                <a:solidFill>
                  <a:srgbClr val="FFFFFF"/>
                </a:solidFill>
                <a:latin typeface="Calibri"/>
                <a:cs typeface="Calibri"/>
              </a:rPr>
              <a:t> de </a:t>
            </a:r>
            <a:r>
              <a:rPr lang="en-US" sz="1500" dirty="0" err="1">
                <a:solidFill>
                  <a:srgbClr val="FFFFFF"/>
                </a:solidFill>
                <a:latin typeface="Calibri"/>
                <a:cs typeface="Calibri"/>
              </a:rPr>
              <a:t>tener</a:t>
            </a:r>
            <a:r>
              <a:rPr lang="en-US" sz="1500" dirty="0">
                <a:solidFill>
                  <a:srgbClr val="FFFFFF"/>
                </a:solidFill>
                <a:latin typeface="Calibri"/>
                <a:cs typeface="Calibri"/>
              </a:rPr>
              <a:t> </a:t>
            </a:r>
            <a:r>
              <a:rPr lang="en-US" sz="1500" dirty="0" err="1">
                <a:solidFill>
                  <a:srgbClr val="FFFFFF"/>
                </a:solidFill>
                <a:latin typeface="Calibri"/>
                <a:cs typeface="Calibri"/>
              </a:rPr>
              <a:t>una</a:t>
            </a:r>
            <a:r>
              <a:rPr lang="en-US" sz="1500" dirty="0">
                <a:solidFill>
                  <a:srgbClr val="FFFFFF"/>
                </a:solidFill>
                <a:latin typeface="Calibri"/>
                <a:cs typeface="Calibri"/>
              </a:rPr>
              <a:t> </a:t>
            </a:r>
            <a:r>
              <a:rPr lang="en-US" sz="1500" dirty="0" err="1">
                <a:solidFill>
                  <a:srgbClr val="FFFFFF"/>
                </a:solidFill>
                <a:latin typeface="Calibri"/>
                <a:cs typeface="Calibri"/>
              </a:rPr>
              <a:t>alta</a:t>
            </a:r>
            <a:r>
              <a:rPr lang="en-US" sz="1500" dirty="0">
                <a:solidFill>
                  <a:srgbClr val="FFFFFF"/>
                </a:solidFill>
                <a:latin typeface="Calibri"/>
                <a:cs typeface="Calibri"/>
              </a:rPr>
              <a:t> </a:t>
            </a:r>
            <a:r>
              <a:rPr lang="en-US" sz="1500" dirty="0" err="1">
                <a:solidFill>
                  <a:srgbClr val="FFFFFF"/>
                </a:solidFill>
                <a:latin typeface="Calibri"/>
                <a:cs typeface="Calibri"/>
              </a:rPr>
              <a:t>capacidad</a:t>
            </a:r>
            <a:r>
              <a:rPr lang="en-US" sz="1500" dirty="0">
                <a:solidFill>
                  <a:srgbClr val="FFFFFF"/>
                </a:solidFill>
                <a:latin typeface="Calibri"/>
                <a:cs typeface="Calibri"/>
              </a:rPr>
              <a:t> </a:t>
            </a:r>
            <a:r>
              <a:rPr lang="en-US" sz="1500" dirty="0" err="1">
                <a:solidFill>
                  <a:srgbClr val="FFFFFF"/>
                </a:solidFill>
                <a:latin typeface="Calibri"/>
                <a:cs typeface="Calibri"/>
              </a:rPr>
              <a:t>institucional</a:t>
            </a:r>
            <a:r>
              <a:rPr lang="en-US" sz="1500" dirty="0">
                <a:solidFill>
                  <a:srgbClr val="FFFFFF"/>
                </a:solidFill>
                <a:latin typeface="Calibri"/>
                <a:cs typeface="Calibri"/>
              </a:rPr>
              <a:t>, </a:t>
            </a:r>
            <a:r>
              <a:rPr lang="en-US" sz="1500" dirty="0" err="1">
                <a:solidFill>
                  <a:srgbClr val="FFFFFF"/>
                </a:solidFill>
                <a:latin typeface="Calibri"/>
                <a:cs typeface="Calibri"/>
              </a:rPr>
              <a:t>composición</a:t>
            </a:r>
            <a:r>
              <a:rPr lang="en-US" sz="1500" dirty="0">
                <a:solidFill>
                  <a:srgbClr val="FFFFFF"/>
                </a:solidFill>
                <a:latin typeface="Calibri"/>
                <a:cs typeface="Calibri"/>
              </a:rPr>
              <a:t> y </a:t>
            </a:r>
            <a:r>
              <a:rPr lang="en-US" sz="1500" dirty="0" err="1">
                <a:solidFill>
                  <a:srgbClr val="FFFFFF"/>
                </a:solidFill>
                <a:latin typeface="Calibri"/>
                <a:cs typeface="Calibri"/>
              </a:rPr>
              <a:t>compromiso</a:t>
            </a:r>
            <a:r>
              <a:rPr lang="en-US" sz="1500" dirty="0">
                <a:solidFill>
                  <a:srgbClr val="FFFFFF"/>
                </a:solidFill>
                <a:latin typeface="Calibri"/>
                <a:cs typeface="Calibri"/>
              </a:rPr>
              <a:t> para </a:t>
            </a:r>
            <a:r>
              <a:rPr lang="en-US" sz="1500" dirty="0" err="1">
                <a:solidFill>
                  <a:srgbClr val="FFFFFF"/>
                </a:solidFill>
                <a:latin typeface="Calibri"/>
                <a:cs typeface="Calibri"/>
              </a:rPr>
              <a:t>abordar</a:t>
            </a:r>
            <a:r>
              <a:rPr lang="en-US" sz="1500" dirty="0">
                <a:solidFill>
                  <a:srgbClr val="FFFFFF"/>
                </a:solidFill>
                <a:latin typeface="Calibri"/>
                <a:cs typeface="Calibri"/>
              </a:rPr>
              <a:t> la </a:t>
            </a:r>
            <a:r>
              <a:rPr lang="en-US" sz="1500" dirty="0" err="1">
                <a:solidFill>
                  <a:srgbClr val="FFFFFF"/>
                </a:solidFill>
                <a:latin typeface="Calibri"/>
                <a:cs typeface="Calibri"/>
              </a:rPr>
              <a:t>violencia</a:t>
            </a:r>
            <a:r>
              <a:rPr lang="en-US" sz="1500" dirty="0">
                <a:solidFill>
                  <a:srgbClr val="FFFFFF"/>
                </a:solidFill>
                <a:latin typeface="Calibri"/>
                <a:cs typeface="Calibri"/>
              </a:rPr>
              <a:t>, la </a:t>
            </a:r>
            <a:r>
              <a:rPr lang="en-US" sz="1500" dirty="0" err="1">
                <a:solidFill>
                  <a:srgbClr val="FFFFFF"/>
                </a:solidFill>
                <a:latin typeface="Calibri"/>
                <a:cs typeface="Calibri"/>
              </a:rPr>
              <a:t>discriminación</a:t>
            </a:r>
            <a:r>
              <a:rPr lang="en-US" sz="1500" dirty="0">
                <a:solidFill>
                  <a:srgbClr val="FFFFFF"/>
                </a:solidFill>
                <a:latin typeface="Calibri"/>
                <a:cs typeface="Calibri"/>
              </a:rPr>
              <a:t> y la </a:t>
            </a:r>
            <a:r>
              <a:rPr lang="en-US" sz="1500" dirty="0" err="1">
                <a:solidFill>
                  <a:srgbClr val="FFFFFF"/>
                </a:solidFill>
                <a:latin typeface="Calibri"/>
                <a:cs typeface="Calibri"/>
              </a:rPr>
              <a:t>exclusión</a:t>
            </a:r>
            <a:r>
              <a:rPr lang="en-US" sz="1500" dirty="0">
                <a:solidFill>
                  <a:srgbClr val="FFFFFF"/>
                </a:solidFill>
                <a:latin typeface="Calibri"/>
                <a:cs typeface="Calibri"/>
              </a:rPr>
              <a:t>.</a:t>
            </a:r>
            <a:endParaRPr lang="en-US" sz="1500" dirty="0">
              <a:solidFill>
                <a:srgbClr val="FFFFFF"/>
              </a:solidFill>
              <a:latin typeface="Calibri" pitchFamily="34" charset="0"/>
              <a:cs typeface="Calibri"/>
            </a:endParaRPr>
          </a:p>
        </p:txBody>
      </p:sp>
      <p:sp>
        <p:nvSpPr>
          <p:cNvPr id="4" name="Oval 3">
            <a:extLst>
              <a:ext uri="{FF2B5EF4-FFF2-40B4-BE49-F238E27FC236}">
                <a16:creationId xmlns:a16="http://schemas.microsoft.com/office/drawing/2014/main" id="{3E393445-E074-2610-A99B-723303780207}"/>
              </a:ext>
            </a:extLst>
          </p:cNvPr>
          <p:cNvSpPr/>
          <p:nvPr/>
        </p:nvSpPr>
        <p:spPr>
          <a:xfrm>
            <a:off x="9265102" y="2271032"/>
            <a:ext cx="2895600" cy="28194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500" dirty="0">
                <a:solidFill>
                  <a:srgbClr val="FFFFFF"/>
                </a:solidFill>
                <a:ea typeface="+mn-lt"/>
                <a:cs typeface="+mn-lt"/>
              </a:rPr>
              <a:t>Las NSs y la IFRC </a:t>
            </a:r>
            <a:r>
              <a:rPr lang="en-US" sz="1500" dirty="0" err="1">
                <a:solidFill>
                  <a:srgbClr val="FFFFFF"/>
                </a:solidFill>
                <a:ea typeface="+mn-lt"/>
                <a:cs typeface="+mn-lt"/>
              </a:rPr>
              <a:t>adopta</a:t>
            </a:r>
            <a:r>
              <a:rPr lang="en-US" sz="1500" dirty="0">
                <a:solidFill>
                  <a:srgbClr val="FFFFFF"/>
                </a:solidFill>
                <a:ea typeface="+mn-lt"/>
                <a:cs typeface="+mn-lt"/>
              </a:rPr>
              <a:t> la </a:t>
            </a:r>
            <a:r>
              <a:rPr lang="en-US" sz="1500" dirty="0" err="1">
                <a:solidFill>
                  <a:srgbClr val="FFFFFF"/>
                </a:solidFill>
                <a:ea typeface="+mn-lt"/>
                <a:cs typeface="+mn-lt"/>
              </a:rPr>
              <a:t>política</a:t>
            </a:r>
            <a:r>
              <a:rPr lang="en-US" sz="1500" dirty="0">
                <a:solidFill>
                  <a:srgbClr val="FFFFFF"/>
                </a:solidFill>
                <a:ea typeface="+mn-lt"/>
                <a:cs typeface="+mn-lt"/>
              </a:rPr>
              <a:t> global de</a:t>
            </a:r>
            <a:endParaRPr lang="en-US" dirty="0">
              <a:solidFill>
                <a:srgbClr val="FFFFFF"/>
              </a:solidFill>
              <a:ea typeface="+mn-lt"/>
              <a:cs typeface="+mn-lt"/>
            </a:endParaRPr>
          </a:p>
          <a:p>
            <a:pPr algn="ctr"/>
            <a:r>
              <a:rPr lang="en-US" sz="1500" dirty="0" err="1">
                <a:solidFill>
                  <a:srgbClr val="FFFFFF"/>
                </a:solidFill>
                <a:ea typeface="+mn-lt"/>
                <a:cs typeface="+mn-lt"/>
              </a:rPr>
              <a:t>Protección</a:t>
            </a:r>
            <a:r>
              <a:rPr lang="en-US" sz="1500" dirty="0">
                <a:solidFill>
                  <a:srgbClr val="FFFFFF"/>
                </a:solidFill>
                <a:ea typeface="+mn-lt"/>
                <a:cs typeface="+mn-lt"/>
              </a:rPr>
              <a:t>, </a:t>
            </a:r>
            <a:r>
              <a:rPr lang="en-US" sz="1500" dirty="0" err="1">
                <a:solidFill>
                  <a:srgbClr val="FFFFFF"/>
                </a:solidFill>
                <a:ea typeface="+mn-lt"/>
                <a:cs typeface="+mn-lt"/>
              </a:rPr>
              <a:t>Género</a:t>
            </a:r>
            <a:r>
              <a:rPr lang="en-US" sz="1500" dirty="0">
                <a:solidFill>
                  <a:srgbClr val="FFFFFF"/>
                </a:solidFill>
                <a:ea typeface="+mn-lt"/>
                <a:cs typeface="+mn-lt"/>
              </a:rPr>
              <a:t> e </a:t>
            </a:r>
            <a:r>
              <a:rPr lang="en-US" sz="1500" dirty="0" err="1">
                <a:solidFill>
                  <a:srgbClr val="FFFFFF"/>
                </a:solidFill>
                <a:ea typeface="+mn-lt"/>
                <a:cs typeface="+mn-lt"/>
              </a:rPr>
              <a:t>inclusión</a:t>
            </a:r>
            <a:r>
              <a:rPr lang="en-US" sz="1500" dirty="0">
                <a:solidFill>
                  <a:srgbClr val="FFFFFF"/>
                </a:solidFill>
                <a:ea typeface="+mn-lt"/>
                <a:cs typeface="+mn-lt"/>
              </a:rPr>
              <a:t> </a:t>
            </a:r>
            <a:r>
              <a:rPr lang="en-US" sz="1500" dirty="0" err="1">
                <a:solidFill>
                  <a:srgbClr val="FFFFFF"/>
                </a:solidFill>
                <a:ea typeface="+mn-lt"/>
                <a:cs typeface="+mn-lt"/>
              </a:rPr>
              <a:t>en</a:t>
            </a:r>
            <a:r>
              <a:rPr lang="en-US" sz="1500" dirty="0">
                <a:solidFill>
                  <a:srgbClr val="FFFFFF"/>
                </a:solidFill>
                <a:ea typeface="+mn-lt"/>
                <a:cs typeface="+mn-lt"/>
              </a:rPr>
              <a:t> </a:t>
            </a:r>
            <a:r>
              <a:rPr lang="en-US" sz="1500" dirty="0" err="1">
                <a:solidFill>
                  <a:srgbClr val="FFFFFF"/>
                </a:solidFill>
                <a:ea typeface="+mn-lt"/>
                <a:cs typeface="+mn-lt"/>
              </a:rPr>
              <a:t>todas</a:t>
            </a:r>
            <a:r>
              <a:rPr lang="en-US" sz="1500" dirty="0">
                <a:solidFill>
                  <a:srgbClr val="FFFFFF"/>
                </a:solidFill>
                <a:ea typeface="+mn-lt"/>
                <a:cs typeface="+mn-lt"/>
              </a:rPr>
              <a:t> las </a:t>
            </a:r>
            <a:r>
              <a:rPr lang="en-US" sz="1500" dirty="0" err="1">
                <a:solidFill>
                  <a:srgbClr val="FFFFFF"/>
                </a:solidFill>
                <a:ea typeface="+mn-lt"/>
                <a:cs typeface="+mn-lt"/>
              </a:rPr>
              <a:t>operaciones</a:t>
            </a:r>
            <a:r>
              <a:rPr lang="en-US" sz="1500" dirty="0">
                <a:solidFill>
                  <a:srgbClr val="FFFFFF"/>
                </a:solidFill>
                <a:ea typeface="+mn-lt"/>
                <a:cs typeface="+mn-lt"/>
              </a:rPr>
              <a:t>, </a:t>
            </a:r>
            <a:r>
              <a:rPr lang="en-US" sz="1500" dirty="0" err="1">
                <a:solidFill>
                  <a:srgbClr val="FFFFFF"/>
                </a:solidFill>
                <a:ea typeface="+mn-lt"/>
                <a:cs typeface="+mn-lt"/>
              </a:rPr>
              <a:t>programas</a:t>
            </a:r>
            <a:r>
              <a:rPr lang="en-US" sz="1500" dirty="0">
                <a:solidFill>
                  <a:srgbClr val="FFFFFF"/>
                </a:solidFill>
                <a:ea typeface="+mn-lt"/>
                <a:cs typeface="+mn-lt"/>
              </a:rPr>
              <a:t> y </a:t>
            </a:r>
            <a:r>
              <a:rPr lang="en-US" sz="1500" dirty="0" err="1">
                <a:solidFill>
                  <a:srgbClr val="FFFFFF"/>
                </a:solidFill>
                <a:ea typeface="+mn-lt"/>
                <a:cs typeface="+mn-lt"/>
              </a:rPr>
              <a:t>servicios</a:t>
            </a:r>
            <a:r>
              <a:rPr lang="en-US" sz="1500" dirty="0">
                <a:solidFill>
                  <a:srgbClr val="FFFFFF"/>
                </a:solidFill>
                <a:latin typeface="Calibri"/>
                <a:ea typeface="+mn-lt"/>
                <a:cs typeface="Calibri"/>
              </a:rPr>
              <a:t>.</a:t>
            </a:r>
            <a:endParaRPr lang="en-US" sz="1500" dirty="0">
              <a:solidFill>
                <a:srgbClr val="FFFFFF"/>
              </a:solidFill>
              <a:latin typeface="Calibri" pitchFamily="34" charset="0"/>
              <a:cs typeface="Calibri"/>
            </a:endParaRPr>
          </a:p>
        </p:txBody>
      </p:sp>
      <p:sp>
        <p:nvSpPr>
          <p:cNvPr id="5" name="Oval 4">
            <a:extLst>
              <a:ext uri="{FF2B5EF4-FFF2-40B4-BE49-F238E27FC236}">
                <a16:creationId xmlns:a16="http://schemas.microsoft.com/office/drawing/2014/main" id="{88D064B9-FD76-D6EE-1660-A790F6BACAB1}"/>
              </a:ext>
            </a:extLst>
          </p:cNvPr>
          <p:cNvSpPr/>
          <p:nvPr/>
        </p:nvSpPr>
        <p:spPr>
          <a:xfrm>
            <a:off x="6989988" y="3536497"/>
            <a:ext cx="2895600" cy="2819400"/>
          </a:xfrm>
          <a:prstGeom prst="ellipse">
            <a:avLst/>
          </a:prstGeom>
          <a:solidFill>
            <a:srgbClr val="DFC6F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tx1"/>
                </a:solidFill>
                <a:ea typeface="+mn-lt"/>
                <a:cs typeface="+mn-lt"/>
              </a:rPr>
              <a:t>Las SNs y la IFRC </a:t>
            </a:r>
            <a:r>
              <a:rPr lang="en-US" sz="1400" dirty="0" err="1">
                <a:solidFill>
                  <a:schemeClr val="tx1"/>
                </a:solidFill>
                <a:ea typeface="+mn-lt"/>
                <a:cs typeface="+mn-lt"/>
              </a:rPr>
              <a:t>influyen</a:t>
            </a:r>
            <a:r>
              <a:rPr lang="en-US" sz="1400" dirty="0">
                <a:solidFill>
                  <a:schemeClr val="tx1"/>
                </a:solidFill>
                <a:ea typeface="+mn-lt"/>
                <a:cs typeface="+mn-lt"/>
              </a:rPr>
              <a:t> </a:t>
            </a:r>
            <a:r>
              <a:rPr lang="en-US" sz="1400" dirty="0" err="1">
                <a:solidFill>
                  <a:schemeClr val="tx1"/>
                </a:solidFill>
                <a:ea typeface="+mn-lt"/>
                <a:cs typeface="+mn-lt"/>
              </a:rPr>
              <a:t>en</a:t>
            </a:r>
            <a:r>
              <a:rPr lang="en-US" sz="1400" dirty="0">
                <a:solidFill>
                  <a:schemeClr val="tx1"/>
                </a:solidFill>
                <a:ea typeface="+mn-lt"/>
                <a:cs typeface="+mn-lt"/>
              </a:rPr>
              <a:t> </a:t>
            </a:r>
            <a:r>
              <a:rPr lang="en-US" sz="1400" dirty="0" err="1">
                <a:solidFill>
                  <a:schemeClr val="tx1"/>
                </a:solidFill>
                <a:ea typeface="+mn-lt"/>
                <a:cs typeface="+mn-lt"/>
              </a:rPr>
              <a:t>los</a:t>
            </a:r>
            <a:r>
              <a:rPr lang="en-US" sz="1400" dirty="0">
                <a:solidFill>
                  <a:schemeClr val="tx1"/>
                </a:solidFill>
                <a:ea typeface="+mn-lt"/>
                <a:cs typeface="+mn-lt"/>
              </a:rPr>
              <a:t> </a:t>
            </a:r>
            <a:r>
              <a:rPr lang="en-US" sz="1400" dirty="0" err="1">
                <a:solidFill>
                  <a:schemeClr val="tx1"/>
                </a:solidFill>
                <a:ea typeface="+mn-lt"/>
                <a:cs typeface="+mn-lt"/>
              </a:rPr>
              <a:t>estándares</a:t>
            </a:r>
            <a:r>
              <a:rPr lang="en-US" sz="1400" dirty="0">
                <a:solidFill>
                  <a:schemeClr val="tx1"/>
                </a:solidFill>
                <a:ea typeface="+mn-lt"/>
                <a:cs typeface="+mn-lt"/>
              </a:rPr>
              <a:t>, </a:t>
            </a:r>
            <a:r>
              <a:rPr lang="en-US" sz="1400" dirty="0" err="1">
                <a:solidFill>
                  <a:schemeClr val="tx1"/>
                </a:solidFill>
                <a:ea typeface="+mn-lt"/>
                <a:cs typeface="+mn-lt"/>
              </a:rPr>
              <a:t>normas</a:t>
            </a:r>
            <a:endParaRPr lang="en-US" sz="1400" dirty="0">
              <a:solidFill>
                <a:schemeClr val="tx1"/>
              </a:solidFill>
              <a:ea typeface="+mn-lt"/>
              <a:cs typeface="+mn-lt"/>
            </a:endParaRPr>
          </a:p>
          <a:p>
            <a:pPr algn="ctr"/>
            <a:r>
              <a:rPr lang="en-US" sz="1400" dirty="0" err="1">
                <a:solidFill>
                  <a:schemeClr val="tx1"/>
                </a:solidFill>
                <a:ea typeface="+mn-lt"/>
                <a:cs typeface="+mn-lt"/>
              </a:rPr>
              <a:t>leyes</a:t>
            </a:r>
            <a:r>
              <a:rPr lang="en-US" sz="1400" dirty="0">
                <a:solidFill>
                  <a:schemeClr val="tx1"/>
                </a:solidFill>
                <a:ea typeface="+mn-lt"/>
                <a:cs typeface="+mn-lt"/>
              </a:rPr>
              <a:t> y </a:t>
            </a:r>
            <a:r>
              <a:rPr lang="en-US" sz="1400" dirty="0" err="1">
                <a:solidFill>
                  <a:schemeClr val="tx1"/>
                </a:solidFill>
                <a:ea typeface="+mn-lt"/>
                <a:cs typeface="+mn-lt"/>
              </a:rPr>
              <a:t>comportamientos</a:t>
            </a:r>
            <a:r>
              <a:rPr lang="en-US" sz="1400" dirty="0">
                <a:solidFill>
                  <a:schemeClr val="tx1"/>
                </a:solidFill>
                <a:ea typeface="+mn-lt"/>
                <a:cs typeface="+mn-lt"/>
              </a:rPr>
              <a:t> para </a:t>
            </a:r>
            <a:r>
              <a:rPr lang="en-US" sz="1400" dirty="0" err="1">
                <a:solidFill>
                  <a:schemeClr val="tx1"/>
                </a:solidFill>
                <a:ea typeface="+mn-lt"/>
                <a:cs typeface="+mn-lt"/>
              </a:rPr>
              <a:t>reducir</a:t>
            </a:r>
            <a:r>
              <a:rPr lang="en-US" sz="1400" dirty="0">
                <a:solidFill>
                  <a:schemeClr val="tx1"/>
                </a:solidFill>
                <a:ea typeface="+mn-lt"/>
                <a:cs typeface="+mn-lt"/>
              </a:rPr>
              <a:t> la </a:t>
            </a:r>
            <a:r>
              <a:rPr lang="en-US" sz="1400" dirty="0" err="1">
                <a:solidFill>
                  <a:schemeClr val="tx1"/>
                </a:solidFill>
                <a:ea typeface="+mn-lt"/>
                <a:cs typeface="+mn-lt"/>
              </a:rPr>
              <a:t>violencia</a:t>
            </a:r>
            <a:r>
              <a:rPr lang="en-US" sz="1400" dirty="0">
                <a:solidFill>
                  <a:schemeClr val="tx1"/>
                </a:solidFill>
                <a:ea typeface="+mn-lt"/>
                <a:cs typeface="+mn-lt"/>
              </a:rPr>
              <a:t>, la </a:t>
            </a:r>
            <a:r>
              <a:rPr lang="en-US" sz="1400" dirty="0" err="1">
                <a:solidFill>
                  <a:schemeClr val="tx1"/>
                </a:solidFill>
                <a:ea typeface="+mn-lt"/>
                <a:cs typeface="+mn-lt"/>
              </a:rPr>
              <a:t>discriminación</a:t>
            </a:r>
            <a:r>
              <a:rPr lang="en-US" sz="1400" dirty="0">
                <a:solidFill>
                  <a:schemeClr val="tx1"/>
                </a:solidFill>
                <a:ea typeface="+mn-lt"/>
                <a:cs typeface="+mn-lt"/>
              </a:rPr>
              <a:t> y la </a:t>
            </a:r>
            <a:r>
              <a:rPr lang="en-US" sz="1400" dirty="0" err="1">
                <a:solidFill>
                  <a:schemeClr val="tx1"/>
                </a:solidFill>
                <a:ea typeface="+mn-lt"/>
                <a:cs typeface="+mn-lt"/>
              </a:rPr>
              <a:t>exclusión</a:t>
            </a:r>
            <a:r>
              <a:rPr lang="en-US" sz="1400" dirty="0">
                <a:solidFill>
                  <a:schemeClr val="tx1"/>
                </a:solidFill>
                <a:ea typeface="+mn-lt"/>
                <a:cs typeface="+mn-lt"/>
              </a:rPr>
              <a:t> </a:t>
            </a:r>
            <a:r>
              <a:rPr lang="en-US" sz="1400" dirty="0" err="1">
                <a:solidFill>
                  <a:schemeClr val="tx1"/>
                </a:solidFill>
                <a:ea typeface="+mn-lt"/>
                <a:cs typeface="+mn-lt"/>
              </a:rPr>
              <a:t>por</a:t>
            </a:r>
            <a:r>
              <a:rPr lang="en-US" sz="1400" dirty="0">
                <a:solidFill>
                  <a:schemeClr val="tx1"/>
                </a:solidFill>
                <a:ea typeface="+mn-lt"/>
                <a:cs typeface="+mn-lt"/>
              </a:rPr>
              <a:t> medio de </a:t>
            </a:r>
            <a:r>
              <a:rPr lang="en-US" sz="1400" dirty="0" err="1">
                <a:solidFill>
                  <a:schemeClr val="tx1"/>
                </a:solidFill>
                <a:ea typeface="+mn-lt"/>
                <a:cs typeface="+mn-lt"/>
              </a:rPr>
              <a:t>asociaciones</a:t>
            </a:r>
            <a:r>
              <a:rPr lang="en-US" sz="1400" dirty="0">
                <a:solidFill>
                  <a:schemeClr val="tx1"/>
                </a:solidFill>
                <a:ea typeface="+mn-lt"/>
                <a:cs typeface="+mn-lt"/>
              </a:rPr>
              <a:t> y </a:t>
            </a:r>
            <a:r>
              <a:rPr lang="en-US" sz="1400" dirty="0" err="1">
                <a:solidFill>
                  <a:schemeClr val="tx1"/>
                </a:solidFill>
                <a:ea typeface="+mn-lt"/>
                <a:cs typeface="+mn-lt"/>
              </a:rPr>
              <a:t>aprendizaje</a:t>
            </a:r>
            <a:r>
              <a:rPr lang="en-US" sz="1400" dirty="0">
                <a:solidFill>
                  <a:schemeClr val="tx1"/>
                </a:solidFill>
                <a:ea typeface="+mn-lt"/>
                <a:cs typeface="+mn-lt"/>
              </a:rPr>
              <a:t> </a:t>
            </a:r>
            <a:r>
              <a:rPr lang="en-US" sz="1400" dirty="0" err="1">
                <a:solidFill>
                  <a:schemeClr val="tx1"/>
                </a:solidFill>
                <a:ea typeface="+mn-lt"/>
                <a:cs typeface="+mn-lt"/>
              </a:rPr>
              <a:t>dentro</a:t>
            </a:r>
            <a:r>
              <a:rPr lang="en-US" sz="1400" dirty="0">
                <a:solidFill>
                  <a:schemeClr val="tx1"/>
                </a:solidFill>
                <a:ea typeface="+mn-lt"/>
                <a:cs typeface="+mn-lt"/>
              </a:rPr>
              <a:t> y </a:t>
            </a:r>
            <a:r>
              <a:rPr lang="en-US" sz="1400" dirty="0" err="1">
                <a:solidFill>
                  <a:schemeClr val="tx1"/>
                </a:solidFill>
                <a:ea typeface="+mn-lt"/>
                <a:cs typeface="+mn-lt"/>
              </a:rPr>
              <a:t>fuera</a:t>
            </a:r>
            <a:r>
              <a:rPr lang="en-US" sz="1400" dirty="0">
                <a:solidFill>
                  <a:schemeClr val="tx1"/>
                </a:solidFill>
                <a:ea typeface="+mn-lt"/>
                <a:cs typeface="+mn-lt"/>
              </a:rPr>
              <a:t> del Mov.</a:t>
            </a:r>
          </a:p>
        </p:txBody>
      </p:sp>
    </p:spTree>
    <p:extLst>
      <p:ext uri="{BB962C8B-B14F-4D97-AF65-F5344CB8AC3E}">
        <p14:creationId xmlns:p14="http://schemas.microsoft.com/office/powerpoint/2010/main" val="2520680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2AF46-E159-37F4-493C-B382E2281E7D}"/>
              </a:ext>
            </a:extLst>
          </p:cNvPr>
          <p:cNvSpPr txBox="1">
            <a:spLocks/>
          </p:cNvSpPr>
          <p:nvPr/>
        </p:nvSpPr>
        <p:spPr>
          <a:xfrm>
            <a:off x="2331594" y="603404"/>
            <a:ext cx="7163264" cy="1325563"/>
          </a:xfrm>
          <a:prstGeom prst="rect">
            <a:avLst/>
          </a:prstGeom>
        </p:spPr>
        <p:txBody>
          <a:bodyPr>
            <a:normAutofit/>
          </a:bodyP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419" sz="3600" b="1" dirty="0">
                <a:solidFill>
                  <a:schemeClr val="accent1"/>
                </a:solidFill>
                <a:latin typeface="Montserrat" panose="00000500000000000000" pitchFamily="2" charset="0"/>
                <a:cs typeface="Calibri" panose="020F0502020204030204" pitchFamily="34" charset="0"/>
              </a:rPr>
              <a:t>¿</a:t>
            </a:r>
            <a:r>
              <a:rPr lang="en-US" sz="3600" b="1" dirty="0" err="1">
                <a:solidFill>
                  <a:schemeClr val="accent1"/>
                </a:solidFill>
                <a:latin typeface="Montserrat" panose="00000500000000000000" pitchFamily="2" charset="0"/>
                <a:cs typeface="Calibri" panose="020F0502020204030204" pitchFamily="34" charset="0"/>
              </a:rPr>
              <a:t>Qué</a:t>
            </a:r>
            <a:r>
              <a:rPr lang="en-US" sz="3600" b="1" dirty="0">
                <a:solidFill>
                  <a:schemeClr val="accent1"/>
                </a:solidFill>
                <a:latin typeface="Montserrat" panose="00000500000000000000" pitchFamily="2" charset="0"/>
                <a:cs typeface="Calibri" panose="020F0502020204030204" pitchFamily="34" charset="0"/>
              </a:rPr>
              <a:t> es </a:t>
            </a:r>
            <a:r>
              <a:rPr lang="en-US" sz="3600" b="1" dirty="0" err="1">
                <a:solidFill>
                  <a:schemeClr val="accent1"/>
                </a:solidFill>
                <a:latin typeface="Montserrat" panose="00000500000000000000" pitchFamily="2" charset="0"/>
                <a:cs typeface="Calibri" panose="020F0502020204030204" pitchFamily="34" charset="0"/>
              </a:rPr>
              <a:t>protección</a:t>
            </a:r>
            <a:r>
              <a:rPr lang="en-US" sz="3600" b="1" dirty="0">
                <a:solidFill>
                  <a:schemeClr val="accent1"/>
                </a:solidFill>
                <a:latin typeface="Montserrat" panose="00000500000000000000" pitchFamily="2" charset="0"/>
                <a:cs typeface="Calibri" panose="020F0502020204030204" pitchFamily="34" charset="0"/>
              </a:rPr>
              <a:t>? </a:t>
            </a:r>
          </a:p>
        </p:txBody>
      </p:sp>
      <p:sp>
        <p:nvSpPr>
          <p:cNvPr id="4" name="TextBox 3">
            <a:extLst>
              <a:ext uri="{FF2B5EF4-FFF2-40B4-BE49-F238E27FC236}">
                <a16:creationId xmlns:a16="http://schemas.microsoft.com/office/drawing/2014/main" id="{9A2FFD25-6A25-148E-F0BD-E55DA283F039}"/>
              </a:ext>
            </a:extLst>
          </p:cNvPr>
          <p:cNvSpPr txBox="1"/>
          <p:nvPr/>
        </p:nvSpPr>
        <p:spPr>
          <a:xfrm>
            <a:off x="615595" y="2251586"/>
            <a:ext cx="3651606" cy="3468001"/>
          </a:xfrm>
          <a:prstGeom prst="rect">
            <a:avLst/>
          </a:prstGeom>
          <a:noFill/>
          <a:ln>
            <a:solidFill>
              <a:schemeClr val="accent1"/>
            </a:solidFill>
          </a:ln>
        </p:spPr>
        <p:txBody>
          <a:bodyPr wrap="square">
            <a:spAutoFit/>
          </a:bodyPr>
          <a:lstStyle/>
          <a:p>
            <a:pPr marL="85725" marR="0" lvl="0" indent="0" algn="just" rtl="0">
              <a:lnSpc>
                <a:spcPct val="107000"/>
              </a:lnSpc>
              <a:spcBef>
                <a:spcPts val="520"/>
              </a:spcBef>
              <a:spcAft>
                <a:spcPts val="0"/>
              </a:spcAft>
              <a:buClr>
                <a:srgbClr val="CF1C21"/>
              </a:buClr>
              <a:buSzPts val="2080"/>
              <a:buFont typeface="Noto Sans Symbols"/>
              <a:buNone/>
            </a:pPr>
            <a:r>
              <a:rPr lang="es-ES" sz="2200" dirty="0">
                <a:solidFill>
                  <a:srgbClr val="9E9E9E"/>
                </a:solidFill>
                <a:latin typeface="Calibri" panose="020F0502020204030204" pitchFamily="34" charset="0"/>
                <a:cs typeface="Calibri" panose="020F0502020204030204" pitchFamily="34" charset="0"/>
                <a:sym typeface="Calibri"/>
              </a:rPr>
              <a:t> </a:t>
            </a:r>
          </a:p>
          <a:p>
            <a:pPr marL="85725" marR="0" lvl="0" indent="0" rtl="0">
              <a:lnSpc>
                <a:spcPct val="107000"/>
              </a:lnSpc>
              <a:spcBef>
                <a:spcPts val="520"/>
              </a:spcBef>
              <a:spcAft>
                <a:spcPts val="0"/>
              </a:spcAft>
              <a:buClr>
                <a:srgbClr val="CF1C21"/>
              </a:buClr>
              <a:buSzPts val="2080"/>
              <a:buFont typeface="Noto Sans Symbols"/>
              <a:buNone/>
            </a:pPr>
            <a:r>
              <a:rPr lang="es-ES" sz="2000" i="1" dirty="0">
                <a:solidFill>
                  <a:schemeClr val="tx1">
                    <a:lumMod val="50000"/>
                    <a:lumOff val="50000"/>
                  </a:schemeClr>
                </a:solidFill>
                <a:latin typeface="Calibri" panose="020F0502020204030204" pitchFamily="34" charset="0"/>
                <a:cs typeface="Calibri" panose="020F0502020204030204" pitchFamily="34" charset="0"/>
                <a:sym typeface="Calibri"/>
              </a:rPr>
              <a:t>“...todas las actividades encaminadas </a:t>
            </a:r>
            <a:r>
              <a:rPr lang="es-ES" sz="2000" b="1" i="1" dirty="0">
                <a:solidFill>
                  <a:srgbClr val="8B0024"/>
                </a:solidFill>
                <a:latin typeface="Calibri" panose="020F0502020204030204" pitchFamily="34" charset="0"/>
                <a:cs typeface="Calibri" panose="020F0502020204030204" pitchFamily="34" charset="0"/>
                <a:sym typeface="Calibri"/>
              </a:rPr>
              <a:t>a asegurar el pleno respeto de los derechos de las personas, </a:t>
            </a:r>
            <a:r>
              <a:rPr lang="es-ES" sz="2000" i="1" dirty="0">
                <a:solidFill>
                  <a:schemeClr val="tx1">
                    <a:lumMod val="50000"/>
                    <a:lumOff val="50000"/>
                  </a:schemeClr>
                </a:solidFill>
                <a:latin typeface="Calibri" panose="020F0502020204030204" pitchFamily="34" charset="0"/>
                <a:cs typeface="Calibri" panose="020F0502020204030204" pitchFamily="34" charset="0"/>
                <a:sym typeface="Calibri"/>
              </a:rPr>
              <a:t>de acuerdo con la letra y el espíritu de la normativa pertinente, es decir, derechos humanos, derecho internacional humanitario, y derechos de los refugiados.</a:t>
            </a:r>
          </a:p>
        </p:txBody>
      </p:sp>
      <p:pic>
        <p:nvPicPr>
          <p:cNvPr id="5" name="Google Shape;201;p10">
            <a:extLst>
              <a:ext uri="{FF2B5EF4-FFF2-40B4-BE49-F238E27FC236}">
                <a16:creationId xmlns:a16="http://schemas.microsoft.com/office/drawing/2014/main" id="{3E4C7544-3BD2-EF13-86B0-11E90A985CB7}"/>
              </a:ext>
            </a:extLst>
          </p:cNvPr>
          <p:cNvPicPr preferRelativeResize="0"/>
          <p:nvPr/>
        </p:nvPicPr>
        <p:blipFill rotWithShape="1">
          <a:blip r:embed="rId3">
            <a:alphaModFix/>
          </a:blip>
          <a:srcRect l="4617" t="14353" r="73824" b="79079"/>
          <a:stretch/>
        </p:blipFill>
        <p:spPr>
          <a:xfrm>
            <a:off x="798474" y="1926935"/>
            <a:ext cx="2330635" cy="560389"/>
          </a:xfrm>
          <a:prstGeom prst="rect">
            <a:avLst/>
          </a:prstGeom>
          <a:noFill/>
          <a:ln>
            <a:noFill/>
          </a:ln>
        </p:spPr>
      </p:pic>
      <p:sp>
        <p:nvSpPr>
          <p:cNvPr id="6" name="Rectangle 5">
            <a:extLst>
              <a:ext uri="{FF2B5EF4-FFF2-40B4-BE49-F238E27FC236}">
                <a16:creationId xmlns:a16="http://schemas.microsoft.com/office/drawing/2014/main" id="{CA390130-98F7-8DB3-7B79-B056DFA54388}"/>
              </a:ext>
            </a:extLst>
          </p:cNvPr>
          <p:cNvSpPr/>
          <p:nvPr/>
        </p:nvSpPr>
        <p:spPr>
          <a:xfrm>
            <a:off x="4453077" y="1903150"/>
            <a:ext cx="6943447" cy="4090833"/>
          </a:xfrm>
          <a:prstGeom prst="rect">
            <a:avLst/>
          </a:prstGeom>
          <a:ln>
            <a:solidFill>
              <a:schemeClr val="bg2"/>
            </a:solidFill>
          </a:ln>
        </p:spPr>
        <p:txBody>
          <a:bodyPr vert="horz" lIns="91440" tIns="45720" rIns="91440" bIns="45720" rtlCol="0">
            <a:noAutofit/>
          </a:bodyPr>
          <a:lstStyle/>
          <a:p>
            <a:pPr algn="just">
              <a:lnSpc>
                <a:spcPct val="120000"/>
              </a:lnSpc>
              <a:spcBef>
                <a:spcPts val="1000"/>
              </a:spcBef>
            </a:pPr>
            <a:r>
              <a:rPr lang="es-ES" sz="2400" dirty="0">
                <a:latin typeface="Open Sans" pitchFamily="2" charset="0"/>
                <a:ea typeface="Open Sans" pitchFamily="2" charset="0"/>
                <a:cs typeface="Open Sans" pitchFamily="2" charset="0"/>
              </a:rPr>
              <a:t>En el </a:t>
            </a:r>
            <a:r>
              <a:rPr lang="es-ES" sz="2400" b="1" dirty="0">
                <a:solidFill>
                  <a:schemeClr val="accent3"/>
                </a:solidFill>
                <a:latin typeface="Open Sans" pitchFamily="2" charset="0"/>
                <a:ea typeface="Open Sans" pitchFamily="2" charset="0"/>
                <a:cs typeface="Open Sans" pitchFamily="2" charset="0"/>
              </a:rPr>
              <a:t>Movimiento Internacional de la Cruz Roja y de la Media Luna Roja, </a:t>
            </a:r>
            <a:r>
              <a:rPr lang="es-ES" sz="2400" dirty="0">
                <a:latin typeface="Open Sans" pitchFamily="2" charset="0"/>
                <a:ea typeface="Open Sans" pitchFamily="2" charset="0"/>
                <a:cs typeface="Open Sans" pitchFamily="2" charset="0"/>
              </a:rPr>
              <a:t>la protección significa proteger a las personas afectadas o en riesgo de verse afectadas por violaciones de los ordenamientos jurídicos pertinentes en contextos tales como desastres, conflictos, crisis y otras emergencias, otras situaciones de violencia, así como pobreza persistente, privación o desigualdad.</a:t>
            </a:r>
            <a:endParaRPr lang="en-US" sz="2400" dirty="0">
              <a:solidFill>
                <a:srgbClr val="9E9E9E"/>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898022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A14C7190-C602-C38C-2BF9-0C9C74A23D0E}"/>
              </a:ext>
            </a:extLst>
          </p:cNvPr>
          <p:cNvSpPr txBox="1">
            <a:spLocks noChangeArrowheads="1"/>
          </p:cNvSpPr>
          <p:nvPr/>
        </p:nvSpPr>
        <p:spPr bwMode="auto">
          <a:xfrm>
            <a:off x="617538" y="1489898"/>
            <a:ext cx="7200582" cy="3738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defRPr>
                <a:solidFill>
                  <a:schemeClr val="tx1"/>
                </a:solidFill>
                <a:latin typeface="Calibri" panose="020F0502020204030204" pitchFamily="34" charset="0"/>
              </a:defRPr>
            </a:lvl1pPr>
            <a:lvl2pPr marL="450850" indent="-177800">
              <a:defRPr>
                <a:solidFill>
                  <a:schemeClr val="tx1"/>
                </a:solidFill>
                <a:latin typeface="Calibri" panose="020F0502020204030204" pitchFamily="34" charset="0"/>
              </a:defRPr>
            </a:lvl2pPr>
            <a:lvl3pPr marL="627063" indent="-176213">
              <a:defRPr>
                <a:solidFill>
                  <a:schemeClr val="tx1"/>
                </a:solidFill>
                <a:latin typeface="Calibri" panose="020F0502020204030204" pitchFamily="34" charset="0"/>
              </a:defRPr>
            </a:lvl3pPr>
            <a:lvl4pPr marL="627063" indent="-176213">
              <a:defRPr>
                <a:solidFill>
                  <a:schemeClr val="tx1"/>
                </a:solidFill>
                <a:latin typeface="Calibri" panose="020F0502020204030204" pitchFamily="34" charset="0"/>
              </a:defRPr>
            </a:lvl4pPr>
            <a:lvl5pPr marL="627063" indent="-176213">
              <a:defRPr>
                <a:solidFill>
                  <a:schemeClr val="tx1"/>
                </a:solidFill>
                <a:latin typeface="Calibri" panose="020F0502020204030204" pitchFamily="34" charset="0"/>
              </a:defRPr>
            </a:lvl5pPr>
            <a:lvl6pPr marL="1084263" indent="-176213" eaLnBrk="0" fontAlgn="base" hangingPunct="0">
              <a:spcBef>
                <a:spcPct val="0"/>
              </a:spcBef>
              <a:spcAft>
                <a:spcPct val="0"/>
              </a:spcAft>
              <a:defRPr>
                <a:solidFill>
                  <a:schemeClr val="tx1"/>
                </a:solidFill>
                <a:latin typeface="Calibri" panose="020F0502020204030204" pitchFamily="34" charset="0"/>
              </a:defRPr>
            </a:lvl6pPr>
            <a:lvl7pPr marL="1541463" indent="-176213" eaLnBrk="0" fontAlgn="base" hangingPunct="0">
              <a:spcBef>
                <a:spcPct val="0"/>
              </a:spcBef>
              <a:spcAft>
                <a:spcPct val="0"/>
              </a:spcAft>
              <a:defRPr>
                <a:solidFill>
                  <a:schemeClr val="tx1"/>
                </a:solidFill>
                <a:latin typeface="Calibri" panose="020F0502020204030204" pitchFamily="34" charset="0"/>
              </a:defRPr>
            </a:lvl7pPr>
            <a:lvl8pPr marL="1998663" indent="-176213" eaLnBrk="0" fontAlgn="base" hangingPunct="0">
              <a:spcBef>
                <a:spcPct val="0"/>
              </a:spcBef>
              <a:spcAft>
                <a:spcPct val="0"/>
              </a:spcAft>
              <a:defRPr>
                <a:solidFill>
                  <a:schemeClr val="tx1"/>
                </a:solidFill>
                <a:latin typeface="Calibri" panose="020F0502020204030204" pitchFamily="34" charset="0"/>
              </a:defRPr>
            </a:lvl8pPr>
            <a:lvl9pPr marL="2455863" indent="-176213"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20000"/>
              </a:spcBef>
              <a:buClr>
                <a:srgbClr val="CF1C21"/>
              </a:buClr>
              <a:buSzPct val="80000"/>
              <a:buFont typeface="Wingdings" panose="05000000000000000000" pitchFamily="2" charset="2"/>
              <a:buChar char="q"/>
            </a:pPr>
            <a:r>
              <a:rPr lang="es-ES" altLang="en-US" sz="2200" b="1" dirty="0">
                <a:solidFill>
                  <a:srgbClr val="000000"/>
                </a:solidFill>
                <a:latin typeface="Arial" panose="020B0604020202020204" pitchFamily="34" charset="0"/>
                <a:cs typeface="Arial" panose="020B0604020202020204" pitchFamily="34" charset="0"/>
              </a:rPr>
              <a:t>Erradicar las causas de las violaciones del derecho o las circunstancias</a:t>
            </a:r>
            <a:r>
              <a:rPr lang="es-ES" altLang="en-US" sz="2200" dirty="0">
                <a:solidFill>
                  <a:srgbClr val="000000"/>
                </a:solidFill>
                <a:latin typeface="Arial" panose="020B0604020202020204" pitchFamily="34" charset="0"/>
                <a:cs typeface="Arial" panose="020B0604020202020204" pitchFamily="34" charset="0"/>
              </a:rPr>
              <a:t> que han llevado a ellas</a:t>
            </a:r>
          </a:p>
          <a:p>
            <a:pPr lvl="1" algn="just" eaLnBrk="1" hangingPunct="1">
              <a:spcBef>
                <a:spcPct val="20000"/>
              </a:spcBef>
              <a:buClr>
                <a:srgbClr val="CF1C21"/>
              </a:buClr>
              <a:buSzPct val="80000"/>
              <a:buFont typeface="Wingdings" panose="05000000000000000000" pitchFamily="2" charset="2"/>
              <a:buChar char="Ø"/>
            </a:pPr>
            <a:r>
              <a:rPr lang="es-ES" altLang="en-US" sz="2200" dirty="0">
                <a:solidFill>
                  <a:srgbClr val="000000"/>
                </a:solidFill>
                <a:latin typeface="Arial" panose="020B0604020202020204" pitchFamily="34" charset="0"/>
                <a:cs typeface="Arial" panose="020B0604020202020204" pitchFamily="34" charset="0"/>
              </a:rPr>
              <a:t>Por lo que se dirige sobre todo a los responsables de las infracciones y a los que pueden tener influencia en ellos.</a:t>
            </a:r>
          </a:p>
          <a:p>
            <a:pPr algn="just" eaLnBrk="1" hangingPunct="1">
              <a:spcBef>
                <a:spcPct val="20000"/>
              </a:spcBef>
              <a:buClr>
                <a:srgbClr val="CF1C21"/>
              </a:buClr>
              <a:buSzPct val="80000"/>
              <a:buFont typeface="Wingdings" panose="05000000000000000000" pitchFamily="2" charset="2"/>
              <a:buChar char="§"/>
            </a:pPr>
            <a:endParaRPr lang="es-ES" altLang="en-US" sz="2200" dirty="0">
              <a:solidFill>
                <a:srgbClr val="000000"/>
              </a:solidFill>
              <a:latin typeface="Arial" panose="020B0604020202020204" pitchFamily="34" charset="0"/>
              <a:cs typeface="Arial" panose="020B0604020202020204" pitchFamily="34" charset="0"/>
            </a:endParaRPr>
          </a:p>
          <a:p>
            <a:pPr algn="just" eaLnBrk="1" hangingPunct="1">
              <a:spcBef>
                <a:spcPct val="20000"/>
              </a:spcBef>
              <a:buClr>
                <a:srgbClr val="CF1C21"/>
              </a:buClr>
              <a:buSzPct val="80000"/>
              <a:buFont typeface="Wingdings" panose="05000000000000000000" pitchFamily="2" charset="2"/>
              <a:buChar char="q"/>
            </a:pPr>
            <a:r>
              <a:rPr lang="es-ES" altLang="en-US" sz="2200" dirty="0">
                <a:solidFill>
                  <a:srgbClr val="000000"/>
                </a:solidFill>
                <a:latin typeface="Arial" panose="020B0604020202020204" pitchFamily="34" charset="0"/>
                <a:cs typeface="Arial" panose="020B0604020202020204" pitchFamily="34" charset="0"/>
              </a:rPr>
              <a:t>La definición de protección también abarca :</a:t>
            </a:r>
          </a:p>
          <a:p>
            <a:pPr lvl="1" algn="just" eaLnBrk="1" hangingPunct="1">
              <a:spcBef>
                <a:spcPct val="20000"/>
              </a:spcBef>
              <a:buClr>
                <a:srgbClr val="CF1C21"/>
              </a:buClr>
              <a:buSzPct val="80000"/>
              <a:buFont typeface="Wingdings" panose="05000000000000000000" pitchFamily="2" charset="2"/>
              <a:buChar char="Ø"/>
            </a:pPr>
            <a:r>
              <a:rPr lang="es-ES" altLang="en-US" sz="2200" b="1" dirty="0">
                <a:solidFill>
                  <a:srgbClr val="000000"/>
                </a:solidFill>
                <a:latin typeface="Arial" panose="020B0604020202020204" pitchFamily="34" charset="0"/>
                <a:cs typeface="Arial" panose="020B0604020202020204" pitchFamily="34" charset="0"/>
              </a:rPr>
              <a:t>las actividades destinadas a reforzar la seguridad de las personas,</a:t>
            </a:r>
            <a:r>
              <a:rPr lang="es-ES" altLang="en-US" sz="2200" dirty="0">
                <a:solidFill>
                  <a:srgbClr val="000000"/>
                </a:solidFill>
                <a:latin typeface="Arial" panose="020B0604020202020204" pitchFamily="34" charset="0"/>
                <a:cs typeface="Arial" panose="020B0604020202020204" pitchFamily="34" charset="0"/>
              </a:rPr>
              <a:t> a reducir las amenazas que sufren y su exposición a los riesgos, sobre todo los riesgos provocados por conflictos armados o por otras situaciones de violencia.</a:t>
            </a:r>
          </a:p>
        </p:txBody>
      </p:sp>
      <p:sp>
        <p:nvSpPr>
          <p:cNvPr id="150531" name="TextBox 7">
            <a:extLst>
              <a:ext uri="{FF2B5EF4-FFF2-40B4-BE49-F238E27FC236}">
                <a16:creationId xmlns:a16="http://schemas.microsoft.com/office/drawing/2014/main" id="{B2BA909E-01B8-9631-DD57-BA53E44C1695}"/>
              </a:ext>
            </a:extLst>
          </p:cNvPr>
          <p:cNvSpPr txBox="1">
            <a:spLocks noChangeArrowheads="1"/>
          </p:cNvSpPr>
          <p:nvPr/>
        </p:nvSpPr>
        <p:spPr bwMode="auto">
          <a:xfrm>
            <a:off x="617538" y="618012"/>
            <a:ext cx="9334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08013">
              <a:defRPr>
                <a:solidFill>
                  <a:schemeClr val="tx1"/>
                </a:solidFill>
                <a:latin typeface="Calibri" panose="020F0502020204030204" pitchFamily="34" charset="0"/>
              </a:defRPr>
            </a:lvl1pPr>
            <a:lvl2pPr marL="742950" indent="-285750" defTabSz="608013">
              <a:defRPr>
                <a:solidFill>
                  <a:schemeClr val="tx1"/>
                </a:solidFill>
                <a:latin typeface="Calibri" panose="020F0502020204030204" pitchFamily="34" charset="0"/>
              </a:defRPr>
            </a:lvl2pPr>
            <a:lvl3pPr marL="1143000" indent="-228600" defTabSz="608013">
              <a:defRPr>
                <a:solidFill>
                  <a:schemeClr val="tx1"/>
                </a:solidFill>
                <a:latin typeface="Calibri" panose="020F0502020204030204" pitchFamily="34" charset="0"/>
              </a:defRPr>
            </a:lvl3pPr>
            <a:lvl4pPr marL="1600200" indent="-228600" defTabSz="608013">
              <a:defRPr>
                <a:solidFill>
                  <a:schemeClr val="tx1"/>
                </a:solidFill>
                <a:latin typeface="Calibri" panose="020F0502020204030204" pitchFamily="34" charset="0"/>
              </a:defRPr>
            </a:lvl4pPr>
            <a:lvl5pPr marL="2057400" indent="-228600" defTabSz="608013">
              <a:defRPr>
                <a:solidFill>
                  <a:schemeClr val="tx1"/>
                </a:solidFill>
                <a:latin typeface="Calibri" panose="020F0502020204030204" pitchFamily="34" charset="0"/>
              </a:defRPr>
            </a:lvl5pPr>
            <a:lvl6pPr marL="2514600" indent="-228600" defTabSz="608013" eaLnBrk="0" fontAlgn="base" hangingPunct="0">
              <a:spcBef>
                <a:spcPct val="0"/>
              </a:spcBef>
              <a:spcAft>
                <a:spcPct val="0"/>
              </a:spcAft>
              <a:defRPr>
                <a:solidFill>
                  <a:schemeClr val="tx1"/>
                </a:solidFill>
                <a:latin typeface="Calibri" panose="020F0502020204030204" pitchFamily="34" charset="0"/>
              </a:defRPr>
            </a:lvl6pPr>
            <a:lvl7pPr marL="2971800" indent="-228600" defTabSz="608013" eaLnBrk="0" fontAlgn="base" hangingPunct="0">
              <a:spcBef>
                <a:spcPct val="0"/>
              </a:spcBef>
              <a:spcAft>
                <a:spcPct val="0"/>
              </a:spcAft>
              <a:defRPr>
                <a:solidFill>
                  <a:schemeClr val="tx1"/>
                </a:solidFill>
                <a:latin typeface="Calibri" panose="020F0502020204030204" pitchFamily="34" charset="0"/>
              </a:defRPr>
            </a:lvl7pPr>
            <a:lvl8pPr marL="3429000" indent="-228600" defTabSz="608013" eaLnBrk="0" fontAlgn="base" hangingPunct="0">
              <a:spcBef>
                <a:spcPct val="0"/>
              </a:spcBef>
              <a:spcAft>
                <a:spcPct val="0"/>
              </a:spcAft>
              <a:defRPr>
                <a:solidFill>
                  <a:schemeClr val="tx1"/>
                </a:solidFill>
                <a:latin typeface="Calibri" panose="020F0502020204030204" pitchFamily="34" charset="0"/>
              </a:defRPr>
            </a:lvl8pPr>
            <a:lvl9pPr marL="3886200" indent="-228600" defTabSz="608013" eaLnBrk="0" fontAlgn="base" hangingPunct="0">
              <a:spcBef>
                <a:spcPct val="0"/>
              </a:spcBef>
              <a:spcAft>
                <a:spcPct val="0"/>
              </a:spcAft>
              <a:defRPr>
                <a:solidFill>
                  <a:schemeClr val="tx1"/>
                </a:solidFill>
                <a:latin typeface="Calibri" panose="020F0502020204030204" pitchFamily="34" charset="0"/>
              </a:defRPr>
            </a:lvl9pPr>
          </a:lstStyle>
          <a:p>
            <a:r>
              <a:rPr lang="es-MX" altLang="en-US" sz="3600" dirty="0">
                <a:solidFill>
                  <a:schemeClr val="accent1"/>
                </a:solidFill>
                <a:latin typeface="Montserrat Bold" panose="00000800000000000000" pitchFamily="2" charset="0"/>
                <a:cs typeface="Calibri" panose="020F0502020204030204" pitchFamily="34" charset="0"/>
              </a:rPr>
              <a:t>La Protección y su finalidad</a:t>
            </a:r>
          </a:p>
        </p:txBody>
      </p:sp>
      <p:sp>
        <p:nvSpPr>
          <p:cNvPr id="2" name="object 22">
            <a:extLst>
              <a:ext uri="{FF2B5EF4-FFF2-40B4-BE49-F238E27FC236}">
                <a16:creationId xmlns:a16="http://schemas.microsoft.com/office/drawing/2014/main" id="{7DAA8C6C-066D-AD40-21D5-52EE50723004}"/>
              </a:ext>
            </a:extLst>
          </p:cNvPr>
          <p:cNvSpPr/>
          <p:nvPr/>
        </p:nvSpPr>
        <p:spPr>
          <a:xfrm>
            <a:off x="8089877" y="1662429"/>
            <a:ext cx="2807767" cy="2215629"/>
          </a:xfrm>
          <a:custGeom>
            <a:avLst/>
            <a:gdLst/>
            <a:ahLst/>
            <a:cxnLst/>
            <a:rect l="l" t="t" r="r" b="b"/>
            <a:pathLst>
              <a:path w="4114800" h="2924175">
                <a:moveTo>
                  <a:pt x="4114800" y="0"/>
                </a:moveTo>
                <a:lnTo>
                  <a:pt x="0" y="0"/>
                </a:lnTo>
                <a:lnTo>
                  <a:pt x="0" y="2923666"/>
                </a:lnTo>
                <a:lnTo>
                  <a:pt x="4114800" y="2923666"/>
                </a:lnTo>
                <a:lnTo>
                  <a:pt x="4114800" y="0"/>
                </a:lnTo>
                <a:close/>
              </a:path>
            </a:pathLst>
          </a:custGeom>
          <a:solidFill>
            <a:srgbClr val="222B36"/>
          </a:solidFill>
        </p:spPr>
        <p:txBody>
          <a:bodyPr wrap="square" lIns="0" tIns="0" rIns="0" bIns="0" rtlCol="0"/>
          <a:lstStyle/>
          <a:p>
            <a:pPr defTabSz="609630"/>
            <a:endParaRPr sz="1200" i="1" dirty="0">
              <a:solidFill>
                <a:prstClr val="black"/>
              </a:solidFill>
              <a:latin typeface="Open Sans" pitchFamily="2" charset="0"/>
              <a:ea typeface="Open Sans" pitchFamily="2" charset="0"/>
              <a:cs typeface="Open Sans" pitchFamily="2" charset="0"/>
            </a:endParaRPr>
          </a:p>
        </p:txBody>
      </p:sp>
      <p:sp>
        <p:nvSpPr>
          <p:cNvPr id="3" name="object 24">
            <a:extLst>
              <a:ext uri="{FF2B5EF4-FFF2-40B4-BE49-F238E27FC236}">
                <a16:creationId xmlns:a16="http://schemas.microsoft.com/office/drawing/2014/main" id="{A1B0F094-E516-66F9-C32D-B2301501FCBD}"/>
              </a:ext>
            </a:extLst>
          </p:cNvPr>
          <p:cNvSpPr txBox="1"/>
          <p:nvPr/>
        </p:nvSpPr>
        <p:spPr>
          <a:xfrm>
            <a:off x="8242386" y="1998664"/>
            <a:ext cx="2502747" cy="1543157"/>
          </a:xfrm>
          <a:prstGeom prst="rect">
            <a:avLst/>
          </a:prstGeom>
        </p:spPr>
        <p:txBody>
          <a:bodyPr vert="horz" wrap="square" lIns="0" tIns="9313" rIns="0" bIns="0" rtlCol="0">
            <a:spAutoFit/>
          </a:bodyPr>
          <a:lstStyle/>
          <a:p>
            <a:pPr marL="8467" marR="3387" indent="-10161" algn="ctr" defTabSz="609630">
              <a:lnSpc>
                <a:spcPct val="99600"/>
              </a:lnSpc>
              <a:spcBef>
                <a:spcPts val="73"/>
              </a:spcBef>
            </a:pPr>
            <a:r>
              <a:rPr lang="es-ES" sz="1400" b="1" i="1" spc="20" dirty="0">
                <a:solidFill>
                  <a:srgbClr val="FFFFFF"/>
                </a:solidFill>
                <a:latin typeface="Open Sans" pitchFamily="2" charset="0"/>
                <a:ea typeface="Open Sans" pitchFamily="2" charset="0"/>
                <a:cs typeface="Open Sans" pitchFamily="2" charset="0"/>
              </a:rPr>
              <a:t>Externamente: </a:t>
            </a:r>
          </a:p>
          <a:p>
            <a:pPr marL="8467" marR="3387" indent="-10161" algn="ctr" defTabSz="609630">
              <a:lnSpc>
                <a:spcPct val="99600"/>
              </a:lnSpc>
              <a:spcBef>
                <a:spcPts val="73"/>
              </a:spcBef>
            </a:pPr>
            <a:r>
              <a:rPr lang="es-ES" sz="1400" i="1" spc="20" dirty="0">
                <a:solidFill>
                  <a:srgbClr val="FFFFFF"/>
                </a:solidFill>
                <a:latin typeface="Open Sans" pitchFamily="2" charset="0"/>
                <a:ea typeface="Open Sans" pitchFamily="2" charset="0"/>
                <a:cs typeface="Open Sans" pitchFamily="2" charset="0"/>
              </a:rPr>
              <a:t> se refiere a las acciones destinadas a garantizar que las autoridades y otros actores respeten sus obligaciones y los derechos de las personas.</a:t>
            </a:r>
            <a:endParaRPr lang="es-ES" sz="1400" i="1" dirty="0">
              <a:solidFill>
                <a:prstClr val="black"/>
              </a:solidFill>
              <a:latin typeface="Open Sans" pitchFamily="2" charset="0"/>
              <a:ea typeface="Open Sans" pitchFamily="2" charset="0"/>
              <a:cs typeface="Open Sans" pitchFamily="2" charset="0"/>
            </a:endParaRPr>
          </a:p>
        </p:txBody>
      </p:sp>
      <p:sp>
        <p:nvSpPr>
          <p:cNvPr id="4" name="object 22">
            <a:extLst>
              <a:ext uri="{FF2B5EF4-FFF2-40B4-BE49-F238E27FC236}">
                <a16:creationId xmlns:a16="http://schemas.microsoft.com/office/drawing/2014/main" id="{3F268C68-10D9-3351-EF3E-95BE672B41AC}"/>
              </a:ext>
            </a:extLst>
          </p:cNvPr>
          <p:cNvSpPr/>
          <p:nvPr/>
        </p:nvSpPr>
        <p:spPr>
          <a:xfrm>
            <a:off x="8089877" y="4016173"/>
            <a:ext cx="2807767" cy="1729307"/>
          </a:xfrm>
          <a:custGeom>
            <a:avLst/>
            <a:gdLst/>
            <a:ahLst/>
            <a:cxnLst/>
            <a:rect l="l" t="t" r="r" b="b"/>
            <a:pathLst>
              <a:path w="4114800" h="2924175">
                <a:moveTo>
                  <a:pt x="4114800" y="0"/>
                </a:moveTo>
                <a:lnTo>
                  <a:pt x="0" y="0"/>
                </a:lnTo>
                <a:lnTo>
                  <a:pt x="0" y="2923666"/>
                </a:lnTo>
                <a:lnTo>
                  <a:pt x="4114800" y="2923666"/>
                </a:lnTo>
                <a:lnTo>
                  <a:pt x="4114800" y="0"/>
                </a:lnTo>
                <a:close/>
              </a:path>
            </a:pathLst>
          </a:custGeom>
          <a:solidFill>
            <a:srgbClr val="222B36"/>
          </a:solidFill>
        </p:spPr>
        <p:txBody>
          <a:bodyPr wrap="square" lIns="0" tIns="0" rIns="0" bIns="0" rtlCol="0"/>
          <a:lstStyle/>
          <a:p>
            <a:pPr defTabSz="609630"/>
            <a:endParaRPr sz="1200" dirty="0">
              <a:solidFill>
                <a:prstClr val="black"/>
              </a:solidFill>
              <a:latin typeface="Calibri"/>
            </a:endParaRPr>
          </a:p>
        </p:txBody>
      </p:sp>
      <p:sp>
        <p:nvSpPr>
          <p:cNvPr id="5" name="object 24">
            <a:extLst>
              <a:ext uri="{FF2B5EF4-FFF2-40B4-BE49-F238E27FC236}">
                <a16:creationId xmlns:a16="http://schemas.microsoft.com/office/drawing/2014/main" id="{8E019EAD-0BD4-1643-26D6-CB3CBE39BE2F}"/>
              </a:ext>
            </a:extLst>
          </p:cNvPr>
          <p:cNvSpPr txBox="1"/>
          <p:nvPr/>
        </p:nvSpPr>
        <p:spPr>
          <a:xfrm>
            <a:off x="8242386" y="4226108"/>
            <a:ext cx="2502747" cy="1302066"/>
          </a:xfrm>
          <a:prstGeom prst="rect">
            <a:avLst/>
          </a:prstGeom>
        </p:spPr>
        <p:txBody>
          <a:bodyPr vert="horz" wrap="square" lIns="0" tIns="9313" rIns="0" bIns="0" rtlCol="0" anchor="t">
            <a:spAutoFit/>
          </a:bodyPr>
          <a:lstStyle/>
          <a:p>
            <a:pPr marL="8255" marR="3175" indent="-10160" algn="ctr" defTabSz="609630">
              <a:lnSpc>
                <a:spcPct val="99600"/>
              </a:lnSpc>
              <a:spcBef>
                <a:spcPts val="73"/>
              </a:spcBef>
            </a:pPr>
            <a:r>
              <a:rPr lang="es-ES" sz="1400" b="1" i="1" spc="20" dirty="0" err="1">
                <a:solidFill>
                  <a:srgbClr val="FFFFFF"/>
                </a:solidFill>
                <a:latin typeface="Open Sans"/>
                <a:ea typeface="Open Sans"/>
                <a:cs typeface="Open Sans"/>
              </a:rPr>
              <a:t>cA</a:t>
            </a:r>
            <a:r>
              <a:rPr lang="es-ES" sz="1400" b="1" i="1" spc="20" dirty="0">
                <a:solidFill>
                  <a:srgbClr val="FFFFFF"/>
                </a:solidFill>
                <a:latin typeface="Open Sans"/>
                <a:ea typeface="Open Sans"/>
                <a:cs typeface="Open Sans"/>
              </a:rPr>
              <a:t> nivel interno: </a:t>
            </a:r>
            <a:r>
              <a:rPr lang="es-ES" sz="1400" i="1" spc="20" dirty="0">
                <a:solidFill>
                  <a:srgbClr val="FFFFFF"/>
                </a:solidFill>
                <a:latin typeface="Open Sans"/>
                <a:ea typeface="Open Sans"/>
                <a:cs typeface="Open Sans"/>
              </a:rPr>
              <a:t>se refiere a garantizar que las acciones del Movimiento respeten y no pongan en peligro la dignidad, la seguridad y los derechos de las personas.</a:t>
            </a:r>
            <a:endParaRPr lang="es-ES" sz="1400" i="1" dirty="0">
              <a:solidFill>
                <a:prstClr val="black"/>
              </a:solidFill>
              <a:latin typeface="Open Sans"/>
              <a:ea typeface="Open Sans"/>
              <a:cs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70" name="Google Shape;70;p9"/>
          <p:cNvSpPr txBox="1">
            <a:spLocks noGrp="1"/>
          </p:cNvSpPr>
          <p:nvPr>
            <p:ph type="body" idx="4294967295"/>
          </p:nvPr>
        </p:nvSpPr>
        <p:spPr>
          <a:xfrm>
            <a:off x="527811" y="1284349"/>
            <a:ext cx="5568189" cy="4111625"/>
          </a:xfrm>
          <a:prstGeom prst="rect">
            <a:avLst/>
          </a:prstGeom>
        </p:spPr>
        <p:txBody>
          <a:bodyPr spcFirstLastPara="1" wrap="square" lIns="121900" tIns="121900" rIns="121900" bIns="121900" anchor="t" anchorCtr="0">
            <a:noAutofit/>
          </a:bodyPr>
          <a:lstStyle/>
          <a:p>
            <a:pPr algn="just">
              <a:lnSpc>
                <a:spcPct val="100000"/>
              </a:lnSpc>
            </a:pPr>
            <a:r>
              <a:rPr lang="es-E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Evitar los efectos nocivos de las medidas tomadas - No hacer daño;</a:t>
            </a:r>
          </a:p>
          <a:p>
            <a:pPr algn="just">
              <a:lnSpc>
                <a:spcPct val="100000"/>
              </a:lnSpc>
            </a:pPr>
            <a:r>
              <a:rPr lang="es-E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Respetar los principios de humanidad, imparcialidad y no discriminación</a:t>
            </a:r>
          </a:p>
          <a:p>
            <a:pPr algn="just">
              <a:lnSpc>
                <a:spcPct val="100000"/>
              </a:lnSpc>
            </a:pPr>
            <a:r>
              <a:rPr lang="es-E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Las personas deben estar en el centro de nuestras actividades de Protección. El principio de humanidad coloca el respeto por la dignidad de las personas en peligro en el centro de nuestros esfuerzos de protección.</a:t>
            </a:r>
          </a:p>
        </p:txBody>
      </p:sp>
      <p:sp>
        <p:nvSpPr>
          <p:cNvPr id="11" name="Google Shape;46;p6">
            <a:extLst>
              <a:ext uri="{FF2B5EF4-FFF2-40B4-BE49-F238E27FC236}">
                <a16:creationId xmlns:a16="http://schemas.microsoft.com/office/drawing/2014/main" id="{98CF0114-8F38-917B-750D-73ED1179B29D}"/>
              </a:ext>
            </a:extLst>
          </p:cNvPr>
          <p:cNvSpPr txBox="1">
            <a:spLocks/>
          </p:cNvSpPr>
          <p:nvPr/>
        </p:nvSpPr>
        <p:spPr>
          <a:xfrm>
            <a:off x="537462" y="445949"/>
            <a:ext cx="7854283" cy="112498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rgbClr val="911F2C"/>
              </a:buClr>
              <a:buSzPts val="1400"/>
              <a:buFont typeface="Arial"/>
              <a:buNone/>
              <a:defRPr sz="1400" b="1" i="0" u="none" strike="noStrike" cap="none">
                <a:solidFill>
                  <a:srgbClr val="911F2C"/>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pPr marL="0" indent="0" algn="ctr">
              <a:lnSpc>
                <a:spcPct val="114999"/>
              </a:lnSpc>
            </a:pPr>
            <a:r>
              <a:rPr lang="es-CO" sz="3200" dirty="0">
                <a:solidFill>
                  <a:schemeClr val="accent1"/>
                </a:solidFill>
                <a:latin typeface="Montserrat" pitchFamily="2" charset="77"/>
              </a:rPr>
              <a:t>Principios clave para la protección</a:t>
            </a:r>
            <a:endParaRPr lang="es-ES" sz="3200" dirty="0">
              <a:solidFill>
                <a:schemeClr val="accent1"/>
              </a:solidFill>
              <a:latin typeface="Montserrat" pitchFamily="2" charset="77"/>
            </a:endParaRPr>
          </a:p>
        </p:txBody>
      </p:sp>
      <p:pic>
        <p:nvPicPr>
          <p:cNvPr id="12" name="Picture 11">
            <a:extLst>
              <a:ext uri="{FF2B5EF4-FFF2-40B4-BE49-F238E27FC236}">
                <a16:creationId xmlns:a16="http://schemas.microsoft.com/office/drawing/2014/main" id="{6E653786-4D1F-C625-C727-4F530BCC418F}"/>
              </a:ext>
            </a:extLst>
          </p:cNvPr>
          <p:cNvPicPr>
            <a:picLocks noChangeAspect="1"/>
          </p:cNvPicPr>
          <p:nvPr/>
        </p:nvPicPr>
        <p:blipFill>
          <a:blip r:embed="rId3"/>
          <a:stretch>
            <a:fillRect/>
          </a:stretch>
        </p:blipFill>
        <p:spPr>
          <a:xfrm>
            <a:off x="6450806" y="1861374"/>
            <a:ext cx="4952627" cy="2894585"/>
          </a:xfrm>
          <a:prstGeom prst="rect">
            <a:avLst/>
          </a:prstGeom>
        </p:spPr>
      </p:pic>
      <p:sp>
        <p:nvSpPr>
          <p:cNvPr id="2" name="Google Shape;70;p9">
            <a:extLst>
              <a:ext uri="{FF2B5EF4-FFF2-40B4-BE49-F238E27FC236}">
                <a16:creationId xmlns:a16="http://schemas.microsoft.com/office/drawing/2014/main" id="{D9E8BB10-5DC7-3BD0-04E4-1F17E28B8290}"/>
              </a:ext>
            </a:extLst>
          </p:cNvPr>
          <p:cNvSpPr txBox="1">
            <a:spLocks/>
          </p:cNvSpPr>
          <p:nvPr/>
        </p:nvSpPr>
        <p:spPr>
          <a:xfrm>
            <a:off x="527811" y="5102998"/>
            <a:ext cx="11136378" cy="1309053"/>
          </a:xfrm>
          <a:prstGeom prst="rect">
            <a:avLst/>
          </a:prstGeom>
        </p:spPr>
        <p:txBody>
          <a:bodyPr spcFirstLastPara="1" wrap="square" lIns="121900" tIns="121900" rIns="121900" bIns="121900" anchor="t" anchorCtr="0">
            <a:noAutofit/>
          </a:bodyPr>
          <a:lst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pPr>
            <a:r>
              <a:rPr lang="es-E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Deben adoptarse medidas para reducir al mínimo los riesgos a los que están expuestos los voluntarios y el personal;</a:t>
            </a:r>
          </a:p>
          <a:p>
            <a:pPr marL="0" indent="0" algn="just">
              <a:lnSpc>
                <a:spcPct val="100000"/>
              </a:lnSpc>
              <a:spcAft>
                <a:spcPts val="1600"/>
              </a:spcAft>
              <a:buFont typeface="Arial" panose="020B0604020202020204" pitchFamily="34" charset="0"/>
              <a:buNone/>
            </a:pPr>
            <a:endParaRPr lang="es-ES" sz="2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94921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80" name="Google Shape;680;p22"/>
          <p:cNvSpPr txBox="1"/>
          <p:nvPr/>
        </p:nvSpPr>
        <p:spPr>
          <a:xfrm>
            <a:off x="1031918" y="2587887"/>
            <a:ext cx="10128165" cy="1477291"/>
          </a:xfrm>
          <a:prstGeom prst="rect">
            <a:avLst/>
          </a:prstGeom>
          <a:noFill/>
          <a:ln>
            <a:noFill/>
          </a:ln>
        </p:spPr>
        <p:txBody>
          <a:bodyPr spcFirstLastPara="1" wrap="square" lIns="60941" tIns="30462" rIns="60941" bIns="30462" anchor="t" anchorCtr="0">
            <a:spAutoFit/>
          </a:bodyPr>
          <a:lstStyle/>
          <a:p>
            <a:pPr algn="ctr" defTabSz="609539">
              <a:buClr>
                <a:srgbClr val="000000"/>
              </a:buClr>
              <a:buSzPts val="5400"/>
              <a:defRPr/>
            </a:pPr>
            <a:r>
              <a:rPr lang="en-GB" sz="4800" b="1" kern="0" dirty="0">
                <a:solidFill>
                  <a:srgbClr val="33394B"/>
                </a:solidFill>
                <a:latin typeface="Montserrat"/>
                <a:ea typeface="Montserrat"/>
                <a:cs typeface="Montserrat"/>
                <a:sym typeface="Montserrat"/>
              </a:rPr>
              <a:t>ACTIVIDAD 2</a:t>
            </a:r>
          </a:p>
          <a:p>
            <a:pPr algn="ctr" defTabSz="609539">
              <a:buClr>
                <a:srgbClr val="000000"/>
              </a:buClr>
              <a:buSzPts val="5400"/>
              <a:defRPr/>
            </a:pPr>
            <a:r>
              <a:rPr lang="en-GB" sz="4400" kern="0" dirty="0">
                <a:solidFill>
                  <a:srgbClr val="F5333F"/>
                </a:solidFill>
                <a:latin typeface="Montserrat"/>
                <a:ea typeface="Montserrat"/>
                <a:cs typeface="Montserrat"/>
                <a:sym typeface="Montserrat"/>
              </a:rPr>
              <a:t>Huevo de la </a:t>
            </a:r>
            <a:r>
              <a:rPr lang="en-GB" sz="4400" kern="0" dirty="0" err="1">
                <a:solidFill>
                  <a:srgbClr val="F5333F"/>
                </a:solidFill>
                <a:latin typeface="Montserrat"/>
                <a:ea typeface="Montserrat"/>
                <a:cs typeface="Montserrat"/>
                <a:sym typeface="Montserrat"/>
              </a:rPr>
              <a:t>protección</a:t>
            </a:r>
            <a:endParaRPr sz="1333" kern="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679231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081959-803D-F2D2-3B3A-785345FFFC52}"/>
              </a:ext>
            </a:extLst>
          </p:cNvPr>
          <p:cNvSpPr>
            <a:spLocks noGrp="1"/>
          </p:cNvSpPr>
          <p:nvPr>
            <p:ph type="body" sz="quarter" idx="4294967295"/>
          </p:nvPr>
        </p:nvSpPr>
        <p:spPr>
          <a:xfrm>
            <a:off x="560913" y="2993030"/>
            <a:ext cx="4331127" cy="2725846"/>
          </a:xfrm>
          <a:prstGeom prst="rect">
            <a:avLst/>
          </a:prstGeom>
        </p:spPr>
        <p:txBody>
          <a:bodyPr/>
          <a:lstStyle/>
          <a:p>
            <a:pPr>
              <a:spcAft>
                <a:spcPts val="1200"/>
              </a:spcAft>
            </a:pPr>
            <a:r>
              <a:rPr lang="es-ES" sz="20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Montserrat"/>
              </a:rPr>
              <a:t>Cada grupo recibirá 1 imagen del huevo de la protección y distintas acciones que hace la CR</a:t>
            </a:r>
            <a:endPar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Montserrat"/>
            </a:endParaRPr>
          </a:p>
          <a:p>
            <a:pPr eaLnBrk="0" fontAlgn="base" hangingPunct="0">
              <a:spcAft>
                <a:spcPts val="1600"/>
              </a:spcAft>
              <a:buClr>
                <a:srgbClr val="FF0000"/>
              </a:buClr>
              <a:defRPr/>
            </a:pPr>
            <a:r>
              <a:rPr lang="es-ES" sz="2000" dirty="0">
                <a:solidFill>
                  <a:srgbClr val="3F3F3F"/>
                </a:solidFill>
                <a:latin typeface="Open Sans" panose="020B0606030504020204" pitchFamily="34" charset="0"/>
                <a:ea typeface="Open Sans" panose="020B0606030504020204" pitchFamily="34" charset="0"/>
                <a:cs typeface="Open Sans" panose="020B0606030504020204" pitchFamily="34" charset="0"/>
                <a:sym typeface="Montserrat"/>
              </a:rPr>
              <a:t>Identifique las distintas acciones o servicios que tiene en su grupo</a:t>
            </a:r>
          </a:p>
          <a:p>
            <a:pPr eaLnBrk="0" fontAlgn="base" hangingPunct="0">
              <a:spcAft>
                <a:spcPts val="1600"/>
              </a:spcAft>
              <a:buClr>
                <a:srgbClr val="FF0000"/>
              </a:buClr>
              <a:defRPr/>
            </a:pPr>
            <a:r>
              <a:rPr lang="es-ES" sz="2000" dirty="0">
                <a:solidFill>
                  <a:srgbClr val="3F3F3F"/>
                </a:solidFill>
                <a:latin typeface="Open Sans" panose="020B0606030504020204" pitchFamily="34" charset="0"/>
                <a:ea typeface="Open Sans" panose="020B0606030504020204" pitchFamily="34" charset="0"/>
                <a:cs typeface="Open Sans" panose="020B0606030504020204" pitchFamily="34" charset="0"/>
                <a:sym typeface="Montserrat"/>
              </a:rPr>
              <a:t>Distribuya las diversas acciones en los niveles de protección que cree que corresponden</a:t>
            </a:r>
          </a:p>
        </p:txBody>
      </p:sp>
      <p:sp>
        <p:nvSpPr>
          <p:cNvPr id="8" name="Google Shape;397;p12">
            <a:extLst>
              <a:ext uri="{FF2B5EF4-FFF2-40B4-BE49-F238E27FC236}">
                <a16:creationId xmlns:a16="http://schemas.microsoft.com/office/drawing/2014/main" id="{506B4ECA-4BCD-94C7-7484-2EF45BF94D5F}"/>
              </a:ext>
            </a:extLst>
          </p:cNvPr>
          <p:cNvSpPr txBox="1"/>
          <p:nvPr/>
        </p:nvSpPr>
        <p:spPr>
          <a:xfrm>
            <a:off x="560913" y="1705185"/>
            <a:ext cx="4133007" cy="1076156"/>
          </a:xfrm>
          <a:prstGeom prst="rect">
            <a:avLst/>
          </a:prstGeom>
          <a:noFill/>
          <a:ln>
            <a:noFill/>
          </a:ln>
        </p:spPr>
        <p:txBody>
          <a:bodyPr spcFirstLastPara="1" wrap="square" lIns="60941" tIns="30462" rIns="60941" bIns="30462" anchor="t" anchorCtr="0">
            <a:spAutoFit/>
          </a:bodyPr>
          <a:lstStyle/>
          <a:p>
            <a:pPr defTabSz="914309">
              <a:lnSpc>
                <a:spcPct val="90000"/>
              </a:lnSpc>
              <a:spcBef>
                <a:spcPts val="1000"/>
              </a:spcBef>
              <a:defRPr/>
            </a:pPr>
            <a:r>
              <a:rPr lang="en-GB" sz="3200" b="1" dirty="0" err="1">
                <a:solidFill>
                  <a:schemeClr val="bg1"/>
                </a:solidFill>
                <a:latin typeface="Montserrat" pitchFamily="2" charset="77"/>
                <a:ea typeface="Helvetica Neue" panose="02000503000000020004" pitchFamily="2" charset="0"/>
                <a:cs typeface="Helvetica Neue" panose="02000503000000020004" pitchFamily="2" charset="0"/>
                <a:sym typeface="Montserrat"/>
              </a:rPr>
              <a:t>Ejercicio</a:t>
            </a:r>
            <a:r>
              <a:rPr lang="en-GB" sz="3200" b="1" dirty="0">
                <a:solidFill>
                  <a:schemeClr val="bg1"/>
                </a:solidFill>
                <a:latin typeface="Montserrat" pitchFamily="2" charset="77"/>
                <a:ea typeface="Helvetica Neue" panose="02000503000000020004" pitchFamily="2" charset="0"/>
                <a:cs typeface="Helvetica Neue" panose="02000503000000020004" pitchFamily="2" charset="0"/>
                <a:sym typeface="Montserrat"/>
              </a:rPr>
              <a:t> </a:t>
            </a:r>
            <a:r>
              <a:rPr lang="en-GB" sz="3200" b="1" dirty="0" err="1">
                <a:solidFill>
                  <a:schemeClr val="bg1"/>
                </a:solidFill>
                <a:latin typeface="Montserrat" pitchFamily="2" charset="77"/>
                <a:ea typeface="Helvetica Neue" panose="02000503000000020004" pitchFamily="2" charset="0"/>
                <a:cs typeface="Helvetica Neue" panose="02000503000000020004" pitchFamily="2" charset="0"/>
                <a:sym typeface="Montserrat"/>
              </a:rPr>
              <a:t>en</a:t>
            </a:r>
            <a:r>
              <a:rPr lang="en-GB" sz="3200" b="1" dirty="0">
                <a:solidFill>
                  <a:schemeClr val="bg1"/>
                </a:solidFill>
                <a:latin typeface="Montserrat" pitchFamily="2" charset="77"/>
                <a:ea typeface="Helvetica Neue" panose="02000503000000020004" pitchFamily="2" charset="0"/>
                <a:cs typeface="Helvetica Neue" panose="02000503000000020004" pitchFamily="2" charset="0"/>
                <a:sym typeface="Montserrat"/>
              </a:rPr>
              <a:t> grupo(15 mins)</a:t>
            </a:r>
            <a:endParaRPr lang="en-GB" sz="3200" b="1" dirty="0">
              <a:solidFill>
                <a:schemeClr val="bg1"/>
              </a:solidFill>
              <a:latin typeface="Montserrat" pitchFamily="2" charset="77"/>
              <a:ea typeface="Helvetica Neue" panose="02000503000000020004" pitchFamily="2" charset="0"/>
              <a:cs typeface="Helvetica Neue" panose="02000503000000020004" pitchFamily="2" charset="0"/>
              <a:sym typeface="Arial"/>
            </a:endParaRPr>
          </a:p>
        </p:txBody>
      </p:sp>
      <p:pic>
        <p:nvPicPr>
          <p:cNvPr id="12" name="Picture Placeholder 11" descr="A person wearing a garment and holding a person's hand&#10;&#10;Description automatically generated">
            <a:extLst>
              <a:ext uri="{FF2B5EF4-FFF2-40B4-BE49-F238E27FC236}">
                <a16:creationId xmlns:a16="http://schemas.microsoft.com/office/drawing/2014/main" id="{845AFE05-D756-47E6-B365-4CA475267A59}"/>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l="11918" r="11918"/>
          <a:stretch>
            <a:fillRect/>
          </a:stretch>
        </p:blipFill>
        <p:spPr/>
      </p:pic>
    </p:spTree>
    <p:extLst>
      <p:ext uri="{BB962C8B-B14F-4D97-AF65-F5344CB8AC3E}">
        <p14:creationId xmlns:p14="http://schemas.microsoft.com/office/powerpoint/2010/main" val="396349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470F33-4207-4E8A-8BE6-07B7560958BF}"/>
              </a:ext>
            </a:extLst>
          </p:cNvPr>
          <p:cNvSpPr txBox="1"/>
          <p:nvPr/>
        </p:nvSpPr>
        <p:spPr>
          <a:xfrm>
            <a:off x="952549" y="566371"/>
            <a:ext cx="9332185" cy="584747"/>
          </a:xfrm>
          <a:prstGeom prst="rect">
            <a:avLst/>
          </a:prstGeom>
          <a:noFill/>
        </p:spPr>
        <p:txBody>
          <a:bodyPr wrap="square" lIns="91412" tIns="45706" rIns="91412" bIns="45706" rtlCol="0" anchor="t">
            <a:spAutoFit/>
          </a:bodyPr>
          <a:lstStyle/>
          <a:p>
            <a:pPr algn="ctr" defTabSz="609417"/>
            <a:r>
              <a:rPr lang="es-MX" sz="3200" b="1">
                <a:solidFill>
                  <a:srgbClr val="F5333F"/>
                </a:solidFill>
                <a:latin typeface="Montserrat" pitchFamily="2" charset="77"/>
                <a:ea typeface="Roboto Black" panose="02000000000000000000" pitchFamily="2" charset="0"/>
                <a:cs typeface="Open Sans Light" panose="020B0306030504020204" pitchFamily="34" charset="0"/>
              </a:rPr>
              <a:t>Enfoque Mínimo de Protección (EMP)</a:t>
            </a:r>
            <a:endParaRPr lang="en-US" sz="3200" b="1">
              <a:solidFill>
                <a:srgbClr val="F5333F"/>
              </a:solidFill>
              <a:latin typeface="Montserrat" pitchFamily="2" charset="77"/>
              <a:ea typeface="Roboto Black" panose="02000000000000000000" pitchFamily="2" charset="0"/>
              <a:cs typeface="Open Sans Light" panose="020B0306030504020204" pitchFamily="34" charset="0"/>
            </a:endParaRPr>
          </a:p>
        </p:txBody>
      </p:sp>
      <p:sp>
        <p:nvSpPr>
          <p:cNvPr id="4" name="Content Placeholder 1">
            <a:extLst>
              <a:ext uri="{FF2B5EF4-FFF2-40B4-BE49-F238E27FC236}">
                <a16:creationId xmlns:a16="http://schemas.microsoft.com/office/drawing/2014/main" id="{68BD43AC-369D-466F-B701-788792BB0E7A}"/>
              </a:ext>
            </a:extLst>
          </p:cNvPr>
          <p:cNvSpPr txBox="1">
            <a:spLocks/>
          </p:cNvSpPr>
          <p:nvPr/>
        </p:nvSpPr>
        <p:spPr>
          <a:xfrm>
            <a:off x="371614" y="1582246"/>
            <a:ext cx="10773531" cy="4709383"/>
          </a:xfrm>
          <a:prstGeom prst="rect">
            <a:avLst/>
          </a:prstGeom>
        </p:spPr>
        <p:txBody>
          <a:bodyPr lIns="60942" tIns="30471" rIns="60942" bIns="30471" anchor="t">
            <a:normAutofit/>
          </a:bodyPr>
          <a:lst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06319" eaLnBrk="0" hangingPunct="0">
              <a:spcBef>
                <a:spcPct val="0"/>
              </a:spcBef>
              <a:buNone/>
            </a:pP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Identificar</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y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abordar</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las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necesidades</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de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protección</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identificadas</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a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través</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de la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prestación</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de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servicios</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y la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participación</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de la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comunidad</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sin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diseñar</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un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programa</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de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protección</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a:t>
            </a:r>
            <a:r>
              <a:rPr lang="en-US" sz="2133" b="1" dirty="0" err="1">
                <a:solidFill>
                  <a:srgbClr val="011E41"/>
                </a:solidFill>
                <a:latin typeface="Montserrat" pitchFamily="2" charset="77"/>
                <a:ea typeface="Roboto Black" panose="02000000000000000000" pitchFamily="2" charset="0"/>
                <a:cs typeface="Open Sans Light" panose="020B0306030504020204" pitchFamily="34" charset="0"/>
              </a:rPr>
              <a:t>completo</a:t>
            </a:r>
            <a:r>
              <a:rPr lang="en-US" sz="2133" b="1" dirty="0">
                <a:solidFill>
                  <a:srgbClr val="011E41"/>
                </a:solidFill>
                <a:latin typeface="Montserrat" pitchFamily="2" charset="77"/>
                <a:ea typeface="Roboto Black" panose="02000000000000000000" pitchFamily="2" charset="0"/>
                <a:cs typeface="Open Sans Light" panose="020B0306030504020204" pitchFamily="34" charset="0"/>
              </a:rPr>
              <a:t>. </a:t>
            </a:r>
          </a:p>
          <a:p>
            <a:pPr marL="0" indent="0" defTabSz="406319" eaLnBrk="0" hangingPunct="0">
              <a:spcBef>
                <a:spcPct val="0"/>
              </a:spcBef>
              <a:buNone/>
            </a:pPr>
            <a:endParaRPr lang="es-PE" sz="2600" dirty="0">
              <a:solidFill>
                <a:srgbClr val="000000"/>
              </a:solidFill>
              <a:latin typeface="Calibri" panose="020F0502020204030204" pitchFamily="34" charset="0"/>
            </a:endParaRPr>
          </a:p>
          <a:p>
            <a:pPr marL="495200" indent="-495200" algn="just" defTabSz="609417">
              <a:spcBef>
                <a:spcPts val="667"/>
              </a:spcBef>
              <a:buClr>
                <a:srgbClr val="FF0000"/>
              </a:buClr>
              <a:buFont typeface="Arial" panose="020B0604020202020204" pitchFamily="34" charset="0"/>
              <a:buAutoNum type="alphaLcParenR"/>
            </a:pP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Establecer</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vías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de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derivación</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internas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y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puntos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focales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de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protección</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p>
          <a:p>
            <a:pPr marL="495200" indent="-495200" algn="just" defTabSz="609417">
              <a:spcBef>
                <a:spcPts val="667"/>
              </a:spcBef>
              <a:buClr>
                <a:srgbClr val="FF0000"/>
              </a:buClr>
              <a:buFont typeface="Arial" panose="020B0604020202020204" pitchFamily="34" charset="0"/>
              <a:buAutoNum type="alphaLcParenR"/>
            </a:pP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Remitir</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los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casos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y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cuestiones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individuales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 un(a)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agente</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de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protección</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pertinente</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garantizando</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el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consentimiento</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informado</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de la persona o personas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afectadas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p>
          <a:p>
            <a:pPr marL="495200" indent="-495200" algn="just" defTabSz="609417">
              <a:spcBef>
                <a:spcPts val="667"/>
              </a:spcBef>
              <a:buClr>
                <a:srgbClr val="FF0000"/>
              </a:buClr>
              <a:buFont typeface="Arial" panose="020B0604020202020204" pitchFamily="34" charset="0"/>
              <a:buAutoNum type="alphaLcParenR"/>
            </a:pP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Diálogo</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y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defensa</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con las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autoridades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sobre</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problemas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de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protección</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individuales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o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sistémicos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cuando</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sea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posible</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y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apropiado</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a:t>
            </a:r>
          </a:p>
          <a:p>
            <a:pPr marL="495200" indent="-495200" algn="just" defTabSz="609417">
              <a:spcBef>
                <a:spcPts val="667"/>
              </a:spcBef>
              <a:buClr>
                <a:srgbClr val="FF0000"/>
              </a:buClr>
              <a:buFont typeface="Arial" panose="020B0604020202020204" pitchFamily="34" charset="0"/>
              <a:buAutoNum type="alphaLcParenR"/>
            </a:pP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Satisfacer</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directamente</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las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necesidades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de las personas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derivadas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de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los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problemas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de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protección</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mediante</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la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prestación</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 de </a:t>
            </a:r>
            <a:r>
              <a:rPr lang="en-US" sz="2133" dirty="0" err="1">
                <a:solidFill>
                  <a:srgbClr val="FF0000"/>
                </a:solidFill>
                <a:latin typeface="Montserrat" pitchFamily="2" charset="77"/>
                <a:ea typeface="Roboto Black" panose="02000000000000000000" pitchFamily="2" charset="0"/>
                <a:cs typeface="Open Sans Light" panose="020B0306030504020204" pitchFamily="34" charset="0"/>
              </a:rPr>
              <a:t>servicios</a:t>
            </a:r>
            <a:r>
              <a:rPr lang="en-US" sz="2133" dirty="0">
                <a:solidFill>
                  <a:srgbClr val="FF0000"/>
                </a:solidFill>
                <a:latin typeface="Montserrat" pitchFamily="2" charset="77"/>
                <a:ea typeface="Roboto Black" panose="02000000000000000000" pitchFamily="2" charset="0"/>
                <a:cs typeface="Open Sans Light" panose="020B0306030504020204" pitchFamily="34" charset="0"/>
              </a:rPr>
              <a:t>.</a:t>
            </a:r>
            <a:endParaRPr lang="fr-CH" sz="2133" dirty="0">
              <a:solidFill>
                <a:srgbClr val="FF0000"/>
              </a:solidFill>
              <a:latin typeface="Montserrat" pitchFamily="2" charset="77"/>
              <a:ea typeface="Roboto Black" panose="02000000000000000000" pitchFamily="2" charset="0"/>
              <a:cs typeface="Open Sans Light" panose="020B0306030504020204" pitchFamily="34" charset="0"/>
            </a:endParaRPr>
          </a:p>
        </p:txBody>
      </p:sp>
    </p:spTree>
    <p:extLst>
      <p:ext uri="{BB962C8B-B14F-4D97-AF65-F5344CB8AC3E}">
        <p14:creationId xmlns:p14="http://schemas.microsoft.com/office/powerpoint/2010/main" val="294082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A65EC722-AB3C-9FB4-4451-A99924A2E8B4}"/>
              </a:ext>
            </a:extLst>
          </p:cNvPr>
          <p:cNvSpPr txBox="1">
            <a:spLocks noChangeArrowheads="1"/>
          </p:cNvSpPr>
          <p:nvPr/>
        </p:nvSpPr>
        <p:spPr bwMode="auto">
          <a:xfrm>
            <a:off x="374560" y="469392"/>
            <a:ext cx="57832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defTabSz="608013">
              <a:defRPr>
                <a:solidFill>
                  <a:schemeClr val="tx1"/>
                </a:solidFill>
                <a:latin typeface="Calibri" panose="020F0502020204030204" pitchFamily="34" charset="0"/>
              </a:defRPr>
            </a:lvl1pPr>
            <a:lvl2pPr marL="742950" indent="-285750" defTabSz="608013">
              <a:defRPr>
                <a:solidFill>
                  <a:schemeClr val="tx1"/>
                </a:solidFill>
                <a:latin typeface="Calibri" panose="020F0502020204030204" pitchFamily="34" charset="0"/>
              </a:defRPr>
            </a:lvl2pPr>
            <a:lvl3pPr marL="1143000" indent="-228600" defTabSz="608013">
              <a:defRPr>
                <a:solidFill>
                  <a:schemeClr val="tx1"/>
                </a:solidFill>
                <a:latin typeface="Calibri" panose="020F0502020204030204" pitchFamily="34" charset="0"/>
              </a:defRPr>
            </a:lvl3pPr>
            <a:lvl4pPr marL="1600200" indent="-228600" defTabSz="608013">
              <a:defRPr>
                <a:solidFill>
                  <a:schemeClr val="tx1"/>
                </a:solidFill>
                <a:latin typeface="Calibri" panose="020F0502020204030204" pitchFamily="34" charset="0"/>
              </a:defRPr>
            </a:lvl4pPr>
            <a:lvl5pPr marL="2057400" indent="-228600" defTabSz="608013">
              <a:defRPr>
                <a:solidFill>
                  <a:schemeClr val="tx1"/>
                </a:solidFill>
                <a:latin typeface="Calibri" panose="020F0502020204030204" pitchFamily="34" charset="0"/>
              </a:defRPr>
            </a:lvl5pPr>
            <a:lvl6pPr marL="2514600" indent="-228600" defTabSz="608013" eaLnBrk="0" fontAlgn="base" hangingPunct="0">
              <a:spcBef>
                <a:spcPct val="0"/>
              </a:spcBef>
              <a:spcAft>
                <a:spcPct val="0"/>
              </a:spcAft>
              <a:defRPr>
                <a:solidFill>
                  <a:schemeClr val="tx1"/>
                </a:solidFill>
                <a:latin typeface="Calibri" panose="020F0502020204030204" pitchFamily="34" charset="0"/>
              </a:defRPr>
            </a:lvl6pPr>
            <a:lvl7pPr marL="2971800" indent="-228600" defTabSz="608013" eaLnBrk="0" fontAlgn="base" hangingPunct="0">
              <a:spcBef>
                <a:spcPct val="0"/>
              </a:spcBef>
              <a:spcAft>
                <a:spcPct val="0"/>
              </a:spcAft>
              <a:defRPr>
                <a:solidFill>
                  <a:schemeClr val="tx1"/>
                </a:solidFill>
                <a:latin typeface="Calibri" panose="020F0502020204030204" pitchFamily="34" charset="0"/>
              </a:defRPr>
            </a:lvl7pPr>
            <a:lvl8pPr marL="3429000" indent="-228600" defTabSz="608013" eaLnBrk="0" fontAlgn="base" hangingPunct="0">
              <a:spcBef>
                <a:spcPct val="0"/>
              </a:spcBef>
              <a:spcAft>
                <a:spcPct val="0"/>
              </a:spcAft>
              <a:defRPr>
                <a:solidFill>
                  <a:schemeClr val="tx1"/>
                </a:solidFill>
                <a:latin typeface="Calibri" panose="020F0502020204030204" pitchFamily="34" charset="0"/>
              </a:defRPr>
            </a:lvl8pPr>
            <a:lvl9pPr marL="3886200" indent="-228600" defTabSz="608013" eaLnBrk="0" fontAlgn="base" hangingPunct="0">
              <a:spcBef>
                <a:spcPct val="0"/>
              </a:spcBef>
              <a:spcAft>
                <a:spcPct val="0"/>
              </a:spcAft>
              <a:defRPr>
                <a:solidFill>
                  <a:schemeClr val="tx1"/>
                </a:solidFill>
                <a:latin typeface="Calibri" panose="020F0502020204030204" pitchFamily="34" charset="0"/>
              </a:defRPr>
            </a:lvl9pPr>
          </a:lstStyle>
          <a:p>
            <a:r>
              <a:rPr lang="es-MX" altLang="en-US" sz="3200" u="sng" dirty="0">
                <a:solidFill>
                  <a:srgbClr val="FF0000"/>
                </a:solidFill>
                <a:latin typeface="Calibri"/>
                <a:cs typeface="Calibri"/>
              </a:rPr>
              <a:t>Protección de Datos Personales</a:t>
            </a:r>
            <a:endParaRPr lang="es-MX" altLang="en-US" sz="3200" u="sng" dirty="0">
              <a:solidFill>
                <a:srgbClr val="FF0000"/>
              </a:solidFill>
              <a:cs typeface="Calibri" panose="020F0502020204030204" pitchFamily="34" charset="0"/>
            </a:endParaRPr>
          </a:p>
        </p:txBody>
      </p:sp>
      <p:sp>
        <p:nvSpPr>
          <p:cNvPr id="6" name="Content Placeholder 2">
            <a:extLst>
              <a:ext uri="{FF2B5EF4-FFF2-40B4-BE49-F238E27FC236}">
                <a16:creationId xmlns:a16="http://schemas.microsoft.com/office/drawing/2014/main" id="{D5341A73-CF09-91A4-9759-6BEE9F0FCCFA}"/>
              </a:ext>
            </a:extLst>
          </p:cNvPr>
          <p:cNvSpPr txBox="1">
            <a:spLocks noChangeArrowheads="1"/>
          </p:cNvSpPr>
          <p:nvPr/>
        </p:nvSpPr>
        <p:spPr bwMode="auto">
          <a:xfrm>
            <a:off x="374562" y="1304339"/>
            <a:ext cx="10697755" cy="535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marL="273050" indent="-273050">
              <a:defRPr>
                <a:solidFill>
                  <a:schemeClr val="tx1"/>
                </a:solidFill>
                <a:latin typeface="Calibri" panose="020F0502020204030204" pitchFamily="34" charset="0"/>
              </a:defRPr>
            </a:lvl1pPr>
            <a:lvl2pPr marL="450850" indent="-177800">
              <a:defRPr>
                <a:solidFill>
                  <a:schemeClr val="tx1"/>
                </a:solidFill>
                <a:latin typeface="Calibri" panose="020F0502020204030204" pitchFamily="34" charset="0"/>
              </a:defRPr>
            </a:lvl2pPr>
            <a:lvl3pPr marL="627063" indent="-176213">
              <a:defRPr>
                <a:solidFill>
                  <a:schemeClr val="tx1"/>
                </a:solidFill>
                <a:latin typeface="Calibri" panose="020F0502020204030204" pitchFamily="34" charset="0"/>
              </a:defRPr>
            </a:lvl3pPr>
            <a:lvl4pPr marL="627063" indent="-176213">
              <a:defRPr>
                <a:solidFill>
                  <a:schemeClr val="tx1"/>
                </a:solidFill>
                <a:latin typeface="Calibri" panose="020F0502020204030204" pitchFamily="34" charset="0"/>
              </a:defRPr>
            </a:lvl4pPr>
            <a:lvl5pPr marL="627063" indent="-176213">
              <a:defRPr>
                <a:solidFill>
                  <a:schemeClr val="tx1"/>
                </a:solidFill>
                <a:latin typeface="Calibri" panose="020F0502020204030204" pitchFamily="34" charset="0"/>
              </a:defRPr>
            </a:lvl5pPr>
            <a:lvl6pPr marL="1084263" indent="-176213" eaLnBrk="0" fontAlgn="base" hangingPunct="0">
              <a:spcBef>
                <a:spcPct val="0"/>
              </a:spcBef>
              <a:spcAft>
                <a:spcPct val="0"/>
              </a:spcAft>
              <a:defRPr>
                <a:solidFill>
                  <a:schemeClr val="tx1"/>
                </a:solidFill>
                <a:latin typeface="Calibri" panose="020F0502020204030204" pitchFamily="34" charset="0"/>
              </a:defRPr>
            </a:lvl6pPr>
            <a:lvl7pPr marL="1541463" indent="-176213" eaLnBrk="0" fontAlgn="base" hangingPunct="0">
              <a:spcBef>
                <a:spcPct val="0"/>
              </a:spcBef>
              <a:spcAft>
                <a:spcPct val="0"/>
              </a:spcAft>
              <a:defRPr>
                <a:solidFill>
                  <a:schemeClr val="tx1"/>
                </a:solidFill>
                <a:latin typeface="Calibri" panose="020F0502020204030204" pitchFamily="34" charset="0"/>
              </a:defRPr>
            </a:lvl7pPr>
            <a:lvl8pPr marL="1998663" indent="-176213" eaLnBrk="0" fontAlgn="base" hangingPunct="0">
              <a:spcBef>
                <a:spcPct val="0"/>
              </a:spcBef>
              <a:spcAft>
                <a:spcPct val="0"/>
              </a:spcAft>
              <a:defRPr>
                <a:solidFill>
                  <a:schemeClr val="tx1"/>
                </a:solidFill>
                <a:latin typeface="Calibri" panose="020F0502020204030204" pitchFamily="34" charset="0"/>
              </a:defRPr>
            </a:lvl8pPr>
            <a:lvl9pPr marL="2455863" indent="-176213" eaLnBrk="0" fontAlgn="base" hangingPunct="0">
              <a:spcBef>
                <a:spcPct val="0"/>
              </a:spcBef>
              <a:spcAft>
                <a:spcPct val="0"/>
              </a:spcAft>
              <a:defRPr>
                <a:solidFill>
                  <a:schemeClr val="tx1"/>
                </a:solidFill>
                <a:latin typeface="Calibri" panose="020F0502020204030204" pitchFamily="34" charset="0"/>
              </a:defRPr>
            </a:lvl9pPr>
          </a:lstStyle>
          <a:p>
            <a:pPr marL="342900" indent="-342900">
              <a:spcBef>
                <a:spcPts val="20"/>
              </a:spcBef>
              <a:buFont typeface="Arial"/>
              <a:buChar char="•"/>
            </a:pPr>
            <a:r>
              <a:rPr lang="es-ES" sz="2000" b="1" dirty="0">
                <a:solidFill>
                  <a:srgbClr val="242424"/>
                </a:solidFill>
                <a:latin typeface="Montserrat"/>
                <a:cs typeface="Segoe UI"/>
              </a:rPr>
              <a:t>Toda información sobre una persona física identificada o identificable</a:t>
            </a:r>
            <a:r>
              <a:rPr lang="es-ES" b="1" dirty="0">
                <a:solidFill>
                  <a:srgbClr val="242424"/>
                </a:solidFill>
                <a:latin typeface="Montserrat"/>
                <a:cs typeface="Segoe UI"/>
              </a:rPr>
              <a:t> </a:t>
            </a:r>
            <a:r>
              <a:rPr lang="es-ES" sz="1600" dirty="0">
                <a:solidFill>
                  <a:srgbClr val="242424"/>
                </a:solidFill>
                <a:latin typeface="Montserrat"/>
                <a:cs typeface="Segoe UI"/>
              </a:rPr>
              <a:t>(</a:t>
            </a:r>
            <a:r>
              <a:rPr lang="es-ES" dirty="0">
                <a:solidFill>
                  <a:srgbClr val="242424"/>
                </a:solidFill>
                <a:latin typeface="Montserrat"/>
                <a:cs typeface="Segoe UI"/>
              </a:rPr>
              <a:t>el interesado/ titular de los datos) </a:t>
            </a:r>
            <a:endParaRPr lang="es-ES">
              <a:solidFill>
                <a:srgbClr val="000000"/>
              </a:solidFill>
              <a:latin typeface="Montserrat"/>
              <a:cs typeface="Segoe UI"/>
            </a:endParaRPr>
          </a:p>
          <a:p>
            <a:pPr marL="0" indent="0">
              <a:spcBef>
                <a:spcPts val="20"/>
              </a:spcBef>
            </a:pPr>
            <a:endParaRPr lang="es-ES" sz="1600" dirty="0">
              <a:solidFill>
                <a:srgbClr val="242424"/>
              </a:solidFill>
              <a:latin typeface="Montserrat"/>
              <a:cs typeface="Segoe UI"/>
            </a:endParaRPr>
          </a:p>
          <a:p>
            <a:pPr marL="0" indent="0">
              <a:spcBef>
                <a:spcPts val="20"/>
              </a:spcBef>
            </a:pPr>
            <a:endParaRPr lang="es-ES" sz="1600" dirty="0">
              <a:solidFill>
                <a:srgbClr val="242424"/>
              </a:solidFill>
              <a:latin typeface="Montserrat"/>
              <a:cs typeface="Segoe UI"/>
            </a:endParaRPr>
          </a:p>
          <a:p>
            <a:pPr marL="0" indent="0">
              <a:spcBef>
                <a:spcPts val="20"/>
              </a:spcBef>
            </a:pPr>
            <a:endParaRPr lang="es-ES" sz="1600" dirty="0">
              <a:solidFill>
                <a:srgbClr val="242424"/>
              </a:solidFill>
              <a:latin typeface="Montserrat"/>
              <a:cs typeface="Segoe UI"/>
            </a:endParaRPr>
          </a:p>
          <a:p>
            <a:pPr marL="0" indent="0">
              <a:spcBef>
                <a:spcPts val="20"/>
              </a:spcBef>
            </a:pPr>
            <a:endParaRPr lang="es-ES" sz="1600" dirty="0">
              <a:solidFill>
                <a:srgbClr val="242424"/>
              </a:solidFill>
              <a:latin typeface="Montserrat"/>
              <a:cs typeface="Segoe UI"/>
            </a:endParaRPr>
          </a:p>
          <a:p>
            <a:pPr marL="0" indent="0">
              <a:spcBef>
                <a:spcPts val="20"/>
              </a:spcBef>
            </a:pPr>
            <a:endParaRPr lang="es-ES" sz="1600" dirty="0">
              <a:solidFill>
                <a:srgbClr val="242424"/>
              </a:solidFill>
              <a:latin typeface="Montserrat"/>
              <a:cs typeface="Segoe UI"/>
            </a:endParaRPr>
          </a:p>
          <a:p>
            <a:pPr marL="0" indent="0">
              <a:spcBef>
                <a:spcPts val="20"/>
              </a:spcBef>
            </a:pPr>
            <a:endParaRPr lang="es-ES" sz="1600" dirty="0">
              <a:solidFill>
                <a:srgbClr val="242424"/>
              </a:solidFill>
              <a:latin typeface="Montserrat"/>
              <a:cs typeface="Segoe UI"/>
            </a:endParaRPr>
          </a:p>
          <a:p>
            <a:pPr marL="285750" indent="-285750">
              <a:spcBef>
                <a:spcPct val="20000"/>
              </a:spcBef>
              <a:buFont typeface="Arial"/>
              <a:buChar char="•"/>
            </a:pPr>
            <a:r>
              <a:rPr lang="es-ES" dirty="0">
                <a:solidFill>
                  <a:srgbClr val="242424"/>
                </a:solidFill>
                <a:latin typeface="Montserrat"/>
                <a:cs typeface="Segoe UI"/>
              </a:rPr>
              <a:t>Garantiza el </a:t>
            </a:r>
            <a:r>
              <a:rPr lang="es-ES" sz="2000" b="1" dirty="0">
                <a:solidFill>
                  <a:srgbClr val="242424"/>
                </a:solidFill>
                <a:latin typeface="Montserrat"/>
                <a:cs typeface="Segoe UI"/>
              </a:rPr>
              <a:t>derecho a la privacidad</a:t>
            </a:r>
            <a:r>
              <a:rPr lang="es-ES" b="1" dirty="0">
                <a:solidFill>
                  <a:srgbClr val="242424"/>
                </a:solidFill>
                <a:latin typeface="Montserrat"/>
                <a:cs typeface="Segoe UI"/>
              </a:rPr>
              <a:t>,</a:t>
            </a:r>
            <a:r>
              <a:rPr lang="es-ES" dirty="0">
                <a:solidFill>
                  <a:srgbClr val="242424"/>
                </a:solidFill>
                <a:latin typeface="Montserrat"/>
                <a:cs typeface="Segoe UI"/>
              </a:rPr>
              <a:t> la </a:t>
            </a:r>
            <a:r>
              <a:rPr lang="es-ES" sz="2000" b="1" dirty="0">
                <a:solidFill>
                  <a:srgbClr val="242424"/>
                </a:solidFill>
                <a:latin typeface="Montserrat"/>
                <a:cs typeface="Segoe UI"/>
              </a:rPr>
              <a:t>seguridad</a:t>
            </a:r>
            <a:r>
              <a:rPr lang="es-ES" b="1" dirty="0">
                <a:solidFill>
                  <a:srgbClr val="242424"/>
                </a:solidFill>
                <a:latin typeface="Montserrat"/>
                <a:cs typeface="Segoe UI"/>
              </a:rPr>
              <a:t> </a:t>
            </a:r>
            <a:r>
              <a:rPr lang="es-ES" dirty="0">
                <a:solidFill>
                  <a:srgbClr val="242424"/>
                </a:solidFill>
                <a:latin typeface="Montserrat"/>
                <a:cs typeface="Segoe UI"/>
              </a:rPr>
              <a:t>de la persona y de su </a:t>
            </a:r>
            <a:r>
              <a:rPr lang="es-ES" sz="2000" b="1" dirty="0">
                <a:solidFill>
                  <a:srgbClr val="242424"/>
                </a:solidFill>
                <a:latin typeface="Montserrat"/>
                <a:cs typeface="Segoe UI"/>
              </a:rPr>
              <a:t>dignidad</a:t>
            </a:r>
          </a:p>
          <a:p>
            <a:pPr marL="0" indent="0">
              <a:spcBef>
                <a:spcPct val="20000"/>
              </a:spcBef>
            </a:pPr>
            <a:endParaRPr lang="es-ES" sz="1600" dirty="0">
              <a:solidFill>
                <a:srgbClr val="242424"/>
              </a:solidFill>
              <a:latin typeface="Montserrat"/>
              <a:cs typeface="Segoe UI"/>
            </a:endParaRPr>
          </a:p>
          <a:p>
            <a:pPr marL="285750" indent="-285750">
              <a:spcBef>
                <a:spcPts val="20"/>
              </a:spcBef>
              <a:buFont typeface="Arial"/>
              <a:buChar char="•"/>
            </a:pPr>
            <a:r>
              <a:rPr lang="es-ES" sz="2000" b="1" dirty="0" err="1">
                <a:solidFill>
                  <a:srgbClr val="242424"/>
                </a:solidFill>
                <a:latin typeface="Montserrat"/>
                <a:cs typeface="Segoe UI"/>
              </a:rPr>
              <a:t>Límitación</a:t>
            </a:r>
            <a:r>
              <a:rPr lang="es-ES" sz="2000" b="1" dirty="0">
                <a:solidFill>
                  <a:srgbClr val="242424"/>
                </a:solidFill>
                <a:latin typeface="Montserrat"/>
                <a:cs typeface="Segoe UI"/>
              </a:rPr>
              <a:t> del propósito</a:t>
            </a:r>
            <a:r>
              <a:rPr lang="es-ES" sz="1600" dirty="0">
                <a:solidFill>
                  <a:srgbClr val="242424"/>
                </a:solidFill>
                <a:latin typeface="Montserrat"/>
                <a:cs typeface="Segoe UI"/>
              </a:rPr>
              <a:t>:</a:t>
            </a:r>
          </a:p>
          <a:p>
            <a:pPr marL="0" indent="0">
              <a:spcBef>
                <a:spcPts val="20"/>
              </a:spcBef>
            </a:pPr>
            <a:r>
              <a:rPr lang="es-ES" dirty="0">
                <a:solidFill>
                  <a:srgbClr val="242424"/>
                </a:solidFill>
                <a:latin typeface="Montserrat"/>
                <a:cs typeface="Segoe UI"/>
              </a:rPr>
              <a:t>   Específico (minimización de los datos)</a:t>
            </a:r>
            <a:endParaRPr lang="es-ES">
              <a:solidFill>
                <a:srgbClr val="000000"/>
              </a:solidFill>
              <a:latin typeface="Montserrat"/>
              <a:cs typeface="Calibri"/>
            </a:endParaRPr>
          </a:p>
          <a:p>
            <a:pPr marL="0" indent="0">
              <a:spcBef>
                <a:spcPts val="20"/>
              </a:spcBef>
            </a:pPr>
            <a:r>
              <a:rPr lang="es-ES" dirty="0">
                <a:solidFill>
                  <a:srgbClr val="242424"/>
                </a:solidFill>
                <a:latin typeface="Montserrat"/>
                <a:cs typeface="Segoe UI"/>
              </a:rPr>
              <a:t>   Explícito (nota informativa)</a:t>
            </a:r>
            <a:endParaRPr lang="es-ES" dirty="0">
              <a:solidFill>
                <a:srgbClr val="000000"/>
              </a:solidFill>
              <a:latin typeface="Montserrat"/>
              <a:cs typeface="Calibri"/>
            </a:endParaRPr>
          </a:p>
          <a:p>
            <a:pPr marL="0" indent="0">
              <a:spcBef>
                <a:spcPts val="20"/>
              </a:spcBef>
            </a:pPr>
            <a:r>
              <a:rPr lang="es-ES" dirty="0">
                <a:solidFill>
                  <a:srgbClr val="242424"/>
                </a:solidFill>
                <a:latin typeface="Montserrat"/>
                <a:cs typeface="Segoe UI"/>
              </a:rPr>
              <a:t>   Legítimo </a:t>
            </a:r>
          </a:p>
          <a:p>
            <a:pPr marL="285750" indent="-285750">
              <a:spcBef>
                <a:spcPts val="20"/>
              </a:spcBef>
              <a:buFont typeface="Arial"/>
              <a:buChar char="•"/>
            </a:pPr>
            <a:endParaRPr lang="es-ES" sz="2000" b="1" dirty="0">
              <a:solidFill>
                <a:srgbClr val="242424"/>
              </a:solidFill>
              <a:latin typeface="Montserrat"/>
              <a:cs typeface="Segoe UI"/>
            </a:endParaRPr>
          </a:p>
          <a:p>
            <a:pPr marL="285750" indent="-285750">
              <a:spcBef>
                <a:spcPts val="20"/>
              </a:spcBef>
              <a:buFont typeface="Arial"/>
              <a:buChar char="•"/>
            </a:pPr>
            <a:r>
              <a:rPr lang="es-ES" sz="2000" b="1" dirty="0">
                <a:solidFill>
                  <a:srgbClr val="242424"/>
                </a:solidFill>
                <a:latin typeface="Montserrat"/>
                <a:cs typeface="Segoe UI"/>
              </a:rPr>
              <a:t>Seguridad de los datos</a:t>
            </a:r>
          </a:p>
          <a:p>
            <a:pPr marL="285750" indent="-285750">
              <a:spcBef>
                <a:spcPts val="20"/>
              </a:spcBef>
              <a:buFont typeface="Arial"/>
              <a:buChar char="•"/>
            </a:pPr>
            <a:endParaRPr lang="es-ES" sz="2000" b="1" dirty="0">
              <a:solidFill>
                <a:srgbClr val="242424"/>
              </a:solidFill>
              <a:latin typeface="Montserrat"/>
              <a:cs typeface="Segoe UI"/>
            </a:endParaRPr>
          </a:p>
          <a:p>
            <a:pPr marL="285750" indent="-285750">
              <a:spcBef>
                <a:spcPts val="20"/>
              </a:spcBef>
              <a:buFont typeface="Arial"/>
              <a:buChar char="•"/>
            </a:pPr>
            <a:r>
              <a:rPr lang="es-ES" sz="2000" b="1" dirty="0">
                <a:solidFill>
                  <a:srgbClr val="242424"/>
                </a:solidFill>
                <a:latin typeface="Montserrat"/>
                <a:cs typeface="Segoe UI"/>
              </a:rPr>
              <a:t>Consentimiento informado: </a:t>
            </a:r>
            <a:r>
              <a:rPr lang="es-ES" dirty="0">
                <a:solidFill>
                  <a:srgbClr val="242424"/>
                </a:solidFill>
                <a:latin typeface="Montserrat"/>
                <a:cs typeface="Segoe UI"/>
              </a:rPr>
              <a:t>Libre; Previo; Expreso; Documentado (verificable); Informado</a:t>
            </a:r>
            <a:endParaRPr lang="es-ES" b="1">
              <a:solidFill>
                <a:srgbClr val="242424"/>
              </a:solidFill>
              <a:latin typeface="Montserrat"/>
              <a:cs typeface="Segoe UI"/>
            </a:endParaRPr>
          </a:p>
        </p:txBody>
      </p:sp>
      <p:sp>
        <p:nvSpPr>
          <p:cNvPr id="12" name="Google Shape;314;p22">
            <a:extLst>
              <a:ext uri="{FF2B5EF4-FFF2-40B4-BE49-F238E27FC236}">
                <a16:creationId xmlns:a16="http://schemas.microsoft.com/office/drawing/2014/main" id="{D92EB6AA-B388-81D8-34AB-C52217D0266C}"/>
              </a:ext>
            </a:extLst>
          </p:cNvPr>
          <p:cNvSpPr txBox="1"/>
          <p:nvPr/>
        </p:nvSpPr>
        <p:spPr>
          <a:xfrm>
            <a:off x="2945915" y="2115624"/>
            <a:ext cx="5214922" cy="1103837"/>
          </a:xfrm>
          <a:prstGeom prst="rect">
            <a:avLst/>
          </a:prstGeom>
          <a:noFill/>
          <a:ln>
            <a:noFill/>
          </a:ln>
        </p:spPr>
        <p:txBody>
          <a:bodyPr spcFirstLastPara="1" wrap="square" lIns="121875" tIns="121875" rIns="121875" bIns="121875" anchor="t" anchorCtr="0">
            <a:noAutofit/>
          </a:bodyPr>
          <a:lstStyle/>
          <a:p>
            <a:pPr>
              <a:spcBef>
                <a:spcPts val="20"/>
              </a:spcBef>
            </a:pPr>
            <a:r>
              <a:rPr lang="es-ES" sz="1600" dirty="0">
                <a:solidFill>
                  <a:srgbClr val="242424"/>
                </a:solidFill>
                <a:latin typeface="Montserrat"/>
                <a:ea typeface="Arial"/>
                <a:cs typeface="Arial"/>
                <a:sym typeface="Arial"/>
              </a:rPr>
              <a:t>Nombre / número de identificación / datos de ubicación  /  identidad física/ </a:t>
            </a:r>
            <a:r>
              <a:rPr lang="es-ES" sz="1600" dirty="0" err="1">
                <a:solidFill>
                  <a:srgbClr val="242424"/>
                </a:solidFill>
                <a:latin typeface="Montserrat"/>
                <a:ea typeface="Arial"/>
                <a:cs typeface="Arial"/>
                <a:sym typeface="Arial"/>
              </a:rPr>
              <a:t>info</a:t>
            </a:r>
            <a:r>
              <a:rPr lang="es-ES" sz="1600" dirty="0">
                <a:solidFill>
                  <a:srgbClr val="242424"/>
                </a:solidFill>
                <a:latin typeface="Montserrat"/>
                <a:ea typeface="Arial"/>
                <a:cs typeface="Arial"/>
                <a:sym typeface="Arial"/>
              </a:rPr>
              <a:t> fisiológica, genética, mental, económica, cultural, étnica y religiosa</a:t>
            </a:r>
          </a:p>
          <a:p>
            <a:pPr>
              <a:spcBef>
                <a:spcPts val="20"/>
              </a:spcBef>
            </a:pPr>
            <a:endParaRPr lang="es-ES" sz="1600" dirty="0">
              <a:solidFill>
                <a:srgbClr val="242424"/>
              </a:solidFill>
              <a:latin typeface="Montserrat"/>
              <a:ea typeface="Arial"/>
              <a:cs typeface="Arial"/>
            </a:endParaRPr>
          </a:p>
          <a:p>
            <a:pPr>
              <a:spcBef>
                <a:spcPts val="20"/>
              </a:spcBef>
            </a:pPr>
            <a:endParaRPr lang="es-ES" sz="1600" dirty="0">
              <a:solidFill>
                <a:srgbClr val="242424"/>
              </a:solidFill>
              <a:latin typeface="Montserrat"/>
              <a:ea typeface="Arial"/>
              <a:cs typeface="Arial"/>
            </a:endParaRPr>
          </a:p>
        </p:txBody>
      </p:sp>
      <p:sp>
        <p:nvSpPr>
          <p:cNvPr id="20" name="object 22">
            <a:extLst>
              <a:ext uri="{FF2B5EF4-FFF2-40B4-BE49-F238E27FC236}">
                <a16:creationId xmlns:a16="http://schemas.microsoft.com/office/drawing/2014/main" id="{51B20C6B-AE6F-70F5-1843-A6933096ABC5}"/>
              </a:ext>
            </a:extLst>
          </p:cNvPr>
          <p:cNvSpPr/>
          <p:nvPr/>
        </p:nvSpPr>
        <p:spPr>
          <a:xfrm>
            <a:off x="7376238" y="3979521"/>
            <a:ext cx="2045767" cy="2056223"/>
          </a:xfrm>
          <a:custGeom>
            <a:avLst/>
            <a:gdLst/>
            <a:ahLst/>
            <a:cxnLst/>
            <a:rect l="l" t="t" r="r" b="b"/>
            <a:pathLst>
              <a:path w="4114800" h="2924175">
                <a:moveTo>
                  <a:pt x="4114800" y="0"/>
                </a:moveTo>
                <a:lnTo>
                  <a:pt x="0" y="0"/>
                </a:lnTo>
                <a:lnTo>
                  <a:pt x="0" y="2923666"/>
                </a:lnTo>
                <a:lnTo>
                  <a:pt x="4114800" y="2923666"/>
                </a:lnTo>
                <a:lnTo>
                  <a:pt x="4114800" y="0"/>
                </a:lnTo>
                <a:close/>
              </a:path>
            </a:pathLst>
          </a:custGeom>
          <a:solidFill>
            <a:srgbClr val="222B36"/>
          </a:solidFill>
        </p:spPr>
        <p:txBody>
          <a:bodyPr wrap="square" lIns="0" tIns="0" rIns="0" bIns="0" rtlCol="0"/>
          <a:lstStyle/>
          <a:p>
            <a:pPr defTabSz="609630"/>
            <a:endParaRPr sz="1200" dirty="0">
              <a:solidFill>
                <a:prstClr val="black"/>
              </a:solidFill>
              <a:latin typeface="Calibri"/>
            </a:endParaRPr>
          </a:p>
        </p:txBody>
      </p:sp>
      <p:sp>
        <p:nvSpPr>
          <p:cNvPr id="22" name="object 24">
            <a:extLst>
              <a:ext uri="{FF2B5EF4-FFF2-40B4-BE49-F238E27FC236}">
                <a16:creationId xmlns:a16="http://schemas.microsoft.com/office/drawing/2014/main" id="{7833B499-8BCE-9E56-E1B1-E3B587DC5F1F}"/>
              </a:ext>
            </a:extLst>
          </p:cNvPr>
          <p:cNvSpPr txBox="1"/>
          <p:nvPr/>
        </p:nvSpPr>
        <p:spPr>
          <a:xfrm>
            <a:off x="7535935" y="4310433"/>
            <a:ext cx="1726371" cy="1394398"/>
          </a:xfrm>
          <a:prstGeom prst="rect">
            <a:avLst/>
          </a:prstGeom>
        </p:spPr>
        <p:txBody>
          <a:bodyPr vert="horz" wrap="square" lIns="0" tIns="9313" rIns="0" bIns="0" rtlCol="0" anchor="t">
            <a:spAutoFit/>
          </a:bodyPr>
          <a:lstStyle/>
          <a:p>
            <a:pPr marL="8255" marR="3175" indent="-10160" algn="ctr" defTabSz="609630">
              <a:lnSpc>
                <a:spcPct val="99600"/>
              </a:lnSpc>
              <a:spcBef>
                <a:spcPts val="73"/>
              </a:spcBef>
            </a:pPr>
            <a:r>
              <a:rPr lang="es-ES" b="0" i="0" dirty="0">
                <a:solidFill>
                  <a:schemeClr val="bg2"/>
                </a:solidFill>
                <a:effectLst/>
                <a:latin typeface="Open Sans" panose="020B0606030504020204" pitchFamily="34" charset="0"/>
                <a:ea typeface="Open Sans" panose="020B0606030504020204" pitchFamily="34" charset="0"/>
                <a:cs typeface="Open Sans" panose="020B0606030504020204" pitchFamily="34" charset="0"/>
              </a:rPr>
              <a:t>El artículo 16 de la Constitución Política de los Estados Unidos Mexicanos</a:t>
            </a:r>
            <a:endParaRPr lang="es-ES" spc="2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object 22">
            <a:extLst>
              <a:ext uri="{FF2B5EF4-FFF2-40B4-BE49-F238E27FC236}">
                <a16:creationId xmlns:a16="http://schemas.microsoft.com/office/drawing/2014/main" id="{E98DFAA2-2936-B6D8-25D0-8DA7B5671A99}"/>
              </a:ext>
            </a:extLst>
          </p:cNvPr>
          <p:cNvSpPr/>
          <p:nvPr/>
        </p:nvSpPr>
        <p:spPr>
          <a:xfrm>
            <a:off x="9771671" y="3979520"/>
            <a:ext cx="2045767" cy="2056223"/>
          </a:xfrm>
          <a:custGeom>
            <a:avLst/>
            <a:gdLst/>
            <a:ahLst/>
            <a:cxnLst/>
            <a:rect l="l" t="t" r="r" b="b"/>
            <a:pathLst>
              <a:path w="4114800" h="2924175">
                <a:moveTo>
                  <a:pt x="4114800" y="0"/>
                </a:moveTo>
                <a:lnTo>
                  <a:pt x="0" y="0"/>
                </a:lnTo>
                <a:lnTo>
                  <a:pt x="0" y="2923666"/>
                </a:lnTo>
                <a:lnTo>
                  <a:pt x="4114800" y="2923666"/>
                </a:lnTo>
                <a:lnTo>
                  <a:pt x="4114800" y="0"/>
                </a:lnTo>
                <a:close/>
              </a:path>
            </a:pathLst>
          </a:custGeom>
          <a:solidFill>
            <a:srgbClr val="222B36"/>
          </a:solidFill>
        </p:spPr>
        <p:txBody>
          <a:bodyPr wrap="square" lIns="0" tIns="0" rIns="0" bIns="0" rtlCol="0"/>
          <a:lstStyle/>
          <a:p>
            <a:pPr defTabSz="609630"/>
            <a:endParaRPr sz="1200" dirty="0">
              <a:solidFill>
                <a:prstClr val="black"/>
              </a:solidFill>
              <a:latin typeface="Calibri"/>
            </a:endParaRPr>
          </a:p>
        </p:txBody>
      </p:sp>
      <p:sp>
        <p:nvSpPr>
          <p:cNvPr id="3" name="object 24">
            <a:extLst>
              <a:ext uri="{FF2B5EF4-FFF2-40B4-BE49-F238E27FC236}">
                <a16:creationId xmlns:a16="http://schemas.microsoft.com/office/drawing/2014/main" id="{DF8C76A2-FBAE-6504-68D9-C456B37454D3}"/>
              </a:ext>
            </a:extLst>
          </p:cNvPr>
          <p:cNvSpPr txBox="1"/>
          <p:nvPr/>
        </p:nvSpPr>
        <p:spPr>
          <a:xfrm>
            <a:off x="9931368" y="4310433"/>
            <a:ext cx="1726371" cy="1117400"/>
          </a:xfrm>
          <a:prstGeom prst="rect">
            <a:avLst/>
          </a:prstGeom>
        </p:spPr>
        <p:txBody>
          <a:bodyPr vert="horz" wrap="square" lIns="0" tIns="9313" rIns="0" bIns="0" rtlCol="0" anchor="t">
            <a:spAutoFit/>
          </a:bodyPr>
          <a:lstStyle/>
          <a:p>
            <a:pPr marL="8255" marR="3175" indent="-10160" algn="ctr" defTabSz="609630">
              <a:lnSpc>
                <a:spcPct val="99600"/>
              </a:lnSpc>
              <a:spcBef>
                <a:spcPts val="73"/>
              </a:spcBef>
            </a:pPr>
            <a:r>
              <a:rPr lang="es-ES" b="0" i="0" dirty="0">
                <a:solidFill>
                  <a:schemeClr val="bg2"/>
                </a:solidFill>
                <a:effectLst/>
                <a:latin typeface="Open Sans" panose="020B0606030504020204" pitchFamily="34" charset="0"/>
                <a:ea typeface="Open Sans" panose="020B0606030504020204" pitchFamily="34" charset="0"/>
                <a:cs typeface="Open Sans" panose="020B0606030504020204" pitchFamily="34" charset="0"/>
              </a:rPr>
              <a:t>Ley Federal de Protección de datos personales </a:t>
            </a:r>
            <a:endParaRPr lang="es-ES" spc="2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object 22">
            <a:extLst>
              <a:ext uri="{FF2B5EF4-FFF2-40B4-BE49-F238E27FC236}">
                <a16:creationId xmlns:a16="http://schemas.microsoft.com/office/drawing/2014/main" id="{AF772A14-96EA-AFB2-5AB0-4B2701E6A140}"/>
              </a:ext>
            </a:extLst>
          </p:cNvPr>
          <p:cNvSpPr/>
          <p:nvPr/>
        </p:nvSpPr>
        <p:spPr>
          <a:xfrm>
            <a:off x="8857112" y="1907264"/>
            <a:ext cx="1829117" cy="1334406"/>
          </a:xfrm>
          <a:custGeom>
            <a:avLst/>
            <a:gdLst/>
            <a:ahLst/>
            <a:cxnLst/>
            <a:rect l="l" t="t" r="r" b="b"/>
            <a:pathLst>
              <a:path w="4114800" h="2924175">
                <a:moveTo>
                  <a:pt x="4114800" y="0"/>
                </a:moveTo>
                <a:lnTo>
                  <a:pt x="0" y="0"/>
                </a:lnTo>
                <a:lnTo>
                  <a:pt x="0" y="2923666"/>
                </a:lnTo>
                <a:lnTo>
                  <a:pt x="4114800" y="2923666"/>
                </a:lnTo>
                <a:lnTo>
                  <a:pt x="4114800" y="0"/>
                </a:lnTo>
                <a:close/>
              </a:path>
            </a:pathLst>
          </a:custGeom>
          <a:solidFill>
            <a:srgbClr val="222B36"/>
          </a:solidFill>
        </p:spPr>
        <p:txBody>
          <a:bodyPr wrap="square" lIns="0" tIns="0" rIns="0" bIns="0" rtlCol="0"/>
          <a:lstStyle/>
          <a:p>
            <a:pPr defTabSz="609630"/>
            <a:endParaRPr sz="1200" dirty="0">
              <a:solidFill>
                <a:prstClr val="black"/>
              </a:solidFill>
              <a:latin typeface="Calibri"/>
            </a:endParaRPr>
          </a:p>
        </p:txBody>
      </p:sp>
      <p:sp>
        <p:nvSpPr>
          <p:cNvPr id="7" name="object 24">
            <a:extLst>
              <a:ext uri="{FF2B5EF4-FFF2-40B4-BE49-F238E27FC236}">
                <a16:creationId xmlns:a16="http://schemas.microsoft.com/office/drawing/2014/main" id="{BE459682-05A1-8CCA-B176-F201758C2F4A}"/>
              </a:ext>
            </a:extLst>
          </p:cNvPr>
          <p:cNvSpPr txBox="1"/>
          <p:nvPr/>
        </p:nvSpPr>
        <p:spPr>
          <a:xfrm>
            <a:off x="8957836" y="2154266"/>
            <a:ext cx="1726371" cy="840401"/>
          </a:xfrm>
          <a:prstGeom prst="rect">
            <a:avLst/>
          </a:prstGeom>
        </p:spPr>
        <p:txBody>
          <a:bodyPr vert="horz" wrap="square" lIns="0" tIns="9313" rIns="0" bIns="0" rtlCol="0" anchor="t">
            <a:spAutoFit/>
          </a:bodyPr>
          <a:lstStyle/>
          <a:p>
            <a:pPr marL="8255" marR="3175" indent="-10160" algn="ctr" defTabSz="609630">
              <a:lnSpc>
                <a:spcPct val="99600"/>
              </a:lnSpc>
              <a:spcBef>
                <a:spcPts val="73"/>
              </a:spcBef>
            </a:pPr>
            <a:r>
              <a:rPr lang="es-ES" b="0" i="0" dirty="0">
                <a:solidFill>
                  <a:schemeClr val="bg2"/>
                </a:solidFill>
                <a:effectLst/>
                <a:latin typeface="Open Sans" panose="020B0606030504020204" pitchFamily="34" charset="0"/>
                <a:ea typeface="Open Sans" panose="020B0606030504020204" pitchFamily="34" charset="0"/>
                <a:cs typeface="Open Sans" panose="020B0606030504020204" pitchFamily="34" charset="0"/>
              </a:rPr>
              <a:t>Política de protección de datos IFRC</a:t>
            </a:r>
            <a:endParaRPr lang="es-ES" spc="2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6193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anim calcmode="lin" valueType="num">
                                      <p:cBhvr additive="base">
                                        <p:cTn id="7"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9" end="9"/>
                                            </p:txEl>
                                          </p:spTgt>
                                        </p:tgtEl>
                                        <p:attrNameLst>
                                          <p:attrName>style.visibility</p:attrName>
                                        </p:attrNameLst>
                                      </p:cBhvr>
                                      <p:to>
                                        <p:strVal val="visible"/>
                                      </p:to>
                                    </p:set>
                                    <p:anim calcmode="lin" valueType="num">
                                      <p:cBhvr additive="base">
                                        <p:cTn id="13"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10" end="10"/>
                                            </p:txEl>
                                          </p:spTgt>
                                        </p:tgtEl>
                                        <p:attrNameLst>
                                          <p:attrName>style.visibility</p:attrName>
                                        </p:attrNameLst>
                                      </p:cBhvr>
                                      <p:to>
                                        <p:strVal val="visible"/>
                                      </p:to>
                                    </p:set>
                                    <p:anim calcmode="lin" valueType="num">
                                      <p:cBhvr additive="base">
                                        <p:cTn id="19"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anim calcmode="lin" valueType="num">
                                      <p:cBhvr additive="base">
                                        <p:cTn id="25"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12" end="12"/>
                                            </p:txEl>
                                          </p:spTgt>
                                        </p:tgtEl>
                                        <p:attrNameLst>
                                          <p:attrName>style.visibility</p:attrName>
                                        </p:attrNameLst>
                                      </p:cBhvr>
                                      <p:to>
                                        <p:strVal val="visible"/>
                                      </p:to>
                                    </p:set>
                                    <p:anim calcmode="lin" valueType="num">
                                      <p:cBhvr additive="base">
                                        <p:cTn id="31"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14" end="14"/>
                                            </p:txEl>
                                          </p:spTgt>
                                        </p:tgtEl>
                                        <p:attrNameLst>
                                          <p:attrName>style.visibility</p:attrName>
                                        </p:attrNameLst>
                                      </p:cBhvr>
                                      <p:to>
                                        <p:strVal val="visible"/>
                                      </p:to>
                                    </p:set>
                                    <p:anim calcmode="lin" valueType="num">
                                      <p:cBhvr additive="base">
                                        <p:cTn id="37" dur="500" fill="hold"/>
                                        <p:tgtEl>
                                          <p:spTgt spid="6">
                                            <p:txEl>
                                              <p:pRg st="14" end="1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16" end="16"/>
                                            </p:txEl>
                                          </p:spTgt>
                                        </p:tgtEl>
                                        <p:attrNameLst>
                                          <p:attrName>style.visibility</p:attrName>
                                        </p:attrNameLst>
                                      </p:cBhvr>
                                      <p:to>
                                        <p:strVal val="visible"/>
                                      </p:to>
                                    </p:set>
                                    <p:anim calcmode="lin" valueType="num">
                                      <p:cBhvr additive="base">
                                        <p:cTn id="43" dur="500" fill="hold"/>
                                        <p:tgtEl>
                                          <p:spTgt spid="6">
                                            <p:txEl>
                                              <p:pRg st="16" end="1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0" end="0"/>
                                            </p:txEl>
                                          </p:spTgt>
                                        </p:tgtEl>
                                        <p:attrNameLst>
                                          <p:attrName>style.visibility</p:attrName>
                                        </p:attrNameLst>
                                      </p:cBhvr>
                                      <p:to>
                                        <p:strVal val="visible"/>
                                      </p:to>
                                    </p:set>
                                    <p:anim calcmode="lin" valueType="num">
                                      <p:cBhvr additive="base">
                                        <p:cTn id="4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2"/>
          <p:cNvSpPr/>
          <p:nvPr/>
        </p:nvSpPr>
        <p:spPr>
          <a:xfrm>
            <a:off x="736328" y="3225314"/>
            <a:ext cx="3511195" cy="1018243"/>
          </a:xfrm>
          <a:prstGeom prst="roundRect">
            <a:avLst>
              <a:gd name="adj" fmla="val 16667"/>
            </a:avLst>
          </a:prstGeom>
          <a:solidFill>
            <a:schemeClr val="accent1"/>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None/>
            </a:pPr>
            <a:r>
              <a:rPr lang="es-ES" sz="1600" b="1" dirty="0">
                <a:solidFill>
                  <a:schemeClr val="lt2"/>
                </a:solidFill>
                <a:latin typeface="Arial"/>
                <a:ea typeface="Arial"/>
                <a:cs typeface="Arial"/>
                <a:sym typeface="Arial"/>
              </a:rPr>
              <a:t>SEXUALIDAD ES MÁS QUE GENITALIDAD</a:t>
            </a:r>
            <a:endParaRPr sz="1600" b="1" dirty="0">
              <a:solidFill>
                <a:schemeClr val="lt2"/>
              </a:solidFill>
              <a:latin typeface="Arial"/>
              <a:ea typeface="Arial"/>
              <a:cs typeface="Arial"/>
              <a:sym typeface="Arial"/>
            </a:endParaRPr>
          </a:p>
        </p:txBody>
      </p:sp>
      <p:sp>
        <p:nvSpPr>
          <p:cNvPr id="309" name="Google Shape;309;p22"/>
          <p:cNvSpPr/>
          <p:nvPr/>
        </p:nvSpPr>
        <p:spPr>
          <a:xfrm>
            <a:off x="4717305" y="1495640"/>
            <a:ext cx="2505173" cy="785879"/>
          </a:xfrm>
          <a:prstGeom prst="roundRect">
            <a:avLst>
              <a:gd name="adj" fmla="val 16667"/>
            </a:avLst>
          </a:prstGeom>
          <a:solidFill>
            <a:schemeClr val="accent4"/>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None/>
            </a:pPr>
            <a:r>
              <a:rPr lang="es-ES" sz="1866" b="1">
                <a:solidFill>
                  <a:schemeClr val="lt2"/>
                </a:solidFill>
                <a:latin typeface="Arial"/>
                <a:ea typeface="Arial"/>
                <a:cs typeface="Arial"/>
                <a:sym typeface="Arial"/>
              </a:rPr>
              <a:t>BIOLÓGICA</a:t>
            </a:r>
            <a:endParaRPr sz="1866" b="1">
              <a:solidFill>
                <a:schemeClr val="lt2"/>
              </a:solidFill>
              <a:latin typeface="Arial"/>
              <a:ea typeface="Arial"/>
              <a:cs typeface="Arial"/>
              <a:sym typeface="Arial"/>
            </a:endParaRPr>
          </a:p>
        </p:txBody>
      </p:sp>
      <p:sp>
        <p:nvSpPr>
          <p:cNvPr id="310" name="Google Shape;310;p22"/>
          <p:cNvSpPr/>
          <p:nvPr/>
        </p:nvSpPr>
        <p:spPr>
          <a:xfrm>
            <a:off x="4794510" y="4351233"/>
            <a:ext cx="2435232" cy="785879"/>
          </a:xfrm>
          <a:prstGeom prst="roundRect">
            <a:avLst>
              <a:gd name="adj" fmla="val 16667"/>
            </a:avLst>
          </a:prstGeom>
          <a:solidFill>
            <a:srgbClr val="AEABAB"/>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None/>
            </a:pPr>
            <a:r>
              <a:rPr lang="es-ES" sz="1733" b="1">
                <a:solidFill>
                  <a:srgbClr val="002060"/>
                </a:solidFill>
                <a:latin typeface="Arial"/>
                <a:ea typeface="Arial"/>
                <a:cs typeface="Arial"/>
                <a:sym typeface="Arial"/>
              </a:rPr>
              <a:t>PSICOLÓGICA</a:t>
            </a:r>
            <a:endParaRPr sz="1733" b="1">
              <a:solidFill>
                <a:srgbClr val="002060"/>
              </a:solidFill>
              <a:latin typeface="Arial"/>
              <a:ea typeface="Arial"/>
              <a:cs typeface="Arial"/>
              <a:sym typeface="Arial"/>
            </a:endParaRPr>
          </a:p>
        </p:txBody>
      </p:sp>
      <p:sp>
        <p:nvSpPr>
          <p:cNvPr id="311" name="Google Shape;311;p22"/>
          <p:cNvSpPr/>
          <p:nvPr/>
        </p:nvSpPr>
        <p:spPr>
          <a:xfrm>
            <a:off x="4794510" y="5288388"/>
            <a:ext cx="2435232" cy="785879"/>
          </a:xfrm>
          <a:prstGeom prst="roundRect">
            <a:avLst>
              <a:gd name="adj" fmla="val 16667"/>
            </a:avLst>
          </a:prstGeom>
          <a:solidFill>
            <a:srgbClr val="AEABAB"/>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None/>
            </a:pPr>
            <a:r>
              <a:rPr lang="es-ES" sz="1866" b="1">
                <a:solidFill>
                  <a:srgbClr val="002060"/>
                </a:solidFill>
                <a:latin typeface="Arial"/>
                <a:ea typeface="Arial"/>
                <a:cs typeface="Arial"/>
                <a:sym typeface="Arial"/>
              </a:rPr>
              <a:t>SOCIAL</a:t>
            </a:r>
            <a:endParaRPr sz="1866" b="1">
              <a:solidFill>
                <a:srgbClr val="002060"/>
              </a:solidFill>
              <a:latin typeface="Arial"/>
              <a:ea typeface="Arial"/>
              <a:cs typeface="Arial"/>
              <a:sym typeface="Arial"/>
            </a:endParaRPr>
          </a:p>
        </p:txBody>
      </p:sp>
      <p:sp>
        <p:nvSpPr>
          <p:cNvPr id="312" name="Google Shape;312;p22"/>
          <p:cNvSpPr/>
          <p:nvPr/>
        </p:nvSpPr>
        <p:spPr>
          <a:xfrm>
            <a:off x="4370230" y="1636702"/>
            <a:ext cx="297588" cy="3500410"/>
          </a:xfrm>
          <a:prstGeom prst="leftBracket">
            <a:avLst>
              <a:gd name="adj" fmla="val 8333"/>
            </a:avLst>
          </a:prstGeom>
          <a:noFill/>
          <a:ln w="38100" cap="flat" cmpd="sng">
            <a:solidFill>
              <a:srgbClr val="134F5C"/>
            </a:solidFill>
            <a:prstDash val="solid"/>
            <a:round/>
            <a:headEnd type="none" w="sm" len="sm"/>
            <a:tailEnd type="none" w="sm" len="sm"/>
          </a:ln>
        </p:spPr>
        <p:txBody>
          <a:bodyPr spcFirstLastPara="1" wrap="square" lIns="121875" tIns="121875" rIns="121875" bIns="121875" anchor="ctr" anchorCtr="0">
            <a:noAutofit/>
          </a:bodyPr>
          <a:lstStyle/>
          <a:p>
            <a:pPr marL="0" marR="0" lvl="0" indent="0" algn="l" rtl="0">
              <a:spcBef>
                <a:spcPts val="0"/>
              </a:spcBef>
              <a:spcAft>
                <a:spcPts val="0"/>
              </a:spcAft>
              <a:buNone/>
            </a:pPr>
            <a:endParaRPr sz="1866">
              <a:solidFill>
                <a:srgbClr val="000000"/>
              </a:solidFill>
              <a:latin typeface="Arial"/>
              <a:ea typeface="Arial"/>
              <a:cs typeface="Arial"/>
              <a:sym typeface="Arial"/>
            </a:endParaRPr>
          </a:p>
        </p:txBody>
      </p:sp>
      <p:sp>
        <p:nvSpPr>
          <p:cNvPr id="314" name="Google Shape;314;p22"/>
          <p:cNvSpPr txBox="1"/>
          <p:nvPr/>
        </p:nvSpPr>
        <p:spPr>
          <a:xfrm>
            <a:off x="7359283" y="1636702"/>
            <a:ext cx="3511195" cy="1391385"/>
          </a:xfrm>
          <a:prstGeom prst="rect">
            <a:avLst/>
          </a:prstGeom>
          <a:noFill/>
          <a:ln>
            <a:noFill/>
          </a:ln>
        </p:spPr>
        <p:txBody>
          <a:bodyPr spcFirstLastPara="1" wrap="square" lIns="121875" tIns="121875" rIns="121875" bIns="121875" anchor="t" anchorCtr="0">
            <a:noAutofit/>
          </a:bodyPr>
          <a:lstStyle/>
          <a:p>
            <a:pPr marL="0" marR="0" lvl="0" indent="0" algn="ctr" rtl="0">
              <a:spcBef>
                <a:spcPts val="0"/>
              </a:spcBef>
              <a:spcAft>
                <a:spcPts val="0"/>
              </a:spcAft>
              <a:buNone/>
            </a:pPr>
            <a:r>
              <a:rPr lang="es-ES" sz="1600" b="1" dirty="0">
                <a:solidFill>
                  <a:srgbClr val="011E41"/>
                </a:solidFill>
                <a:latin typeface="Arial"/>
                <a:ea typeface="Arial"/>
                <a:cs typeface="Arial"/>
                <a:sym typeface="Arial"/>
              </a:rPr>
              <a:t>Características biológicas, anatómicas, fisiológicas y cromosómicas de los seres humanos.</a:t>
            </a:r>
            <a:endParaRPr sz="1600" b="1" dirty="0">
              <a:solidFill>
                <a:srgbClr val="011E41"/>
              </a:solidFill>
              <a:latin typeface="Arial"/>
              <a:ea typeface="Arial"/>
              <a:cs typeface="Arial"/>
              <a:sym typeface="Arial"/>
            </a:endParaRPr>
          </a:p>
        </p:txBody>
      </p:sp>
      <p:sp>
        <p:nvSpPr>
          <p:cNvPr id="315" name="Google Shape;315;p22"/>
          <p:cNvSpPr/>
          <p:nvPr/>
        </p:nvSpPr>
        <p:spPr>
          <a:xfrm>
            <a:off x="7359283" y="1287007"/>
            <a:ext cx="3611544" cy="1547925"/>
          </a:xfrm>
          <a:prstGeom prst="roundRect">
            <a:avLst>
              <a:gd name="adj" fmla="val 16667"/>
            </a:avLst>
          </a:prstGeom>
          <a:noFill/>
          <a:ln w="28575" cap="flat" cmpd="sng">
            <a:solidFill>
              <a:srgbClr val="011E41"/>
            </a:solidFill>
            <a:prstDash val="solid"/>
            <a:round/>
            <a:headEnd type="none" w="sm" len="sm"/>
            <a:tailEnd type="none" w="sm" len="sm"/>
          </a:ln>
        </p:spPr>
        <p:txBody>
          <a:bodyPr spcFirstLastPara="1" wrap="square" lIns="121875" tIns="121875" rIns="121875" bIns="121875" anchor="ctr" anchorCtr="0">
            <a:noAutofit/>
          </a:bodyPr>
          <a:lstStyle/>
          <a:p>
            <a:pPr marL="0" marR="0" lvl="0" indent="0" algn="l" rtl="0">
              <a:spcBef>
                <a:spcPts val="0"/>
              </a:spcBef>
              <a:spcAft>
                <a:spcPts val="0"/>
              </a:spcAft>
              <a:buNone/>
            </a:pPr>
            <a:endParaRPr sz="1866">
              <a:solidFill>
                <a:srgbClr val="000000"/>
              </a:solidFill>
              <a:latin typeface="Arial"/>
              <a:ea typeface="Arial"/>
              <a:cs typeface="Arial"/>
              <a:sym typeface="Arial"/>
            </a:endParaRPr>
          </a:p>
        </p:txBody>
      </p:sp>
      <p:sp>
        <p:nvSpPr>
          <p:cNvPr id="313" name="Google Shape;313;p22"/>
          <p:cNvSpPr/>
          <p:nvPr/>
        </p:nvSpPr>
        <p:spPr>
          <a:xfrm>
            <a:off x="7739900" y="1064949"/>
            <a:ext cx="1425155" cy="506322"/>
          </a:xfrm>
          <a:prstGeom prst="roundRect">
            <a:avLst>
              <a:gd name="adj" fmla="val 16667"/>
            </a:avLst>
          </a:prstGeom>
          <a:solidFill>
            <a:schemeClr val="accent1"/>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None/>
            </a:pPr>
            <a:r>
              <a:rPr lang="es-ES" sz="1866" b="1" dirty="0">
                <a:solidFill>
                  <a:schemeClr val="lt2"/>
                </a:solidFill>
                <a:latin typeface="Arial"/>
                <a:ea typeface="Arial"/>
                <a:cs typeface="Arial"/>
                <a:sym typeface="Arial"/>
              </a:rPr>
              <a:t>SEXO</a:t>
            </a:r>
            <a:endParaRPr sz="1866" b="1" dirty="0">
              <a:solidFill>
                <a:schemeClr val="lt2"/>
              </a:solidFill>
              <a:latin typeface="Arial"/>
              <a:ea typeface="Arial"/>
              <a:cs typeface="Arial"/>
              <a:sym typeface="Arial"/>
            </a:endParaRPr>
          </a:p>
        </p:txBody>
      </p:sp>
      <p:sp>
        <p:nvSpPr>
          <p:cNvPr id="317" name="Google Shape;317;p22"/>
          <p:cNvSpPr txBox="1"/>
          <p:nvPr/>
        </p:nvSpPr>
        <p:spPr>
          <a:xfrm>
            <a:off x="7341311" y="4404674"/>
            <a:ext cx="4192624" cy="2028087"/>
          </a:xfrm>
          <a:prstGeom prst="rect">
            <a:avLst/>
          </a:prstGeom>
          <a:noFill/>
          <a:ln>
            <a:noFill/>
          </a:ln>
        </p:spPr>
        <p:txBody>
          <a:bodyPr spcFirstLastPara="1" wrap="square" lIns="121875" tIns="121875" rIns="121875" bIns="121875" anchor="t" anchorCtr="0">
            <a:noAutofit/>
          </a:bodyPr>
          <a:lstStyle/>
          <a:p>
            <a:pPr algn="ctr"/>
            <a:r>
              <a:rPr lang="es-ES" sz="1500" b="1" dirty="0">
                <a:solidFill>
                  <a:srgbClr val="011E41"/>
                </a:solidFill>
                <a:latin typeface="Arial"/>
                <a:ea typeface="Arial"/>
                <a:cs typeface="Arial"/>
                <a:sym typeface="Arial"/>
              </a:rPr>
              <a:t>Construcción acerca de las funciones, comportamientos y actividades que una determinada sociedad atribuye como apropiados a las personas en función del sexo que les fuera asignado a su nacimiento.</a:t>
            </a:r>
            <a:endParaRPr lang="es-ES" dirty="0">
              <a:solidFill>
                <a:srgbClr val="000000"/>
              </a:solidFill>
              <a:latin typeface="Arial"/>
              <a:ea typeface="Arial"/>
              <a:cs typeface="Arial"/>
            </a:endParaRPr>
          </a:p>
        </p:txBody>
      </p:sp>
      <p:sp>
        <p:nvSpPr>
          <p:cNvPr id="318" name="Google Shape;318;p22"/>
          <p:cNvSpPr/>
          <p:nvPr/>
        </p:nvSpPr>
        <p:spPr>
          <a:xfrm>
            <a:off x="7414566" y="3975649"/>
            <a:ext cx="4119369" cy="2146290"/>
          </a:xfrm>
          <a:prstGeom prst="roundRect">
            <a:avLst>
              <a:gd name="adj" fmla="val 16667"/>
            </a:avLst>
          </a:prstGeom>
          <a:noFill/>
          <a:ln w="28575" cap="flat" cmpd="sng">
            <a:solidFill>
              <a:srgbClr val="452250"/>
            </a:solidFill>
            <a:prstDash val="solid"/>
            <a:round/>
            <a:headEnd type="none" w="sm" len="sm"/>
            <a:tailEnd type="none" w="sm" len="sm"/>
          </a:ln>
        </p:spPr>
        <p:txBody>
          <a:bodyPr spcFirstLastPara="1" wrap="square" lIns="121875" tIns="121875" rIns="121875" bIns="121875" anchor="ctr" anchorCtr="0">
            <a:noAutofit/>
          </a:bodyPr>
          <a:lstStyle/>
          <a:p>
            <a:pPr marL="0" marR="0" lvl="0" indent="0" algn="l" rtl="0">
              <a:spcBef>
                <a:spcPts val="0"/>
              </a:spcBef>
              <a:spcAft>
                <a:spcPts val="0"/>
              </a:spcAft>
              <a:buNone/>
            </a:pPr>
            <a:endParaRPr sz="1866">
              <a:solidFill>
                <a:srgbClr val="000000"/>
              </a:solidFill>
              <a:latin typeface="Arial"/>
              <a:ea typeface="Arial"/>
              <a:cs typeface="Arial"/>
              <a:sym typeface="Arial"/>
            </a:endParaRPr>
          </a:p>
        </p:txBody>
      </p:sp>
      <p:sp>
        <p:nvSpPr>
          <p:cNvPr id="316" name="Google Shape;316;p22"/>
          <p:cNvSpPr/>
          <p:nvPr/>
        </p:nvSpPr>
        <p:spPr>
          <a:xfrm>
            <a:off x="7902078" y="3838445"/>
            <a:ext cx="1965418" cy="426734"/>
          </a:xfrm>
          <a:prstGeom prst="roundRect">
            <a:avLst>
              <a:gd name="adj" fmla="val 16667"/>
            </a:avLst>
          </a:prstGeom>
          <a:solidFill>
            <a:schemeClr val="accent4"/>
          </a:solidFill>
          <a:ln>
            <a:noFill/>
          </a:ln>
        </p:spPr>
        <p:txBody>
          <a:bodyPr spcFirstLastPara="1" wrap="square" lIns="121875" tIns="121875" rIns="121875" bIns="121875" anchor="ctr" anchorCtr="0">
            <a:noAutofit/>
          </a:bodyPr>
          <a:lstStyle/>
          <a:p>
            <a:pPr marL="0" marR="0" lvl="0" indent="0" algn="ctr" rtl="0">
              <a:spcBef>
                <a:spcPts val="0"/>
              </a:spcBef>
              <a:spcAft>
                <a:spcPts val="0"/>
              </a:spcAft>
              <a:buNone/>
            </a:pPr>
            <a:r>
              <a:rPr lang="es-ES" sz="1866" b="1">
                <a:solidFill>
                  <a:schemeClr val="lt2"/>
                </a:solidFill>
                <a:latin typeface="Arial"/>
                <a:ea typeface="Arial"/>
                <a:cs typeface="Arial"/>
                <a:sym typeface="Arial"/>
              </a:rPr>
              <a:t>GÉNERO</a:t>
            </a:r>
            <a:endParaRPr sz="1866" b="1">
              <a:solidFill>
                <a:schemeClr val="lt2"/>
              </a:solidFill>
              <a:latin typeface="Arial"/>
              <a:ea typeface="Arial"/>
              <a:cs typeface="Arial"/>
              <a:sym typeface="Arial"/>
            </a:endParaRPr>
          </a:p>
        </p:txBody>
      </p:sp>
      <p:pic>
        <p:nvPicPr>
          <p:cNvPr id="319" name="Google Shape;319;p22"/>
          <p:cNvPicPr preferRelativeResize="0"/>
          <p:nvPr/>
        </p:nvPicPr>
        <p:blipFill rotWithShape="1">
          <a:blip r:embed="rId3">
            <a:alphaModFix/>
          </a:blip>
          <a:srcRect/>
          <a:stretch/>
        </p:blipFill>
        <p:spPr>
          <a:xfrm>
            <a:off x="11054584" y="203408"/>
            <a:ext cx="958702" cy="914259"/>
          </a:xfrm>
          <a:prstGeom prst="rect">
            <a:avLst/>
          </a:prstGeom>
          <a:noFill/>
          <a:ln>
            <a:noFill/>
          </a:ln>
        </p:spPr>
      </p:pic>
      <p:sp>
        <p:nvSpPr>
          <p:cNvPr id="320" name="Google Shape;320;p22"/>
          <p:cNvSpPr txBox="1"/>
          <p:nvPr/>
        </p:nvSpPr>
        <p:spPr>
          <a:xfrm>
            <a:off x="724992" y="425239"/>
            <a:ext cx="6826926" cy="646290"/>
          </a:xfrm>
          <a:prstGeom prst="rect">
            <a:avLst/>
          </a:prstGeom>
          <a:noFill/>
          <a:ln>
            <a:noFill/>
          </a:ln>
        </p:spPr>
        <p:txBody>
          <a:bodyPr spcFirstLastPara="1" wrap="square" lIns="91400" tIns="45700" rIns="91400" bIns="45700" anchor="t" anchorCtr="0">
            <a:spAutoFit/>
          </a:bodyPr>
          <a:lstStyle/>
          <a:p>
            <a:pPr marL="0" marR="0" lvl="0" indent="0" algn="l" rtl="0">
              <a:spcBef>
                <a:spcPts val="0"/>
              </a:spcBef>
              <a:spcAft>
                <a:spcPts val="0"/>
              </a:spcAft>
              <a:buNone/>
            </a:pPr>
            <a:r>
              <a:rPr lang="es-ES" sz="3600" b="1" dirty="0">
                <a:solidFill>
                  <a:schemeClr val="accent1"/>
                </a:solidFill>
                <a:latin typeface="Montserrat"/>
                <a:ea typeface="Montserrat"/>
                <a:cs typeface="Montserrat"/>
                <a:sym typeface="Montserrat"/>
              </a:rPr>
              <a:t>Sistema sexo-género</a:t>
            </a:r>
            <a:endParaRPr sz="3600" b="1" dirty="0">
              <a:solidFill>
                <a:schemeClr val="accent1"/>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CC4CB58-4950-D366-D25B-866A03D26C47}"/>
              </a:ext>
            </a:extLst>
          </p:cNvPr>
          <p:cNvPicPr>
            <a:picLocks noChangeAspect="1"/>
          </p:cNvPicPr>
          <p:nvPr/>
        </p:nvPicPr>
        <p:blipFill>
          <a:blip r:embed="rId3"/>
          <a:stretch>
            <a:fillRect/>
          </a:stretch>
        </p:blipFill>
        <p:spPr>
          <a:xfrm>
            <a:off x="3170706" y="4606181"/>
            <a:ext cx="5590023" cy="1871605"/>
          </a:xfrm>
          <a:prstGeom prst="rect">
            <a:avLst/>
          </a:prstGeom>
        </p:spPr>
      </p:pic>
      <p:sp>
        <p:nvSpPr>
          <p:cNvPr id="159747" name="Rectángulo 3">
            <a:extLst>
              <a:ext uri="{FF2B5EF4-FFF2-40B4-BE49-F238E27FC236}">
                <a16:creationId xmlns:a16="http://schemas.microsoft.com/office/drawing/2014/main" id="{4B574EE0-EDE0-2263-9CF5-6610E48F4BF5}"/>
              </a:ext>
            </a:extLst>
          </p:cNvPr>
          <p:cNvSpPr>
            <a:spLocks noChangeArrowheads="1"/>
          </p:cNvSpPr>
          <p:nvPr/>
        </p:nvSpPr>
        <p:spPr bwMode="auto">
          <a:xfrm>
            <a:off x="602933" y="1637179"/>
            <a:ext cx="495966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s-ES" altLang="en-US" b="1" dirty="0">
                <a:latin typeface="Open Sans" pitchFamily="2" charset="0"/>
                <a:ea typeface="Open Sans" pitchFamily="2" charset="0"/>
                <a:cs typeface="Open Sans" pitchFamily="2" charset="0"/>
              </a:rPr>
              <a:t>Género</a:t>
            </a:r>
            <a:r>
              <a:rPr lang="es-ES" altLang="en-US" dirty="0">
                <a:latin typeface="Open Sans" pitchFamily="2" charset="0"/>
                <a:ea typeface="Open Sans" pitchFamily="2" charset="0"/>
                <a:cs typeface="Open Sans" pitchFamily="2" charset="0"/>
              </a:rPr>
              <a:t>:</a:t>
            </a:r>
            <a:r>
              <a:rPr lang="es-ES" dirty="0">
                <a:latin typeface="Open Sans" pitchFamily="2" charset="0"/>
                <a:ea typeface="Open Sans" pitchFamily="2" charset="0"/>
                <a:cs typeface="Open Sans" pitchFamily="2" charset="0"/>
              </a:rPr>
              <a:t> El género determina las </a:t>
            </a:r>
            <a:r>
              <a:rPr lang="es-ES" b="1" dirty="0">
                <a:solidFill>
                  <a:schemeClr val="accent3"/>
                </a:solidFill>
                <a:latin typeface="Open Sans" pitchFamily="2" charset="0"/>
                <a:ea typeface="Open Sans" pitchFamily="2" charset="0"/>
                <a:cs typeface="Open Sans" pitchFamily="2" charset="0"/>
              </a:rPr>
              <a:t>funciones, el poder y los recursos </a:t>
            </a:r>
            <a:r>
              <a:rPr lang="es-ES" dirty="0">
                <a:latin typeface="Open Sans" pitchFamily="2" charset="0"/>
                <a:ea typeface="Open Sans" pitchFamily="2" charset="0"/>
                <a:cs typeface="Open Sans" pitchFamily="2" charset="0"/>
              </a:rPr>
              <a:t>de los hombres y las mujeres en una cultura”.</a:t>
            </a:r>
          </a:p>
          <a:p>
            <a:r>
              <a:rPr lang="es-ES" altLang="en-US" dirty="0">
                <a:latin typeface="Open Sans" pitchFamily="2" charset="0"/>
                <a:ea typeface="Open Sans" pitchFamily="2" charset="0"/>
                <a:cs typeface="Open Sans" pitchFamily="2" charset="0"/>
              </a:rPr>
              <a:t>A pesar de estar profundamente arraigadas en cada cultura, estas diferencias sociales entre</a:t>
            </a:r>
            <a:r>
              <a:rPr lang="es-ES" altLang="en-US" dirty="0">
                <a:solidFill>
                  <a:srgbClr val="000000"/>
                </a:solidFill>
                <a:latin typeface="Open Sans" pitchFamily="2" charset="0"/>
                <a:ea typeface="Open Sans" pitchFamily="2" charset="0"/>
                <a:cs typeface="Open Sans" pitchFamily="2" charset="0"/>
              </a:rPr>
              <a:t> hombres y mujeres </a:t>
            </a:r>
            <a:r>
              <a:rPr lang="es-ES" altLang="en-US" b="1" dirty="0">
                <a:solidFill>
                  <a:schemeClr val="accent3"/>
                </a:solidFill>
                <a:latin typeface="Open Sans" pitchFamily="2" charset="0"/>
                <a:ea typeface="Open Sans" pitchFamily="2" charset="0"/>
                <a:cs typeface="Open Sans" pitchFamily="2" charset="0"/>
              </a:rPr>
              <a:t>cambian a través del tiempo</a:t>
            </a:r>
            <a:r>
              <a:rPr lang="es-ES" altLang="en-US" dirty="0">
                <a:latin typeface="Open Sans" pitchFamily="2" charset="0"/>
                <a:ea typeface="Open Sans" pitchFamily="2" charset="0"/>
                <a:cs typeface="Open Sans" pitchFamily="2" charset="0"/>
              </a:rPr>
              <a:t>, y tienen </a:t>
            </a:r>
            <a:r>
              <a:rPr lang="es-ES" altLang="en-US" b="1" dirty="0">
                <a:solidFill>
                  <a:schemeClr val="accent3"/>
                </a:solidFill>
                <a:latin typeface="Open Sans" pitchFamily="2" charset="0"/>
                <a:ea typeface="Open Sans" pitchFamily="2" charset="0"/>
                <a:cs typeface="Open Sans" pitchFamily="2" charset="0"/>
              </a:rPr>
              <a:t>variaciones tanto dentro como entre las culturas. </a:t>
            </a:r>
          </a:p>
        </p:txBody>
      </p:sp>
      <p:sp>
        <p:nvSpPr>
          <p:cNvPr id="2" name="Title 1">
            <a:extLst>
              <a:ext uri="{FF2B5EF4-FFF2-40B4-BE49-F238E27FC236}">
                <a16:creationId xmlns:a16="http://schemas.microsoft.com/office/drawing/2014/main" id="{A0396504-CF88-6C9B-9EA5-28AAADB5B9DB}"/>
              </a:ext>
            </a:extLst>
          </p:cNvPr>
          <p:cNvSpPr txBox="1">
            <a:spLocks/>
          </p:cNvSpPr>
          <p:nvPr/>
        </p:nvSpPr>
        <p:spPr>
          <a:xfrm>
            <a:off x="602933" y="593317"/>
            <a:ext cx="10267122" cy="735887"/>
          </a:xfrm>
          <a:prstGeom prst="rect">
            <a:avLst/>
          </a:prstGeom>
        </p:spPr>
        <p:txBody>
          <a:bodyP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r>
              <a:rPr lang="es-ES" sz="4000" b="1" dirty="0">
                <a:latin typeface="Montserrat Bold" panose="00000800000000000000" pitchFamily="2" charset="0"/>
              </a:rPr>
              <a:t>G</a:t>
            </a:r>
            <a:r>
              <a:rPr lang="es-GT" sz="4000" b="1" dirty="0" err="1">
                <a:latin typeface="Montserrat Bold" panose="00000800000000000000" pitchFamily="2" charset="0"/>
              </a:rPr>
              <a:t>énero</a:t>
            </a:r>
            <a:r>
              <a:rPr lang="es-GT" sz="4000" b="1" dirty="0">
                <a:latin typeface="Montserrat Bold" panose="00000800000000000000" pitchFamily="2" charset="0"/>
              </a:rPr>
              <a:t> y diversidad</a:t>
            </a:r>
            <a:endParaRPr lang="nb-NO" sz="4000" b="1" dirty="0">
              <a:latin typeface="Montserrat Bold" panose="00000800000000000000" pitchFamily="2" charset="0"/>
            </a:endParaRPr>
          </a:p>
        </p:txBody>
      </p:sp>
      <p:sp>
        <p:nvSpPr>
          <p:cNvPr id="3" name="Rectángulo 3">
            <a:extLst>
              <a:ext uri="{FF2B5EF4-FFF2-40B4-BE49-F238E27FC236}">
                <a16:creationId xmlns:a16="http://schemas.microsoft.com/office/drawing/2014/main" id="{CAA342AD-C581-2ED7-D823-C657BECACE2E}"/>
              </a:ext>
            </a:extLst>
          </p:cNvPr>
          <p:cNvSpPr>
            <a:spLocks noChangeArrowheads="1"/>
          </p:cNvSpPr>
          <p:nvPr/>
        </p:nvSpPr>
        <p:spPr bwMode="auto">
          <a:xfrm>
            <a:off x="5965718" y="1637179"/>
            <a:ext cx="532458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s-ES_tradnl" altLang="en-US" b="1" dirty="0">
                <a:latin typeface="Open Sans" pitchFamily="2" charset="0"/>
                <a:ea typeface="Open Sans" pitchFamily="2" charset="0"/>
                <a:cs typeface="Open Sans" pitchFamily="2" charset="0"/>
              </a:rPr>
              <a:t>Diversidad</a:t>
            </a:r>
            <a:r>
              <a:rPr lang="es-ES_tradnl" altLang="en-US" dirty="0">
                <a:latin typeface="Open Sans" pitchFamily="2" charset="0"/>
                <a:ea typeface="Open Sans" pitchFamily="2" charset="0"/>
                <a:cs typeface="Open Sans" pitchFamily="2" charset="0"/>
              </a:rPr>
              <a:t>: Supone la aceptación y el respeto de las diferencias, bajo todas sus formas. Incluye todo el rango de contextos sociales e identidades que construyen a las comunidades. </a:t>
            </a:r>
          </a:p>
          <a:p>
            <a:pPr eaLnBrk="1" hangingPunct="1"/>
            <a:endParaRPr lang="es-ES_tradnl" altLang="en-US" dirty="0">
              <a:latin typeface="Open Sans" pitchFamily="2" charset="0"/>
              <a:ea typeface="Open Sans" pitchFamily="2" charset="0"/>
              <a:cs typeface="Open Sans" pitchFamily="2" charset="0"/>
            </a:endParaRPr>
          </a:p>
          <a:p>
            <a:r>
              <a:rPr lang="es-ES_tradnl" altLang="en-US" dirty="0">
                <a:latin typeface="Open Sans" pitchFamily="2" charset="0"/>
                <a:ea typeface="Open Sans" pitchFamily="2" charset="0"/>
                <a:cs typeface="Open Sans" pitchFamily="2" charset="0"/>
              </a:rPr>
              <a:t>Entre estas cabe mencionar identidad de género, orientación sexual, edad, discapacidad, situación socioeconómica, religión, nacionalidad y origen étnico (incluidas las minorías y los grupos de migrantes).</a:t>
            </a:r>
            <a:endParaRPr lang="es-SV" altLang="en-US" dirty="0">
              <a:latin typeface="Open Sans" pitchFamily="2" charset="0"/>
              <a:ea typeface="Open Sans" pitchFamily="2" charset="0"/>
              <a:cs typeface="Open Sans" pitchFamily="2" charset="0"/>
            </a:endParaRPr>
          </a:p>
        </p:txBody>
      </p:sp>
      <p:cxnSp>
        <p:nvCxnSpPr>
          <p:cNvPr id="5" name="Conector recto 4">
            <a:extLst>
              <a:ext uri="{FF2B5EF4-FFF2-40B4-BE49-F238E27FC236}">
                <a16:creationId xmlns:a16="http://schemas.microsoft.com/office/drawing/2014/main" id="{C8903C97-8385-C412-6532-32A86D9EAB10}"/>
              </a:ext>
            </a:extLst>
          </p:cNvPr>
          <p:cNvCxnSpPr/>
          <p:nvPr/>
        </p:nvCxnSpPr>
        <p:spPr>
          <a:xfrm>
            <a:off x="5669280" y="1621939"/>
            <a:ext cx="0" cy="286232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3BBA41F6-84E1-0FFB-C20E-6BD29AFAE1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580" r="4733" b="3000"/>
          <a:stretch/>
        </p:blipFill>
        <p:spPr bwMode="auto">
          <a:xfrm>
            <a:off x="265904" y="386417"/>
            <a:ext cx="6423615" cy="608516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5">
            <a:extLst>
              <a:ext uri="{FF2B5EF4-FFF2-40B4-BE49-F238E27FC236}">
                <a16:creationId xmlns:a16="http://schemas.microsoft.com/office/drawing/2014/main" id="{494D4BEA-F53F-68DF-327B-3E851698FCCE}"/>
              </a:ext>
            </a:extLst>
          </p:cNvPr>
          <p:cNvSpPr txBox="1"/>
          <p:nvPr/>
        </p:nvSpPr>
        <p:spPr>
          <a:xfrm>
            <a:off x="7172575" y="2155944"/>
            <a:ext cx="3922145" cy="3277820"/>
          </a:xfrm>
          <a:prstGeom prst="rect">
            <a:avLst/>
          </a:prstGeom>
          <a:noFill/>
        </p:spPr>
        <p:txBody>
          <a:bodyPr wrap="square" lIns="91440" tIns="45720" rIns="91440" bIns="45720" rtlCol="0" anchor="t">
            <a:spAutoFit/>
          </a:bodyPr>
          <a:lstStyle/>
          <a:p>
            <a:r>
              <a:rPr lang="es-ES" sz="2300" b="1" dirty="0">
                <a:solidFill>
                  <a:schemeClr val="accent3"/>
                </a:solidFill>
                <a:latin typeface="Montserrat Bold" panose="00000800000000000000" pitchFamily="2" charset="0"/>
                <a:ea typeface="Open Sans"/>
                <a:cs typeface="Open Sans"/>
              </a:rPr>
              <a:t>Identidad de género: </a:t>
            </a:r>
            <a:r>
              <a:rPr lang="es-ES" sz="2300" dirty="0">
                <a:solidFill>
                  <a:schemeClr val="bg1">
                    <a:lumMod val="50000"/>
                  </a:schemeClr>
                </a:solidFill>
                <a:latin typeface="Open Sans"/>
                <a:ea typeface="Open Sans"/>
                <a:cs typeface="Open Sans"/>
              </a:rPr>
              <a:t>Experiencia interna e individual profunda de cada persona con respecto al género, que puede o no corresponder al sexo que les fuera asignado a su nacimiento por la sociedad.</a:t>
            </a:r>
            <a:endParaRPr lang="en-US" dirty="0">
              <a:solidFill>
                <a:schemeClr val="bg1">
                  <a:lumMod val="50000"/>
                </a:schemeClr>
              </a:solidFill>
            </a:endParaRPr>
          </a:p>
        </p:txBody>
      </p:sp>
    </p:spTree>
    <p:extLst>
      <p:ext uri="{BB962C8B-B14F-4D97-AF65-F5344CB8AC3E}">
        <p14:creationId xmlns:p14="http://schemas.microsoft.com/office/powerpoint/2010/main" val="3109341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pic>
        <p:nvPicPr>
          <p:cNvPr id="7" name="K6wnjAaPe5g"/>
          <p:cNvPicPr>
            <a:picLocks noRot="1" noChangeAspect="1"/>
          </p:cNvPicPr>
          <p:nvPr>
            <a:videoFile r:link="rId1"/>
          </p:nvPr>
        </p:nvPicPr>
        <p:blipFill>
          <a:blip r:embed="rId4"/>
          <a:stretch>
            <a:fillRect/>
          </a:stretch>
        </p:blipFill>
        <p:spPr>
          <a:xfrm>
            <a:off x="5593876" y="1743538"/>
            <a:ext cx="6224643" cy="3501362"/>
          </a:xfrm>
          <a:prstGeom prst="rect">
            <a:avLst/>
          </a:prstGeom>
        </p:spPr>
      </p:pic>
      <p:sp>
        <p:nvSpPr>
          <p:cNvPr id="2" name="CuadroTexto 1">
            <a:extLst>
              <a:ext uri="{FF2B5EF4-FFF2-40B4-BE49-F238E27FC236}">
                <a16:creationId xmlns:a16="http://schemas.microsoft.com/office/drawing/2014/main" id="{96416455-09ED-8FB8-0AF5-4F1692F87073}"/>
              </a:ext>
            </a:extLst>
          </p:cNvPr>
          <p:cNvSpPr txBox="1"/>
          <p:nvPr/>
        </p:nvSpPr>
        <p:spPr>
          <a:xfrm>
            <a:off x="853664" y="838260"/>
            <a:ext cx="4114576" cy="553998"/>
          </a:xfrm>
          <a:prstGeom prst="rect">
            <a:avLst/>
          </a:prstGeom>
          <a:noFill/>
        </p:spPr>
        <p:txBody>
          <a:bodyPr wrap="square" rtlCol="0">
            <a:spAutoFit/>
          </a:bodyPr>
          <a:lstStyle/>
          <a:p>
            <a:r>
              <a:rPr lang="es-ES" sz="3000" b="1" dirty="0">
                <a:solidFill>
                  <a:schemeClr val="accent3"/>
                </a:solidFill>
                <a:latin typeface="Montserrat" pitchFamily="2" charset="77"/>
              </a:rPr>
              <a:t>Roles de género</a:t>
            </a:r>
          </a:p>
        </p:txBody>
      </p:sp>
      <p:sp>
        <p:nvSpPr>
          <p:cNvPr id="3" name="CuadroTexto 2">
            <a:extLst>
              <a:ext uri="{FF2B5EF4-FFF2-40B4-BE49-F238E27FC236}">
                <a16:creationId xmlns:a16="http://schemas.microsoft.com/office/drawing/2014/main" id="{29E5D1C2-FB62-5DEF-8E0B-BCF52D68963A}"/>
              </a:ext>
            </a:extLst>
          </p:cNvPr>
          <p:cNvSpPr txBox="1"/>
          <p:nvPr/>
        </p:nvSpPr>
        <p:spPr>
          <a:xfrm>
            <a:off x="853663" y="1528960"/>
            <a:ext cx="3870543" cy="1631216"/>
          </a:xfrm>
          <a:prstGeom prst="rect">
            <a:avLst/>
          </a:prstGeom>
          <a:noFill/>
        </p:spPr>
        <p:txBody>
          <a:bodyPr wrap="square" rtlCol="0">
            <a:spAutoFit/>
          </a:bodyPr>
          <a:lstStyle/>
          <a:p>
            <a:r>
              <a:rPr lang="es-ES" sz="2000" dirty="0">
                <a:latin typeface="Open Sans" pitchFamily="2" charset="0"/>
                <a:ea typeface="Open Sans" pitchFamily="2" charset="0"/>
                <a:cs typeface="Open Sans" pitchFamily="2" charset="0"/>
              </a:rPr>
              <a:t>Deberes y responsabilidades que se esperan de mujeres, niñas, hombres y niños en un periodo determinado de sus vidas.</a:t>
            </a:r>
          </a:p>
        </p:txBody>
      </p:sp>
      <p:sp>
        <p:nvSpPr>
          <p:cNvPr id="4" name="CuadroTexto 3">
            <a:extLst>
              <a:ext uri="{FF2B5EF4-FFF2-40B4-BE49-F238E27FC236}">
                <a16:creationId xmlns:a16="http://schemas.microsoft.com/office/drawing/2014/main" id="{5E9FFBE8-390C-BDC2-B309-9C15E8F182CC}"/>
              </a:ext>
            </a:extLst>
          </p:cNvPr>
          <p:cNvSpPr txBox="1"/>
          <p:nvPr/>
        </p:nvSpPr>
        <p:spPr>
          <a:xfrm>
            <a:off x="853664" y="3375665"/>
            <a:ext cx="3870542" cy="1015663"/>
          </a:xfrm>
          <a:prstGeom prst="rect">
            <a:avLst/>
          </a:prstGeom>
          <a:noFill/>
        </p:spPr>
        <p:txBody>
          <a:bodyPr wrap="square" rtlCol="0">
            <a:spAutoFit/>
          </a:bodyPr>
          <a:lstStyle/>
          <a:p>
            <a:r>
              <a:rPr lang="es-ES" sz="3000" b="1" dirty="0">
                <a:solidFill>
                  <a:schemeClr val="accent3"/>
                </a:solidFill>
                <a:latin typeface="Montserrat" pitchFamily="2" charset="77"/>
              </a:rPr>
              <a:t>Estereotipos de género</a:t>
            </a:r>
          </a:p>
        </p:txBody>
      </p:sp>
      <p:sp>
        <p:nvSpPr>
          <p:cNvPr id="5" name="CuadroTexto 4">
            <a:extLst>
              <a:ext uri="{FF2B5EF4-FFF2-40B4-BE49-F238E27FC236}">
                <a16:creationId xmlns:a16="http://schemas.microsoft.com/office/drawing/2014/main" id="{6F8096A0-17CC-DE50-6D76-806170BFF01B}"/>
              </a:ext>
            </a:extLst>
          </p:cNvPr>
          <p:cNvSpPr txBox="1"/>
          <p:nvPr/>
        </p:nvSpPr>
        <p:spPr>
          <a:xfrm>
            <a:off x="853663" y="4501406"/>
            <a:ext cx="3870543" cy="1323439"/>
          </a:xfrm>
          <a:prstGeom prst="rect">
            <a:avLst/>
          </a:prstGeom>
          <a:noFill/>
        </p:spPr>
        <p:txBody>
          <a:bodyPr wrap="square" rtlCol="0">
            <a:spAutoFit/>
          </a:bodyPr>
          <a:lstStyle/>
          <a:p>
            <a:r>
              <a:rPr lang="es-ES" sz="2000" dirty="0">
                <a:latin typeface="Open Sans" pitchFamily="2" charset="0"/>
                <a:ea typeface="Open Sans" pitchFamily="2" charset="0"/>
                <a:cs typeface="Open Sans" pitchFamily="2" charset="0"/>
              </a:rPr>
              <a:t>Son generalizaciones simplistas sobre los atributos, las diferencias y los roles de las mujeres y los hombres.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1" name="Google Shape;401;p9"/>
          <p:cNvSpPr/>
          <p:nvPr/>
        </p:nvSpPr>
        <p:spPr>
          <a:xfrm rot="-5677511">
            <a:off x="4698569" y="1826325"/>
            <a:ext cx="3298898" cy="440856"/>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11" tIns="91411" rIns="91411" bIns="91411"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4" name="Google Shape;404;p9"/>
          <p:cNvSpPr txBox="1">
            <a:spLocks noGrp="1"/>
          </p:cNvSpPr>
          <p:nvPr>
            <p:ph type="title" idx="4294967295"/>
          </p:nvPr>
        </p:nvSpPr>
        <p:spPr>
          <a:xfrm>
            <a:off x="559567" y="588552"/>
            <a:ext cx="5947913" cy="1622174"/>
          </a:xfrm>
          <a:prstGeom prst="rect">
            <a:avLst/>
          </a:prstGeom>
          <a:noFill/>
          <a:ln>
            <a:noFill/>
          </a:ln>
        </p:spPr>
        <p:txBody>
          <a:bodyPr spcFirstLastPara="1" vert="horz" wrap="square" lIns="91411" tIns="45693" rIns="91411" bIns="45693" rtlCol="0" anchor="ctr" anchorCtr="0">
            <a:normAutofit fontScale="90000"/>
          </a:bodyPr>
          <a:lstStyle/>
          <a:p>
            <a:pPr>
              <a:lnSpc>
                <a:spcPct val="90000"/>
              </a:lnSpc>
              <a:buClr>
                <a:srgbClr val="EBEBEB"/>
              </a:buClr>
              <a:buSzPts val="3100"/>
            </a:pPr>
            <a:r>
              <a:rPr lang="es-419" sz="3100" dirty="0">
                <a:solidFill>
                  <a:srgbClr val="002060"/>
                </a:solidFill>
                <a:latin typeface="Montserrat Bold" panose="00000800000000000000" pitchFamily="2" charset="0"/>
                <a:ea typeface="Arial"/>
                <a:cs typeface="Arial"/>
                <a:sym typeface="Arial"/>
              </a:rPr>
              <a:t>Las identidades sociales interseccionales moldean los derechos y las oportunidades.</a:t>
            </a:r>
            <a:endParaRPr sz="3100" dirty="0">
              <a:solidFill>
                <a:srgbClr val="002060"/>
              </a:solidFill>
              <a:latin typeface="Montserrat Bold" panose="00000800000000000000" pitchFamily="2" charset="0"/>
              <a:ea typeface="Arial"/>
              <a:cs typeface="Arial"/>
              <a:sym typeface="Arial"/>
            </a:endParaRPr>
          </a:p>
        </p:txBody>
      </p:sp>
      <p:sp>
        <p:nvSpPr>
          <p:cNvPr id="407" name="Google Shape;407;p9"/>
          <p:cNvSpPr txBox="1">
            <a:spLocks noGrp="1"/>
          </p:cNvSpPr>
          <p:nvPr>
            <p:ph type="body" idx="4294967295"/>
          </p:nvPr>
        </p:nvSpPr>
        <p:spPr>
          <a:xfrm>
            <a:off x="559567" y="2610320"/>
            <a:ext cx="5536433" cy="3811528"/>
          </a:xfrm>
          <a:prstGeom prst="rect">
            <a:avLst/>
          </a:prstGeom>
          <a:noFill/>
          <a:ln>
            <a:noFill/>
          </a:ln>
        </p:spPr>
        <p:txBody>
          <a:bodyPr spcFirstLastPara="1" vert="horz" wrap="square" lIns="91411" tIns="45693" rIns="91411" bIns="45693" rtlCol="0" anchor="ctr" anchorCtr="0">
            <a:normAutofit fontScale="85000" lnSpcReduction="20000"/>
          </a:bodyPr>
          <a:lstStyle/>
          <a:p>
            <a:pPr marL="342866" indent="-342866" algn="just">
              <a:spcBef>
                <a:spcPts val="0"/>
              </a:spcBef>
              <a:buClr>
                <a:srgbClr val="355D7E"/>
              </a:buClr>
            </a:pPr>
            <a:r>
              <a:rPr lang="es-419" dirty="0">
                <a:solidFill>
                  <a:schemeClr val="tx1"/>
                </a:solidFill>
                <a:latin typeface="Open Sans" pitchFamily="2" charset="0"/>
                <a:ea typeface="Open Sans" pitchFamily="2" charset="0"/>
                <a:cs typeface="Open Sans" pitchFamily="2" charset="0"/>
              </a:rPr>
              <a:t>Interseccionalidad </a:t>
            </a:r>
          </a:p>
          <a:p>
            <a:pPr marL="342866" indent="-342866" algn="just">
              <a:spcBef>
                <a:spcPts val="0"/>
              </a:spcBef>
              <a:buClr>
                <a:srgbClr val="355D7E"/>
              </a:buClr>
            </a:pPr>
            <a:endParaRPr dirty="0">
              <a:solidFill>
                <a:schemeClr val="tx1"/>
              </a:solidFill>
              <a:latin typeface="Open Sans" pitchFamily="2" charset="0"/>
              <a:ea typeface="Open Sans" pitchFamily="2" charset="0"/>
              <a:cs typeface="Open Sans" pitchFamily="2" charset="0"/>
            </a:endParaRPr>
          </a:p>
          <a:p>
            <a:pPr marL="342866" indent="0" algn="just">
              <a:spcBef>
                <a:spcPts val="0"/>
              </a:spcBef>
              <a:buNone/>
            </a:pPr>
            <a:r>
              <a:rPr lang="es-419" dirty="0">
                <a:solidFill>
                  <a:schemeClr val="tx1"/>
                </a:solidFill>
                <a:latin typeface="Open Sans" pitchFamily="2" charset="0"/>
                <a:ea typeface="Open Sans" pitchFamily="2" charset="0"/>
                <a:cs typeface="Open Sans" pitchFamily="2" charset="0"/>
              </a:rPr>
              <a:t>Las personas pertenecen a más de una comunidad a la vez y pueden experimentar opresiones y privilegios de manera simultánea. El análisis interseccional tiene como objetivo revelar las variadas identidades, exponer los diferentes tipos de discriminación y desventaja que se dan como consecuencia de la combinación de identidades.</a:t>
            </a:r>
            <a:endParaRPr dirty="0">
              <a:solidFill>
                <a:schemeClr val="tx1"/>
              </a:solidFill>
              <a:latin typeface="Open Sans" pitchFamily="2" charset="0"/>
              <a:ea typeface="Open Sans" pitchFamily="2" charset="0"/>
              <a:cs typeface="Open Sans" pitchFamily="2" charset="0"/>
            </a:endParaRPr>
          </a:p>
          <a:p>
            <a:pPr marL="342866" indent="-251434">
              <a:buNone/>
            </a:pPr>
            <a:endParaRPr dirty="0">
              <a:solidFill>
                <a:schemeClr val="tx1"/>
              </a:solidFill>
              <a:latin typeface="Open Sans" pitchFamily="2" charset="0"/>
              <a:ea typeface="Open Sans" pitchFamily="2" charset="0"/>
              <a:cs typeface="Open Sans" pitchFamily="2" charset="0"/>
            </a:endParaRPr>
          </a:p>
          <a:p>
            <a:pPr marL="342866" indent="-251434">
              <a:buNone/>
            </a:pPr>
            <a:endParaRPr dirty="0">
              <a:solidFill>
                <a:schemeClr val="tx1"/>
              </a:solidFill>
              <a:latin typeface="Open Sans" pitchFamily="2" charset="0"/>
              <a:ea typeface="Open Sans" pitchFamily="2" charset="0"/>
              <a:cs typeface="Open Sans" pitchFamily="2" charset="0"/>
            </a:endParaRPr>
          </a:p>
        </p:txBody>
      </p:sp>
      <p:pic>
        <p:nvPicPr>
          <p:cNvPr id="405" name="Google Shape;405;p9" descr="Interseccionalidad: el camino para que la administración ..."/>
          <p:cNvPicPr preferRelativeResize="0"/>
          <p:nvPr/>
        </p:nvPicPr>
        <p:blipFill rotWithShape="1">
          <a:blip r:embed="rId3">
            <a:alphaModFix/>
          </a:blip>
          <a:srcRect/>
          <a:stretch/>
        </p:blipFill>
        <p:spPr>
          <a:xfrm>
            <a:off x="6714742" y="1017759"/>
            <a:ext cx="4827962" cy="484006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A36A9B-C903-C872-CEE6-BD12FA48CBDD}"/>
              </a:ext>
            </a:extLst>
          </p:cNvPr>
          <p:cNvSpPr>
            <a:spLocks noGrp="1"/>
          </p:cNvSpPr>
          <p:nvPr>
            <p:ph type="body" sz="quarter" idx="4294967295"/>
          </p:nvPr>
        </p:nvSpPr>
        <p:spPr>
          <a:xfrm>
            <a:off x="4041766" y="849944"/>
            <a:ext cx="5276036" cy="539667"/>
          </a:xfrm>
          <a:prstGeom prst="rect">
            <a:avLst/>
          </a:prstGeom>
        </p:spPr>
        <p:txBody>
          <a:bodyPr/>
          <a:lstStyle/>
          <a:p>
            <a:pPr marL="0" indent="0">
              <a:buNone/>
            </a:pPr>
            <a:r>
              <a:rPr lang="en-GB" sz="3200" b="1" dirty="0" err="1">
                <a:solidFill>
                  <a:schemeClr val="bg1"/>
                </a:solidFill>
                <a:latin typeface="Montserrat" pitchFamily="2" charset="77"/>
              </a:rPr>
              <a:t>Inclusi</a:t>
            </a:r>
            <a:r>
              <a:rPr lang="es-GT" sz="3200" b="1" dirty="0" err="1">
                <a:solidFill>
                  <a:schemeClr val="bg1"/>
                </a:solidFill>
                <a:latin typeface="Montserrat" pitchFamily="2" charset="77"/>
              </a:rPr>
              <a:t>ón</a:t>
            </a:r>
            <a:r>
              <a:rPr lang="es-GT" sz="3200" b="1" dirty="0">
                <a:solidFill>
                  <a:schemeClr val="bg1"/>
                </a:solidFill>
                <a:latin typeface="Montserrat" pitchFamily="2" charset="77"/>
              </a:rPr>
              <a:t> </a:t>
            </a:r>
            <a:endParaRPr lang="en-GB" sz="3200" b="1" dirty="0">
              <a:solidFill>
                <a:schemeClr val="bg1"/>
              </a:solidFill>
              <a:latin typeface="Montserrat" pitchFamily="2" charset="77"/>
            </a:endParaRPr>
          </a:p>
        </p:txBody>
      </p:sp>
      <p:sp>
        <p:nvSpPr>
          <p:cNvPr id="7" name="Google Shape;287;p4">
            <a:extLst>
              <a:ext uri="{FF2B5EF4-FFF2-40B4-BE49-F238E27FC236}">
                <a16:creationId xmlns:a16="http://schemas.microsoft.com/office/drawing/2014/main" id="{D216DBD5-49EA-5D92-9F46-71BFC2F52972}"/>
              </a:ext>
            </a:extLst>
          </p:cNvPr>
          <p:cNvSpPr txBox="1">
            <a:spLocks noGrp="1"/>
          </p:cNvSpPr>
          <p:nvPr>
            <p:ph type="body" sz="quarter" idx="4294967295"/>
          </p:nvPr>
        </p:nvSpPr>
        <p:spPr>
          <a:xfrm>
            <a:off x="4041766" y="1417076"/>
            <a:ext cx="7144394" cy="4334500"/>
          </a:xfrm>
          <a:prstGeom prst="rect">
            <a:avLst/>
          </a:prstGeom>
          <a:noFill/>
          <a:ln>
            <a:noFill/>
          </a:ln>
        </p:spPr>
        <p:txBody>
          <a:bodyPr spcFirstLastPara="1" wrap="square" lIns="91436" tIns="45710" rIns="91436" bIns="45710" anchor="t" anchorCtr="0">
            <a:spAutoFit/>
          </a:bodyPr>
          <a:lstStyle/>
          <a:p>
            <a:pPr marL="0" indent="0">
              <a:buNone/>
              <a:defRPr/>
            </a:pPr>
            <a:r>
              <a:rPr lang="es-CO" sz="2000" b="1" dirty="0">
                <a:latin typeface="Open Sans" panose="020B0606030504020204" pitchFamily="34" charset="0"/>
                <a:ea typeface="Open Sans" panose="020B0606030504020204" pitchFamily="34" charset="0"/>
                <a:cs typeface="Open Sans" panose="020B0606030504020204" pitchFamily="34" charset="0"/>
              </a:rPr>
              <a:t>La inclusión </a:t>
            </a:r>
            <a:r>
              <a:rPr lang="es-CO" sz="2000" dirty="0">
                <a:latin typeface="Open Sans" panose="020B0606030504020204" pitchFamily="34" charset="0"/>
                <a:ea typeface="Open Sans" panose="020B0606030504020204" pitchFamily="34" charset="0"/>
                <a:cs typeface="Open Sans" panose="020B0606030504020204" pitchFamily="34" charset="0"/>
              </a:rPr>
              <a:t>en la programación, se centra en:</a:t>
            </a:r>
          </a:p>
          <a:p>
            <a:pPr marL="227965" indent="-227965" fontAlgn="auto">
              <a:spcAft>
                <a:spcPts val="0"/>
              </a:spcAft>
              <a:defRPr/>
            </a:pPr>
            <a:r>
              <a:rPr lang="es-CO" sz="2000" dirty="0">
                <a:latin typeface="Open Sans" panose="020B0606030504020204" pitchFamily="34" charset="0"/>
                <a:ea typeface="Open Sans" panose="020B0606030504020204" pitchFamily="34" charset="0"/>
                <a:cs typeface="Open Sans" panose="020B0606030504020204" pitchFamily="34" charset="0"/>
              </a:rPr>
              <a:t>Analizar cómo se excluyen las personas para reducir activamente esa exclusión.</a:t>
            </a:r>
          </a:p>
          <a:p>
            <a:pPr marL="227965" indent="-227965">
              <a:defRPr/>
            </a:pPr>
            <a:r>
              <a:rPr lang="es-CO" sz="2000" dirty="0">
                <a:latin typeface="Open Sans" panose="020B0606030504020204" pitchFamily="34" charset="0"/>
                <a:ea typeface="Open Sans" panose="020B0606030504020204" pitchFamily="34" charset="0"/>
                <a:cs typeface="Open Sans" panose="020B0606030504020204" pitchFamily="34" charset="0"/>
              </a:rPr>
              <a:t>Crear un ambiente donde las diferencias sean aceptadas, promovidas y puestas en valor como fortalezas</a:t>
            </a:r>
          </a:p>
          <a:p>
            <a:pPr marL="227965" indent="-227965" algn="just">
              <a:buClr>
                <a:schemeClr val="accent6"/>
              </a:buClr>
              <a:buFont typeface="Wingdings" panose="05000000000000000000" pitchFamily="2" charset="2"/>
              <a:buChar char="q"/>
              <a:defRPr/>
            </a:pPr>
            <a:r>
              <a:rPr lang="es-CO" sz="2000" dirty="0">
                <a:latin typeface="Open Sans" panose="020B0606030504020204" pitchFamily="34" charset="0"/>
                <a:ea typeface="Open Sans" panose="020B0606030504020204" pitchFamily="34" charset="0"/>
                <a:cs typeface="Open Sans" panose="020B0606030504020204" pitchFamily="34" charset="0"/>
              </a:rPr>
              <a:t> Brindar servicios inclusivos significa dar acceso equitativo a los recursos para todos. </a:t>
            </a:r>
            <a:r>
              <a:rPr lang="es-CO" sz="2000" b="1" dirty="0">
                <a:solidFill>
                  <a:schemeClr val="accent3"/>
                </a:solidFill>
                <a:latin typeface="Open Sans" panose="020B0606030504020204" pitchFamily="34" charset="0"/>
                <a:ea typeface="Open Sans" panose="020B0606030504020204" pitchFamily="34" charset="0"/>
                <a:cs typeface="Open Sans" panose="020B0606030504020204" pitchFamily="34" charset="0"/>
              </a:rPr>
              <a:t>¡Aplicable para nuestra organización!</a:t>
            </a:r>
          </a:p>
          <a:p>
            <a:pPr marL="227965" indent="-227965" algn="just">
              <a:buClr>
                <a:schemeClr val="accent6"/>
              </a:buClr>
              <a:buFont typeface="Wingdings" panose="05000000000000000000" pitchFamily="2" charset="2"/>
              <a:buChar char="q"/>
              <a:defRPr/>
            </a:pPr>
            <a:r>
              <a:rPr lang="es-CO" sz="2000" dirty="0">
                <a:latin typeface="Open Sans" panose="020B0606030504020204" pitchFamily="34" charset="0"/>
                <a:ea typeface="Open Sans" panose="020B0606030504020204" pitchFamily="34" charset="0"/>
                <a:cs typeface="Open Sans" panose="020B0606030504020204" pitchFamily="34" charset="0"/>
              </a:rPr>
              <a:t> A largo plazo, la inclusión se centra en facilitar el acceso a oportunidades y derechos para todos abordando, reduciendo y poniendo fin a la exclusión, el estigma y la discriminación = inclusión social.</a:t>
            </a:r>
          </a:p>
        </p:txBody>
      </p:sp>
      <p:sp>
        <p:nvSpPr>
          <p:cNvPr id="3" name="TextBox 6">
            <a:extLst>
              <a:ext uri="{FF2B5EF4-FFF2-40B4-BE49-F238E27FC236}">
                <a16:creationId xmlns:a16="http://schemas.microsoft.com/office/drawing/2014/main" id="{26F4F9D1-77EE-4AC0-4CBA-2DD97DE789B0}"/>
              </a:ext>
            </a:extLst>
          </p:cNvPr>
          <p:cNvSpPr txBox="1">
            <a:spLocks noChangeArrowheads="1"/>
          </p:cNvSpPr>
          <p:nvPr/>
        </p:nvSpPr>
        <p:spPr bwMode="auto">
          <a:xfrm>
            <a:off x="472439" y="4783305"/>
            <a:ext cx="3340725"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80963">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80645" algn="ctr" eaLnBrk="1" hangingPunct="1">
              <a:spcBef>
                <a:spcPts val="325"/>
              </a:spcBef>
              <a:buClr>
                <a:srgbClr val="CF1C21"/>
              </a:buClr>
              <a:buSzPts val="1300"/>
            </a:pPr>
            <a:r>
              <a:rPr lang="es-ES" altLang="en-US" sz="2000" i="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panose="020B0604020202020204" pitchFamily="34" charset="0"/>
              </a:rPr>
              <a:t>Nadie queda fuera</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80645" algn="ctr" eaLnBrk="1" hangingPunct="1">
              <a:spcBef>
                <a:spcPts val="325"/>
              </a:spcBef>
              <a:buClr>
                <a:srgbClr val="CF1C21"/>
              </a:buClr>
              <a:buSzPts val="1300"/>
            </a:pPr>
            <a:r>
              <a:rPr lang="nb-NO" altLang="en-US" sz="20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Involucrando y comprometiendo a las personas excluidas</a:t>
            </a:r>
          </a:p>
        </p:txBody>
      </p:sp>
      <p:pic>
        <p:nvPicPr>
          <p:cNvPr id="5" name="Picture 4">
            <a:extLst>
              <a:ext uri="{FF2B5EF4-FFF2-40B4-BE49-F238E27FC236}">
                <a16:creationId xmlns:a16="http://schemas.microsoft.com/office/drawing/2014/main" id="{7113081A-9903-A800-DDE8-D75C2C452A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169" y="712784"/>
            <a:ext cx="2963266" cy="3951021"/>
          </a:xfrm>
          <a:prstGeom prst="rect">
            <a:avLst/>
          </a:prstGeom>
        </p:spPr>
      </p:pic>
    </p:spTree>
    <p:extLst>
      <p:ext uri="{BB962C8B-B14F-4D97-AF65-F5344CB8AC3E}">
        <p14:creationId xmlns:p14="http://schemas.microsoft.com/office/powerpoint/2010/main" val="3612530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0466A5-C533-0BE9-3D96-B11511D288A8}"/>
              </a:ext>
            </a:extLst>
          </p:cNvPr>
          <p:cNvSpPr txBox="1">
            <a:spLocks/>
          </p:cNvSpPr>
          <p:nvPr/>
        </p:nvSpPr>
        <p:spPr>
          <a:xfrm>
            <a:off x="1760669" y="444795"/>
            <a:ext cx="5485503" cy="735887"/>
          </a:xfrm>
          <a:prstGeom prst="rect">
            <a:avLst/>
          </a:prstGeom>
        </p:spPr>
        <p:txBody>
          <a:bodyPr/>
          <a:lstStyle>
            <a:lvl1pPr indent="0" defTabSz="914309">
              <a:lnSpc>
                <a:spcPct val="90000"/>
              </a:lnSpc>
              <a:spcBef>
                <a:spcPts val="1000"/>
              </a:spcBef>
              <a:buFont typeface="Arial" panose="020B0604020202020204" pitchFamily="34" charset="0"/>
              <a:buNone/>
              <a:defRPr sz="2933" b="1">
                <a:solidFill>
                  <a:schemeClr val="bg1"/>
                </a:solidFill>
                <a:latin typeface="Montserrat" pitchFamily="2" charset="77"/>
              </a:defRPr>
            </a:lvl1pPr>
            <a:lvl2pPr marL="685731" indent="-228577" defTabSz="914309">
              <a:lnSpc>
                <a:spcPct val="90000"/>
              </a:lnSpc>
              <a:spcBef>
                <a:spcPts val="500"/>
              </a:spcBef>
              <a:buFont typeface="Arial" panose="020B0604020202020204" pitchFamily="34" charset="0"/>
              <a:buChar char="•"/>
              <a:defRPr sz="2400"/>
            </a:lvl2pPr>
            <a:lvl3pPr marL="1142886" indent="-228577" defTabSz="914309">
              <a:lnSpc>
                <a:spcPct val="90000"/>
              </a:lnSpc>
              <a:spcBef>
                <a:spcPts val="500"/>
              </a:spcBef>
              <a:buFont typeface="Arial" panose="020B0604020202020204" pitchFamily="34" charset="0"/>
              <a:buChar char="•"/>
              <a:defRPr sz="2000"/>
            </a:lvl3pPr>
            <a:lvl4pPr marL="1600040" indent="-228577" defTabSz="914309">
              <a:lnSpc>
                <a:spcPct val="90000"/>
              </a:lnSpc>
              <a:spcBef>
                <a:spcPts val="500"/>
              </a:spcBef>
              <a:buFont typeface="Arial" panose="020B0604020202020204" pitchFamily="34" charset="0"/>
              <a:buChar char="•"/>
            </a:lvl4pPr>
            <a:lvl5pPr marL="2057194" indent="-228577" defTabSz="914309">
              <a:lnSpc>
                <a:spcPct val="90000"/>
              </a:lnSpc>
              <a:spcBef>
                <a:spcPts val="500"/>
              </a:spcBef>
              <a:buFont typeface="Arial" panose="020B0604020202020204" pitchFamily="34" charset="0"/>
              <a:buChar char="•"/>
            </a:lvl5pPr>
            <a:lvl6pPr marL="2514349" indent="-228577" defTabSz="914309">
              <a:lnSpc>
                <a:spcPct val="90000"/>
              </a:lnSpc>
              <a:spcBef>
                <a:spcPts val="500"/>
              </a:spcBef>
              <a:buFont typeface="Arial" panose="020B0604020202020204" pitchFamily="34" charset="0"/>
              <a:buChar char="•"/>
            </a:lvl6pPr>
            <a:lvl7pPr marL="2971503" indent="-228577" defTabSz="914309">
              <a:lnSpc>
                <a:spcPct val="90000"/>
              </a:lnSpc>
              <a:spcBef>
                <a:spcPts val="500"/>
              </a:spcBef>
              <a:buFont typeface="Arial" panose="020B0604020202020204" pitchFamily="34" charset="0"/>
              <a:buChar char="•"/>
            </a:lvl7pPr>
            <a:lvl8pPr marL="3428657" indent="-228577" defTabSz="914309">
              <a:lnSpc>
                <a:spcPct val="90000"/>
              </a:lnSpc>
              <a:spcBef>
                <a:spcPts val="500"/>
              </a:spcBef>
              <a:buFont typeface="Arial" panose="020B0604020202020204" pitchFamily="34" charset="0"/>
              <a:buChar char="•"/>
            </a:lvl8pPr>
            <a:lvl9pPr marL="3885811" indent="-228577" defTabSz="914309">
              <a:lnSpc>
                <a:spcPct val="90000"/>
              </a:lnSpc>
              <a:spcBef>
                <a:spcPts val="500"/>
              </a:spcBef>
              <a:buFont typeface="Arial" panose="020B0604020202020204" pitchFamily="34" charset="0"/>
              <a:buChar char="•"/>
            </a:lvl9pPr>
          </a:lstStyle>
          <a:p>
            <a:r>
              <a:rPr lang="es-ES" sz="3000" dirty="0"/>
              <a:t>Integración de la PGI: pasos prácticos</a:t>
            </a:r>
            <a:endParaRPr lang="nb-NO" sz="3000" dirty="0"/>
          </a:p>
        </p:txBody>
      </p:sp>
      <p:sp>
        <p:nvSpPr>
          <p:cNvPr id="4" name="Plassholder for tekst 4">
            <a:extLst>
              <a:ext uri="{FF2B5EF4-FFF2-40B4-BE49-F238E27FC236}">
                <a16:creationId xmlns:a16="http://schemas.microsoft.com/office/drawing/2014/main" id="{C11E728B-ECF8-B26C-C4C7-5245D936D2EB}"/>
              </a:ext>
            </a:extLst>
          </p:cNvPr>
          <p:cNvSpPr txBox="1">
            <a:spLocks/>
          </p:cNvSpPr>
          <p:nvPr/>
        </p:nvSpPr>
        <p:spPr>
          <a:xfrm>
            <a:off x="448525" y="1862977"/>
            <a:ext cx="6797647" cy="4062548"/>
          </a:xfrm>
          <a:prstGeom prst="rect">
            <a:avLst/>
          </a:prstGeom>
        </p:spPr>
        <p:txBody>
          <a:bodyPr vert="horz" lIns="91440" tIns="45720" rIns="91440" bIns="45720" rtlCol="0" anchor="t">
            <a:noAutofit/>
          </a:bodyPr>
          <a:lst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buFont typeface="+mj-lt"/>
              <a:buAutoNum type="arabicPeriod"/>
            </a:pPr>
            <a:r>
              <a:rPr lang="es-ES" sz="1800" dirty="0">
                <a:latin typeface="Open Sans" panose="020B0606030504020204" pitchFamily="34" charset="0"/>
                <a:ea typeface="Open Sans" panose="020B0606030504020204" pitchFamily="34" charset="0"/>
                <a:cs typeface="Open Sans" panose="020B0606030504020204" pitchFamily="34" charset="0"/>
              </a:rPr>
              <a:t>Análisis del contexto: cuestiones de </a:t>
            </a:r>
            <a:r>
              <a:rPr lang="es-ES" sz="1800" b="1" dirty="0">
                <a:latin typeface="Open Sans" panose="020B0606030504020204" pitchFamily="34" charset="0"/>
                <a:ea typeface="Open Sans" panose="020B0606030504020204" pitchFamily="34" charset="0"/>
                <a:cs typeface="Open Sans" panose="020B0606030504020204" pitchFamily="34" charset="0"/>
              </a:rPr>
              <a:t>seguridad, dignidad, acceso </a:t>
            </a:r>
            <a:r>
              <a:rPr lang="es-ES" sz="1800" dirty="0">
                <a:latin typeface="Open Sans" panose="020B0606030504020204" pitchFamily="34" charset="0"/>
                <a:ea typeface="Open Sans" panose="020B0606030504020204" pitchFamily="34" charset="0"/>
                <a:cs typeface="Open Sans" panose="020B0606030504020204" pitchFamily="34" charset="0"/>
              </a:rPr>
              <a:t>+ vulnerabilidades y capacidades existentes.  </a:t>
            </a:r>
          </a:p>
          <a:p>
            <a:pPr marL="514350" indent="-514350" algn="just">
              <a:buFont typeface="+mj-lt"/>
              <a:buAutoNum type="arabicPeriod"/>
            </a:pPr>
            <a:r>
              <a:rPr lang="es-ES" sz="1800" b="1" dirty="0">
                <a:latin typeface="Open Sans" panose="020B0606030504020204" pitchFamily="34" charset="0"/>
                <a:ea typeface="Open Sans" panose="020B0606030504020204" pitchFamily="34" charset="0"/>
                <a:cs typeface="Open Sans" panose="020B0606030504020204" pitchFamily="34" charset="0"/>
              </a:rPr>
              <a:t>Perfiles </a:t>
            </a:r>
            <a:r>
              <a:rPr lang="es-ES" sz="1800" dirty="0">
                <a:latin typeface="Open Sans" panose="020B0606030504020204" pitchFamily="34" charset="0"/>
                <a:ea typeface="Open Sans" panose="020B0606030504020204" pitchFamily="34" charset="0"/>
                <a:cs typeface="Open Sans" panose="020B0606030504020204" pitchFamily="34" charset="0"/>
              </a:rPr>
              <a:t>– necesidades*</a:t>
            </a:r>
          </a:p>
          <a:p>
            <a:pPr marL="514350" indent="-514350" algn="just">
              <a:buFont typeface="+mj-lt"/>
              <a:buAutoNum type="arabicPeriod"/>
            </a:pPr>
            <a:r>
              <a:rPr lang="es-ES" sz="1800" dirty="0">
                <a:latin typeface="Open Sans" panose="020B0606030504020204" pitchFamily="34" charset="0"/>
                <a:ea typeface="Open Sans" panose="020B0606030504020204" pitchFamily="34" charset="0"/>
                <a:cs typeface="Open Sans" panose="020B0606030504020204" pitchFamily="34" charset="0"/>
              </a:rPr>
              <a:t>Identificación de las necesidades de las personas más afectadas y   	adaptación de la asistencia que se presta y a quién.</a:t>
            </a:r>
          </a:p>
          <a:p>
            <a:pPr marL="514350" indent="-514350" algn="just">
              <a:buFont typeface="+mj-lt"/>
              <a:buAutoNum type="arabicPeriod"/>
            </a:pPr>
            <a:r>
              <a:rPr lang="es-ES" sz="1800" dirty="0">
                <a:latin typeface="Open Sans" panose="020B0606030504020204" pitchFamily="34" charset="0"/>
                <a:ea typeface="Open Sans" panose="020B0606030504020204" pitchFamily="34" charset="0"/>
                <a:cs typeface="Open Sans" panose="020B0606030504020204" pitchFamily="34" charset="0"/>
              </a:rPr>
              <a:t>Corroborar y compartir información con las personas afectadas – CEA.</a:t>
            </a:r>
          </a:p>
          <a:p>
            <a:pPr marL="514350" indent="-514350" algn="just">
              <a:buFont typeface="+mj-lt"/>
              <a:buAutoNum type="arabicPeriod"/>
            </a:pPr>
            <a:r>
              <a:rPr lang="es-ES" sz="1800" dirty="0">
                <a:latin typeface="Open Sans" panose="020B0606030504020204" pitchFamily="34" charset="0"/>
                <a:ea typeface="Open Sans" panose="020B0606030504020204" pitchFamily="34" charset="0"/>
                <a:cs typeface="Open Sans" panose="020B0606030504020204" pitchFamily="34" charset="0"/>
              </a:rPr>
              <a:t>Compromiso con las personas afectadas en cada paso del proyecto/programa. </a:t>
            </a:r>
          </a:p>
          <a:p>
            <a:pPr marL="514350" indent="-514350" algn="just">
              <a:buFont typeface="+mj-lt"/>
              <a:buAutoNum type="arabicPeriod"/>
            </a:pPr>
            <a:r>
              <a:rPr lang="es-ES" sz="1800" dirty="0">
                <a:latin typeface="Open Sans" panose="020B0606030504020204" pitchFamily="34" charset="0"/>
                <a:ea typeface="Open Sans" panose="020B0606030504020204" pitchFamily="34" charset="0"/>
                <a:cs typeface="Open Sans" panose="020B0606030504020204" pitchFamily="34" charset="0"/>
              </a:rPr>
              <a:t>Mecanismo de retroalimentación/reclamación significativo y confidencial + derecho a una respuesta adecuada. Cartografía y derivación a otros servicios pertinentes – CEA.</a:t>
            </a:r>
            <a:endParaRPr lang="en-GB" sz="1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descr="A person in a red cross shirt and a baby in a chair&#10;&#10;Description automatically generated">
            <a:extLst>
              <a:ext uri="{FF2B5EF4-FFF2-40B4-BE49-F238E27FC236}">
                <a16:creationId xmlns:a16="http://schemas.microsoft.com/office/drawing/2014/main" id="{15289942-8823-48CA-CF2D-BC4507C1F5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8580" y="0"/>
            <a:ext cx="5143500" cy="6858000"/>
          </a:xfrm>
          <a:prstGeom prst="rect">
            <a:avLst/>
          </a:prstGeom>
        </p:spPr>
      </p:pic>
    </p:spTree>
    <p:extLst>
      <p:ext uri="{BB962C8B-B14F-4D97-AF65-F5344CB8AC3E}">
        <p14:creationId xmlns:p14="http://schemas.microsoft.com/office/powerpoint/2010/main" val="2895467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80" name="Google Shape;680;p22"/>
          <p:cNvSpPr txBox="1"/>
          <p:nvPr/>
        </p:nvSpPr>
        <p:spPr>
          <a:xfrm>
            <a:off x="1031918" y="2587887"/>
            <a:ext cx="10128165" cy="1477291"/>
          </a:xfrm>
          <a:prstGeom prst="rect">
            <a:avLst/>
          </a:prstGeom>
          <a:noFill/>
          <a:ln>
            <a:noFill/>
          </a:ln>
        </p:spPr>
        <p:txBody>
          <a:bodyPr spcFirstLastPara="1" wrap="square" lIns="60941" tIns="30462" rIns="60941" bIns="30462" anchor="t" anchorCtr="0">
            <a:spAutoFit/>
          </a:bodyPr>
          <a:lstStyle/>
          <a:p>
            <a:pPr algn="ctr" defTabSz="609539">
              <a:buClr>
                <a:srgbClr val="000000"/>
              </a:buClr>
              <a:buSzPts val="5400"/>
              <a:defRPr/>
            </a:pPr>
            <a:r>
              <a:rPr lang="en-GB" sz="4800" b="1" kern="0" dirty="0">
                <a:solidFill>
                  <a:srgbClr val="33394B"/>
                </a:solidFill>
                <a:latin typeface="Montserrat"/>
                <a:ea typeface="Montserrat"/>
                <a:cs typeface="Montserrat"/>
                <a:sym typeface="Montserrat"/>
              </a:rPr>
              <a:t>ACTIVIDAD 3</a:t>
            </a:r>
          </a:p>
          <a:p>
            <a:pPr algn="ctr" defTabSz="609539">
              <a:buClr>
                <a:srgbClr val="000000"/>
              </a:buClr>
              <a:buSzPts val="5400"/>
              <a:defRPr/>
            </a:pPr>
            <a:r>
              <a:rPr lang="en-GB" sz="4400" kern="0" dirty="0" err="1">
                <a:solidFill>
                  <a:srgbClr val="F5333F"/>
                </a:solidFill>
                <a:latin typeface="Montserrat"/>
                <a:ea typeface="Arial"/>
                <a:cs typeface="Arial"/>
                <a:sym typeface="Montserrat"/>
              </a:rPr>
              <a:t>Análisis</a:t>
            </a:r>
            <a:r>
              <a:rPr lang="en-GB" sz="4400" kern="0" dirty="0">
                <a:solidFill>
                  <a:srgbClr val="F5333F"/>
                </a:solidFill>
                <a:latin typeface="Montserrat"/>
                <a:ea typeface="Arial"/>
                <a:cs typeface="Arial"/>
                <a:sym typeface="Montserrat"/>
              </a:rPr>
              <a:t> </a:t>
            </a:r>
            <a:r>
              <a:rPr lang="en-GB" sz="4400" kern="0" dirty="0" err="1">
                <a:solidFill>
                  <a:srgbClr val="F5333F"/>
                </a:solidFill>
                <a:latin typeface="Montserrat"/>
                <a:ea typeface="Arial"/>
                <a:cs typeface="Arial"/>
                <a:sym typeface="Montserrat"/>
              </a:rPr>
              <a:t>rapido</a:t>
            </a:r>
            <a:r>
              <a:rPr lang="en-GB" sz="4400" kern="0" dirty="0">
                <a:solidFill>
                  <a:srgbClr val="F5333F"/>
                </a:solidFill>
                <a:latin typeface="Montserrat"/>
                <a:ea typeface="Arial"/>
                <a:cs typeface="Arial"/>
                <a:sym typeface="Montserrat"/>
              </a:rPr>
              <a:t> </a:t>
            </a:r>
            <a:endParaRPr sz="1333" kern="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138741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081959-803D-F2D2-3B3A-785345FFFC52}"/>
              </a:ext>
            </a:extLst>
          </p:cNvPr>
          <p:cNvSpPr>
            <a:spLocks noGrp="1"/>
          </p:cNvSpPr>
          <p:nvPr>
            <p:ph type="body" sz="quarter" idx="4294967295"/>
          </p:nvPr>
        </p:nvSpPr>
        <p:spPr>
          <a:xfrm>
            <a:off x="501536" y="3120210"/>
            <a:ext cx="5106784" cy="2725846"/>
          </a:xfrm>
          <a:prstGeom prst="rect">
            <a:avLst/>
          </a:prstGeom>
        </p:spPr>
        <p:txBody>
          <a:bodyPr/>
          <a:lstStyle/>
          <a:p>
            <a:pPr>
              <a:spcAft>
                <a:spcPts val="1200"/>
              </a:spcAft>
            </a:pPr>
            <a:r>
              <a:rPr lang="es-GT" sz="2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Montserrat"/>
              </a:rPr>
              <a:t>Divídase en tres grupos </a:t>
            </a:r>
            <a:endParaRPr lang="en-US" sz="2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Montserrat"/>
            </a:endParaRPr>
          </a:p>
          <a:p>
            <a:pPr eaLnBrk="0" fontAlgn="base" hangingPunct="0">
              <a:spcAft>
                <a:spcPts val="1600"/>
              </a:spcAft>
              <a:buClr>
                <a:srgbClr val="FF0000"/>
              </a:buClr>
              <a:defRPr/>
            </a:pPr>
            <a:r>
              <a:rPr lang="es-ES" sz="2200" dirty="0">
                <a:solidFill>
                  <a:srgbClr val="3F3F3F"/>
                </a:solidFill>
                <a:latin typeface="Open Sans" panose="020B0606030504020204" pitchFamily="34" charset="0"/>
                <a:ea typeface="Open Sans" panose="020B0606030504020204" pitchFamily="34" charset="0"/>
                <a:cs typeface="Open Sans" panose="020B0606030504020204" pitchFamily="34" charset="0"/>
                <a:sym typeface="Montserrat"/>
              </a:rPr>
              <a:t>Analice con el grupo el caso que se plantea a continuación</a:t>
            </a:r>
          </a:p>
          <a:p>
            <a:pPr eaLnBrk="0" fontAlgn="base" hangingPunct="0">
              <a:spcAft>
                <a:spcPts val="1600"/>
              </a:spcAft>
              <a:buClr>
                <a:srgbClr val="FF0000"/>
              </a:buClr>
              <a:defRPr/>
            </a:pPr>
            <a:r>
              <a:rPr lang="es-ES" sz="2200" dirty="0">
                <a:solidFill>
                  <a:srgbClr val="3F3F3F"/>
                </a:solidFill>
                <a:latin typeface="Open Sans" panose="020B0606030504020204" pitchFamily="34" charset="0"/>
                <a:ea typeface="Open Sans" panose="020B0606030504020204" pitchFamily="34" charset="0"/>
                <a:cs typeface="Open Sans" panose="020B0606030504020204" pitchFamily="34" charset="0"/>
                <a:sym typeface="Montserrat"/>
              </a:rPr>
              <a:t>Seleccione una respuesta correcta  y justifique su respuesta </a:t>
            </a:r>
          </a:p>
          <a:p>
            <a:pPr eaLnBrk="0" fontAlgn="base" hangingPunct="0">
              <a:spcAft>
                <a:spcPts val="1600"/>
              </a:spcAft>
              <a:buClr>
                <a:srgbClr val="FF0000"/>
              </a:buClr>
              <a:defRPr/>
            </a:pPr>
            <a:r>
              <a:rPr lang="es-ES" sz="2200" dirty="0">
                <a:solidFill>
                  <a:srgbClr val="3F3F3F"/>
                </a:solidFill>
                <a:latin typeface="Open Sans" panose="020B0606030504020204" pitchFamily="34" charset="0"/>
                <a:ea typeface="Open Sans" panose="020B0606030504020204" pitchFamily="34" charset="0"/>
                <a:cs typeface="Open Sans" panose="020B0606030504020204" pitchFamily="34" charset="0"/>
                <a:sym typeface="Montserrat"/>
              </a:rPr>
              <a:t>Comparta con el resto de equipos.</a:t>
            </a:r>
          </a:p>
        </p:txBody>
      </p:sp>
      <p:sp>
        <p:nvSpPr>
          <p:cNvPr id="8" name="Google Shape;397;p12">
            <a:extLst>
              <a:ext uri="{FF2B5EF4-FFF2-40B4-BE49-F238E27FC236}">
                <a16:creationId xmlns:a16="http://schemas.microsoft.com/office/drawing/2014/main" id="{506B4ECA-4BCD-94C7-7484-2EF45BF94D5F}"/>
              </a:ext>
            </a:extLst>
          </p:cNvPr>
          <p:cNvSpPr txBox="1"/>
          <p:nvPr/>
        </p:nvSpPr>
        <p:spPr>
          <a:xfrm>
            <a:off x="501536" y="1792270"/>
            <a:ext cx="3460753" cy="1076156"/>
          </a:xfrm>
          <a:prstGeom prst="rect">
            <a:avLst/>
          </a:prstGeom>
          <a:noFill/>
          <a:ln>
            <a:noFill/>
          </a:ln>
        </p:spPr>
        <p:txBody>
          <a:bodyPr spcFirstLastPara="1" wrap="square" lIns="60941" tIns="30462" rIns="60941" bIns="30462" anchor="t" anchorCtr="0">
            <a:spAutoFit/>
          </a:bodyPr>
          <a:lstStyle/>
          <a:p>
            <a:pPr defTabSz="914309">
              <a:lnSpc>
                <a:spcPct val="90000"/>
              </a:lnSpc>
              <a:spcBef>
                <a:spcPts val="1000"/>
              </a:spcBef>
              <a:defRPr/>
            </a:pPr>
            <a:r>
              <a:rPr lang="en-GB" sz="3200" b="1" dirty="0" err="1">
                <a:solidFill>
                  <a:schemeClr val="bg1"/>
                </a:solidFill>
                <a:latin typeface="Montserrat" pitchFamily="2" charset="77"/>
                <a:ea typeface="Helvetica Neue" panose="02000503000000020004" pitchFamily="2" charset="0"/>
                <a:cs typeface="Helvetica Neue" panose="02000503000000020004" pitchFamily="2" charset="0"/>
                <a:sym typeface="Montserrat"/>
              </a:rPr>
              <a:t>Ejercicio</a:t>
            </a:r>
            <a:r>
              <a:rPr lang="en-GB" sz="3200" b="1" dirty="0">
                <a:solidFill>
                  <a:schemeClr val="bg1"/>
                </a:solidFill>
                <a:latin typeface="Montserrat" pitchFamily="2" charset="77"/>
                <a:ea typeface="Helvetica Neue" panose="02000503000000020004" pitchFamily="2" charset="0"/>
                <a:cs typeface="Helvetica Neue" panose="02000503000000020004" pitchFamily="2" charset="0"/>
                <a:sym typeface="Montserrat"/>
              </a:rPr>
              <a:t> </a:t>
            </a:r>
            <a:r>
              <a:rPr lang="en-GB" sz="3200" b="1" dirty="0" err="1">
                <a:solidFill>
                  <a:schemeClr val="bg1"/>
                </a:solidFill>
                <a:latin typeface="Montserrat" pitchFamily="2" charset="77"/>
                <a:ea typeface="Helvetica Neue" panose="02000503000000020004" pitchFamily="2" charset="0"/>
                <a:cs typeface="Helvetica Neue" panose="02000503000000020004" pitchFamily="2" charset="0"/>
                <a:sym typeface="Montserrat"/>
              </a:rPr>
              <a:t>en</a:t>
            </a:r>
            <a:r>
              <a:rPr lang="en-GB" sz="3200" b="1" dirty="0">
                <a:solidFill>
                  <a:schemeClr val="bg1"/>
                </a:solidFill>
                <a:latin typeface="Montserrat" pitchFamily="2" charset="77"/>
                <a:ea typeface="Helvetica Neue" panose="02000503000000020004" pitchFamily="2" charset="0"/>
                <a:cs typeface="Helvetica Neue" panose="02000503000000020004" pitchFamily="2" charset="0"/>
                <a:sym typeface="Montserrat"/>
              </a:rPr>
              <a:t> grupo(10 mins)</a:t>
            </a:r>
            <a:endParaRPr lang="en-GB" sz="3200" b="1" dirty="0">
              <a:solidFill>
                <a:schemeClr val="bg1"/>
              </a:solidFill>
              <a:latin typeface="Montserrat" pitchFamily="2" charset="77"/>
              <a:ea typeface="Helvetica Neue" panose="02000503000000020004" pitchFamily="2" charset="0"/>
              <a:cs typeface="Helvetica Neue" panose="02000503000000020004" pitchFamily="2" charset="0"/>
              <a:sym typeface="Arial"/>
            </a:endParaRPr>
          </a:p>
        </p:txBody>
      </p:sp>
      <p:pic>
        <p:nvPicPr>
          <p:cNvPr id="6" name="Picture 5">
            <a:extLst>
              <a:ext uri="{FF2B5EF4-FFF2-40B4-BE49-F238E27FC236}">
                <a16:creationId xmlns:a16="http://schemas.microsoft.com/office/drawing/2014/main" id="{077D415C-0076-3D52-4103-1E106D698769}"/>
              </a:ext>
            </a:extLst>
          </p:cNvPr>
          <p:cNvPicPr>
            <a:picLocks noChangeAspect="1"/>
          </p:cNvPicPr>
          <p:nvPr/>
        </p:nvPicPr>
        <p:blipFill rotWithShape="1">
          <a:blip r:embed="rId3">
            <a:extLst>
              <a:ext uri="{28A0092B-C50C-407E-A947-70E740481C1C}">
                <a14:useLocalDpi xmlns:a14="http://schemas.microsoft.com/office/drawing/2010/main" val="0"/>
              </a:ext>
            </a:extLst>
          </a:blip>
          <a:srcRect l="19238" t="-2252" r="12181"/>
          <a:stretch/>
        </p:blipFill>
        <p:spPr>
          <a:xfrm>
            <a:off x="5790605" y="-154379"/>
            <a:ext cx="8348355" cy="7012379"/>
          </a:xfrm>
          <a:prstGeom prst="rect">
            <a:avLst/>
          </a:prstGeom>
        </p:spPr>
      </p:pic>
    </p:spTree>
    <p:extLst>
      <p:ext uri="{BB962C8B-B14F-4D97-AF65-F5344CB8AC3E}">
        <p14:creationId xmlns:p14="http://schemas.microsoft.com/office/powerpoint/2010/main" val="3123350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8613445-3826-4418-8023-480F278C4FDE}"/>
              </a:ext>
            </a:extLst>
          </p:cNvPr>
          <p:cNvSpPr txBox="1"/>
          <p:nvPr/>
        </p:nvSpPr>
        <p:spPr>
          <a:xfrm>
            <a:off x="1428466" y="876823"/>
            <a:ext cx="9335065" cy="784830"/>
          </a:xfrm>
          <a:prstGeom prst="rect">
            <a:avLst/>
          </a:prstGeom>
          <a:noFill/>
        </p:spPr>
        <p:txBody>
          <a:bodyPr wrap="square" rtlCol="0">
            <a:spAutoFit/>
          </a:bodyPr>
          <a:lstStyle/>
          <a:p>
            <a:pPr algn="ctr" defTabSz="609539" eaLnBrk="0" fontAlgn="base" hangingPunct="0">
              <a:spcBef>
                <a:spcPct val="0"/>
              </a:spcBef>
              <a:spcAft>
                <a:spcPct val="0"/>
              </a:spcAft>
            </a:pPr>
            <a:r>
              <a:rPr lang="es-MX" sz="4500" b="1" dirty="0">
                <a:solidFill>
                  <a:srgbClr val="002060"/>
                </a:solidFill>
                <a:latin typeface="Montserrat Bold" panose="00000800000000000000" pitchFamily="2" charset="0"/>
              </a:rPr>
              <a:t>Ejercicio</a:t>
            </a:r>
          </a:p>
        </p:txBody>
      </p:sp>
      <p:sp>
        <p:nvSpPr>
          <p:cNvPr id="4" name="Content Placeholder 3">
            <a:extLst>
              <a:ext uri="{FF2B5EF4-FFF2-40B4-BE49-F238E27FC236}">
                <a16:creationId xmlns:a16="http://schemas.microsoft.com/office/drawing/2014/main" id="{2004DAEF-7D13-458B-8C97-BCFF282DE88B}"/>
              </a:ext>
            </a:extLst>
          </p:cNvPr>
          <p:cNvSpPr txBox="1">
            <a:spLocks/>
          </p:cNvSpPr>
          <p:nvPr/>
        </p:nvSpPr>
        <p:spPr>
          <a:xfrm>
            <a:off x="941438" y="1661653"/>
            <a:ext cx="10309123" cy="4601988"/>
          </a:xfrm>
          <a:prstGeom prst="rect">
            <a:avLst/>
          </a:prstGeom>
        </p:spPr>
        <p:txBody>
          <a:bodyPr>
            <a:noAutofit/>
          </a:bodyPr>
          <a:lst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br>
              <a:rPr lang="es-ES" sz="2000" dirty="0">
                <a:latin typeface="Open Sans" pitchFamily="2" charset="0"/>
                <a:ea typeface="Open Sans" pitchFamily="2" charset="0"/>
                <a:cs typeface="Open Sans" pitchFamily="2" charset="0"/>
              </a:rPr>
            </a:br>
            <a:r>
              <a:rPr lang="es-ES" sz="2000" dirty="0">
                <a:latin typeface="Open Sans" pitchFamily="2" charset="0"/>
                <a:ea typeface="Open Sans" pitchFamily="2" charset="0"/>
                <a:cs typeface="Open Sans" pitchFamily="2" charset="0"/>
              </a:rPr>
              <a:t>a) Dar asistencia a la señora en lo que ha solicitado. Ella ha pedido únicamente hacer uso de las regaderas. Desafortunadamente, hay muchas mujeres en esta situación en la ruta migratoria, indagar más podría generar falsas expectativas y comprometer el trabajo de la SN. </a:t>
            </a:r>
            <a:br>
              <a:rPr lang="es-ES" sz="2000" dirty="0">
                <a:latin typeface="Open Sans" pitchFamily="2" charset="0"/>
                <a:ea typeface="Open Sans" pitchFamily="2" charset="0"/>
                <a:cs typeface="Open Sans" pitchFamily="2" charset="0"/>
              </a:rPr>
            </a:br>
            <a:br>
              <a:rPr lang="es-ES" sz="2000" dirty="0">
                <a:latin typeface="Open Sans" pitchFamily="2" charset="0"/>
                <a:ea typeface="Open Sans" pitchFamily="2" charset="0"/>
                <a:cs typeface="Open Sans" pitchFamily="2" charset="0"/>
              </a:rPr>
            </a:br>
            <a:r>
              <a:rPr lang="es-ES" sz="2000" dirty="0">
                <a:latin typeface="Open Sans" pitchFamily="2" charset="0"/>
                <a:ea typeface="Open Sans" pitchFamily="2" charset="0"/>
                <a:cs typeface="Open Sans" pitchFamily="2" charset="0"/>
              </a:rPr>
              <a:t>b) Dar asistencia en lo que ha solicitado y ofrecer otros servicios humanitarios disponibles como hacer una revisión de su salud y ofrecer una llamada. </a:t>
            </a:r>
          </a:p>
          <a:p>
            <a:pPr marL="0" indent="0">
              <a:buFont typeface="Arial" panose="020B0604020202020204" pitchFamily="34" charset="0"/>
              <a:buNone/>
            </a:pPr>
            <a:endParaRPr lang="es-ES" sz="2000" dirty="0">
              <a:latin typeface="Open Sans" pitchFamily="2" charset="0"/>
              <a:ea typeface="Open Sans" pitchFamily="2" charset="0"/>
              <a:cs typeface="Open Sans" pitchFamily="2" charset="0"/>
            </a:endParaRPr>
          </a:p>
          <a:p>
            <a:pPr marL="0" indent="0">
              <a:buFont typeface="Arial" panose="020B0604020202020204" pitchFamily="34" charset="0"/>
              <a:buNone/>
            </a:pPr>
            <a:r>
              <a:rPr lang="es-ES" sz="2000" dirty="0">
                <a:latin typeface="Open Sans" pitchFamily="2" charset="0"/>
                <a:ea typeface="Open Sans" pitchFamily="2" charset="0"/>
                <a:cs typeface="Open Sans" pitchFamily="2" charset="0"/>
              </a:rPr>
              <a:t>c) Además de ofrecerle los servicios humanitarios y debido al temor que expresa, se le informa sobre el derecho que tienen las personas de solicitar el reconocimiento de la condición de refugiado en ese país. Aunado a esta explicación, se le consulta si le interesa ser derivada a una institución en donde le pueden informar más al respecto y apoyarla en ese proceso. </a:t>
            </a:r>
            <a:endParaRPr lang="en-US" sz="2000" b="1" dirty="0">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90629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2AEEE-CD56-19A3-C406-1B46F09C831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97BE0A9-D645-AC9B-287E-9AA48BFF2F20}"/>
              </a:ext>
            </a:extLst>
          </p:cNvPr>
          <p:cNvSpPr txBox="1"/>
          <p:nvPr/>
        </p:nvSpPr>
        <p:spPr>
          <a:xfrm>
            <a:off x="1455923" y="872505"/>
            <a:ext cx="9335065" cy="784830"/>
          </a:xfrm>
          <a:prstGeom prst="rect">
            <a:avLst/>
          </a:prstGeom>
          <a:noFill/>
        </p:spPr>
        <p:txBody>
          <a:bodyPr wrap="square" rtlCol="0">
            <a:spAutoFit/>
          </a:bodyPr>
          <a:lstStyle/>
          <a:p>
            <a:pPr algn="ctr" defTabSz="609539" eaLnBrk="0" fontAlgn="base" hangingPunct="0">
              <a:spcBef>
                <a:spcPct val="0"/>
              </a:spcBef>
              <a:spcAft>
                <a:spcPct val="0"/>
              </a:spcAft>
            </a:pPr>
            <a:r>
              <a:rPr lang="es-MX" sz="4500" b="1" dirty="0">
                <a:solidFill>
                  <a:srgbClr val="002060"/>
                </a:solidFill>
                <a:latin typeface="Montserrat Bold" panose="00000800000000000000" pitchFamily="2" charset="0"/>
                <a:ea typeface="Open Sans" pitchFamily="2" charset="0"/>
                <a:cs typeface="Open Sans" pitchFamily="2" charset="0"/>
              </a:rPr>
              <a:t>Ejercicio</a:t>
            </a:r>
          </a:p>
        </p:txBody>
      </p:sp>
      <p:sp>
        <p:nvSpPr>
          <p:cNvPr id="4" name="Content Placeholder 3">
            <a:extLst>
              <a:ext uri="{FF2B5EF4-FFF2-40B4-BE49-F238E27FC236}">
                <a16:creationId xmlns:a16="http://schemas.microsoft.com/office/drawing/2014/main" id="{E198AE55-5DC7-D89D-C725-2891496B40EA}"/>
              </a:ext>
            </a:extLst>
          </p:cNvPr>
          <p:cNvSpPr txBox="1">
            <a:spLocks/>
          </p:cNvSpPr>
          <p:nvPr/>
        </p:nvSpPr>
        <p:spPr>
          <a:xfrm>
            <a:off x="481633" y="1691639"/>
            <a:ext cx="11283647" cy="3901441"/>
          </a:xfrm>
          <a:prstGeom prst="rect">
            <a:avLst/>
          </a:prstGeom>
        </p:spPr>
        <p:txBody>
          <a:bodyPr>
            <a:noAutofit/>
          </a:bodyPr>
          <a:lst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ES" sz="2000" dirty="0">
              <a:latin typeface="Open Sans" pitchFamily="2" charset="0"/>
              <a:ea typeface="Open Sans" pitchFamily="2" charset="0"/>
              <a:cs typeface="Open Sans" pitchFamily="2" charset="0"/>
            </a:endParaRPr>
          </a:p>
          <a:p>
            <a:pPr marL="457200" indent="-457200">
              <a:buFont typeface="+mj-lt"/>
              <a:buAutoNum type="alphaLcPeriod"/>
            </a:pPr>
            <a:r>
              <a:rPr lang="es-ES" sz="2000" dirty="0">
                <a:latin typeface="Open Sans" pitchFamily="2" charset="0"/>
                <a:ea typeface="Open Sans" pitchFamily="2" charset="0"/>
                <a:cs typeface="Open Sans" pitchFamily="2" charset="0"/>
              </a:rPr>
              <a:t>Entregar la asistencia en efectivo como fue solicitado, porque Betisa cumple con el criterio de selección y es una adulta mayor, no puedes hacer más por ella, le dices que esperas el dinero sirva para que no la maltraten más.​</a:t>
            </a:r>
          </a:p>
          <a:p>
            <a:pPr marL="457200" indent="-457200">
              <a:buFont typeface="+mj-lt"/>
              <a:buAutoNum type="alphaLcPeriod"/>
            </a:pPr>
            <a:endParaRPr lang="es-ES" sz="2000" dirty="0">
              <a:latin typeface="Open Sans" pitchFamily="2" charset="0"/>
              <a:ea typeface="Open Sans" pitchFamily="2" charset="0"/>
              <a:cs typeface="Open Sans" pitchFamily="2" charset="0"/>
            </a:endParaRPr>
          </a:p>
          <a:p>
            <a:pPr marL="457200" indent="-457200">
              <a:buFont typeface="+mj-lt"/>
              <a:buAutoNum type="alphaLcPeriod"/>
            </a:pPr>
            <a:r>
              <a:rPr lang="es-ES" sz="2000" dirty="0">
                <a:latin typeface="Open Sans" pitchFamily="2" charset="0"/>
                <a:ea typeface="Open Sans" pitchFamily="2" charset="0"/>
                <a:cs typeface="Open Sans" pitchFamily="2" charset="0"/>
              </a:rPr>
              <a:t>Entregar la asistencia en efectivo y sugerirle a Betisa que acuda a un centro comunitario para personas mayores, buscas en Google y te aparece uno que queda a unos kilómetros de la filial.​</a:t>
            </a:r>
          </a:p>
          <a:p>
            <a:pPr marL="457200" indent="-457200">
              <a:buFont typeface="+mj-lt"/>
              <a:buAutoNum type="alphaLcPeriod"/>
            </a:pPr>
            <a:endParaRPr lang="es-ES" sz="2000" dirty="0">
              <a:latin typeface="Open Sans" pitchFamily="2" charset="0"/>
              <a:ea typeface="Open Sans" pitchFamily="2" charset="0"/>
              <a:cs typeface="Open Sans" pitchFamily="2" charset="0"/>
            </a:endParaRPr>
          </a:p>
          <a:p>
            <a:pPr marL="457200" indent="-457200">
              <a:buFont typeface="+mj-lt"/>
              <a:buAutoNum type="alphaLcPeriod"/>
            </a:pPr>
            <a:r>
              <a:rPr lang="es-ES" sz="2000" dirty="0">
                <a:latin typeface="Open Sans" pitchFamily="2" charset="0"/>
                <a:ea typeface="Open Sans" pitchFamily="2" charset="0"/>
                <a:cs typeface="Open Sans" pitchFamily="2" charset="0"/>
              </a:rPr>
              <a:t>Entregar la asistencia en efectivo, consultas si quisiera y está de acuerdo en hablar con un colega de apoyo psicosocial que está en la filial, le explicas a Betisa sobre las opciones de protección disponibles para víctimas de violencia intrafamiliar y activas el mecanismo de derivación.</a:t>
            </a:r>
            <a:endParaRPr lang="en-US" sz="2000" b="1" dirty="0">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089230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9D1CC6F-532E-7EDC-061B-B43C19BC8751}"/>
              </a:ext>
            </a:extLst>
          </p:cNvPr>
          <p:cNvPicPr>
            <a:picLocks noChangeAspect="1"/>
          </p:cNvPicPr>
          <p:nvPr/>
        </p:nvPicPr>
        <p:blipFill>
          <a:blip r:embed="rId3"/>
          <a:stretch>
            <a:fillRect/>
          </a:stretch>
        </p:blipFill>
        <p:spPr>
          <a:xfrm>
            <a:off x="617599" y="1452582"/>
            <a:ext cx="3225966" cy="4504500"/>
          </a:xfrm>
          <a:prstGeom prst="rect">
            <a:avLst/>
          </a:prstGeom>
        </p:spPr>
      </p:pic>
      <p:pic>
        <p:nvPicPr>
          <p:cNvPr id="7" name="Picture 6">
            <a:extLst>
              <a:ext uri="{FF2B5EF4-FFF2-40B4-BE49-F238E27FC236}">
                <a16:creationId xmlns:a16="http://schemas.microsoft.com/office/drawing/2014/main" id="{3C153E5F-2D4E-9F12-4E99-0D6FE9C9B8F2}"/>
              </a:ext>
            </a:extLst>
          </p:cNvPr>
          <p:cNvPicPr>
            <a:picLocks noChangeAspect="1"/>
          </p:cNvPicPr>
          <p:nvPr/>
        </p:nvPicPr>
        <p:blipFill rotWithShape="1">
          <a:blip r:embed="rId4"/>
          <a:srcRect l="21651" t="16183" r="47637" b="7619"/>
          <a:stretch/>
        </p:blipFill>
        <p:spPr>
          <a:xfrm rot="21093495">
            <a:off x="3231693" y="1318949"/>
            <a:ext cx="3309839" cy="4616908"/>
          </a:xfrm>
          <a:prstGeom prst="rect">
            <a:avLst/>
          </a:prstGeom>
        </p:spPr>
      </p:pic>
      <p:sp>
        <p:nvSpPr>
          <p:cNvPr id="2" name="Title 1">
            <a:extLst>
              <a:ext uri="{FF2B5EF4-FFF2-40B4-BE49-F238E27FC236}">
                <a16:creationId xmlns:a16="http://schemas.microsoft.com/office/drawing/2014/main" id="{E1C91558-614F-A74F-B2A9-019BD7D3F001}"/>
              </a:ext>
            </a:extLst>
          </p:cNvPr>
          <p:cNvSpPr>
            <a:spLocks noGrp="1"/>
          </p:cNvSpPr>
          <p:nvPr>
            <p:ph type="title" idx="4294967295"/>
          </p:nvPr>
        </p:nvSpPr>
        <p:spPr>
          <a:xfrm>
            <a:off x="603053" y="238755"/>
            <a:ext cx="10887075" cy="725487"/>
          </a:xfrm>
          <a:prstGeom prst="rect">
            <a:avLst/>
          </a:prstGeom>
        </p:spPr>
        <p:txBody>
          <a:bodyPr/>
          <a:lstStyle/>
          <a:p>
            <a:pPr algn="ctr"/>
            <a:r>
              <a:rPr lang="nb-NO" sz="2000" b="1" dirty="0">
                <a:solidFill>
                  <a:schemeClr val="accent1"/>
                </a:solidFill>
                <a:latin typeface="Montserrat Bold" panose="00000800000000000000" pitchFamily="2" charset="0"/>
                <a:ea typeface="Open Sans" panose="020B0606030504020204" pitchFamily="34" charset="0"/>
                <a:cs typeface="Open Sans" panose="020B0606030504020204" pitchFamily="34" charset="0"/>
              </a:rPr>
              <a:t>Herramientas para asegurar la inclusión del enfoque de protección </a:t>
            </a:r>
          </a:p>
        </p:txBody>
      </p:sp>
      <p:sp>
        <p:nvSpPr>
          <p:cNvPr id="5" name="Plassholder for tekst 4">
            <a:extLst>
              <a:ext uri="{FF2B5EF4-FFF2-40B4-BE49-F238E27FC236}">
                <a16:creationId xmlns:a16="http://schemas.microsoft.com/office/drawing/2014/main" id="{7B86F6A0-3C2B-4A5F-B27E-C3FE3597E4AC}"/>
              </a:ext>
            </a:extLst>
          </p:cNvPr>
          <p:cNvSpPr>
            <a:spLocks noGrp="1"/>
          </p:cNvSpPr>
          <p:nvPr>
            <p:ph type="body" sz="quarter" idx="4294967295"/>
          </p:nvPr>
        </p:nvSpPr>
        <p:spPr>
          <a:xfrm>
            <a:off x="1925638" y="1504950"/>
            <a:ext cx="10266362" cy="4048125"/>
          </a:xfrm>
          <a:prstGeom prst="rect">
            <a:avLst/>
          </a:prstGeom>
        </p:spPr>
        <p:txBody>
          <a:bodyPr vert="horz" lIns="91440" tIns="45720" rIns="91440" bIns="45720" rtlCol="0" anchor="t">
            <a:normAutofit/>
          </a:bodyPr>
          <a:lstStyle/>
          <a:p>
            <a:pPr marL="342900" indent="-342900">
              <a:lnSpc>
                <a:spcPct val="150000"/>
              </a:lnSpc>
            </a:pPr>
            <a:endParaRPr lang="en-US" sz="2400" dirty="0">
              <a:latin typeface="+mj-lt"/>
            </a:endParaRPr>
          </a:p>
          <a:p>
            <a:pPr marL="0" indent="0">
              <a:buNone/>
            </a:pPr>
            <a:endParaRPr lang="nb-NO" dirty="0">
              <a:latin typeface="+mj-lt"/>
            </a:endParaRPr>
          </a:p>
          <a:p>
            <a:pPr marL="251460" indent="-323850"/>
            <a:endParaRPr lang="nb-NO" dirty="0">
              <a:latin typeface="+mj-lt"/>
            </a:endParaRPr>
          </a:p>
          <a:p>
            <a:pPr marL="251460" indent="-323850"/>
            <a:endParaRPr lang="nb-NO" dirty="0"/>
          </a:p>
        </p:txBody>
      </p:sp>
      <p:pic>
        <p:nvPicPr>
          <p:cNvPr id="4" name="Picture 3">
            <a:extLst>
              <a:ext uri="{FF2B5EF4-FFF2-40B4-BE49-F238E27FC236}">
                <a16:creationId xmlns:a16="http://schemas.microsoft.com/office/drawing/2014/main" id="{13C38913-D13F-394C-56E2-D155E8087C34}"/>
              </a:ext>
            </a:extLst>
          </p:cNvPr>
          <p:cNvPicPr>
            <a:picLocks noChangeAspect="1"/>
          </p:cNvPicPr>
          <p:nvPr/>
        </p:nvPicPr>
        <p:blipFill>
          <a:blip r:embed="rId5"/>
          <a:stretch>
            <a:fillRect/>
          </a:stretch>
        </p:blipFill>
        <p:spPr>
          <a:xfrm>
            <a:off x="8348435" y="1290557"/>
            <a:ext cx="3225966" cy="4476980"/>
          </a:xfrm>
          <a:prstGeom prst="rect">
            <a:avLst/>
          </a:prstGeom>
        </p:spPr>
      </p:pic>
      <p:pic>
        <p:nvPicPr>
          <p:cNvPr id="6" name="Imagen 2">
            <a:extLst>
              <a:ext uri="{FF2B5EF4-FFF2-40B4-BE49-F238E27FC236}">
                <a16:creationId xmlns:a16="http://schemas.microsoft.com/office/drawing/2014/main" id="{AE5C69EE-7FA5-B248-F13F-43C5FD3E63C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rot="553054">
            <a:off x="5535182" y="1982045"/>
            <a:ext cx="3503970" cy="44836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B7438820-175F-AA0B-A395-7BF9FDD08585}"/>
              </a:ext>
            </a:extLst>
          </p:cNvPr>
          <p:cNvPicPr>
            <a:picLocks noChangeAspect="1"/>
          </p:cNvPicPr>
          <p:nvPr/>
        </p:nvPicPr>
        <p:blipFill>
          <a:blip r:embed="rId7"/>
          <a:stretch>
            <a:fillRect/>
          </a:stretch>
        </p:blipFill>
        <p:spPr>
          <a:xfrm>
            <a:off x="4035812" y="1107493"/>
            <a:ext cx="3685293" cy="5100520"/>
          </a:xfrm>
          <a:prstGeom prst="rect">
            <a:avLst/>
          </a:prstGeom>
        </p:spPr>
      </p:pic>
      <p:pic>
        <p:nvPicPr>
          <p:cNvPr id="11" name="Picture 10">
            <a:extLst>
              <a:ext uri="{FF2B5EF4-FFF2-40B4-BE49-F238E27FC236}">
                <a16:creationId xmlns:a16="http://schemas.microsoft.com/office/drawing/2014/main" id="{6E99BC14-7979-0C23-2B65-EEA0434E2F9E}"/>
              </a:ext>
            </a:extLst>
          </p:cNvPr>
          <p:cNvPicPr>
            <a:picLocks noChangeAspect="1"/>
          </p:cNvPicPr>
          <p:nvPr/>
        </p:nvPicPr>
        <p:blipFill>
          <a:blip r:embed="rId8"/>
          <a:stretch>
            <a:fillRect/>
          </a:stretch>
        </p:blipFill>
        <p:spPr>
          <a:xfrm>
            <a:off x="5287816" y="1290557"/>
            <a:ext cx="3689929" cy="5076041"/>
          </a:xfrm>
          <a:prstGeom prst="rect">
            <a:avLst/>
          </a:prstGeom>
        </p:spPr>
      </p:pic>
      <p:pic>
        <p:nvPicPr>
          <p:cNvPr id="15" name="Picture 14">
            <a:extLst>
              <a:ext uri="{FF2B5EF4-FFF2-40B4-BE49-F238E27FC236}">
                <a16:creationId xmlns:a16="http://schemas.microsoft.com/office/drawing/2014/main" id="{2058A663-CE00-FB28-0D9A-E4BB84473E8A}"/>
              </a:ext>
            </a:extLst>
          </p:cNvPr>
          <p:cNvPicPr>
            <a:picLocks noChangeAspect="1"/>
          </p:cNvPicPr>
          <p:nvPr/>
        </p:nvPicPr>
        <p:blipFill>
          <a:blip r:embed="rId9"/>
          <a:stretch>
            <a:fillRect/>
          </a:stretch>
        </p:blipFill>
        <p:spPr>
          <a:xfrm>
            <a:off x="8162185" y="1005262"/>
            <a:ext cx="3562455" cy="5047570"/>
          </a:xfrm>
          <a:prstGeom prst="rect">
            <a:avLst/>
          </a:prstGeom>
        </p:spPr>
      </p:pic>
      <p:pic>
        <p:nvPicPr>
          <p:cNvPr id="13" name="Picture 12">
            <a:extLst>
              <a:ext uri="{FF2B5EF4-FFF2-40B4-BE49-F238E27FC236}">
                <a16:creationId xmlns:a16="http://schemas.microsoft.com/office/drawing/2014/main" id="{665937CC-FD6B-C920-86B6-02566B22AB43}"/>
              </a:ext>
            </a:extLst>
          </p:cNvPr>
          <p:cNvPicPr>
            <a:picLocks noChangeAspect="1"/>
          </p:cNvPicPr>
          <p:nvPr/>
        </p:nvPicPr>
        <p:blipFill>
          <a:blip r:embed="rId10"/>
          <a:stretch>
            <a:fillRect/>
          </a:stretch>
        </p:blipFill>
        <p:spPr>
          <a:xfrm rot="20540313">
            <a:off x="1284484" y="1019463"/>
            <a:ext cx="3609131" cy="5052783"/>
          </a:xfrm>
          <a:prstGeom prst="rect">
            <a:avLst/>
          </a:prstGeom>
        </p:spPr>
      </p:pic>
      <p:pic>
        <p:nvPicPr>
          <p:cNvPr id="19" name="Picture 18">
            <a:extLst>
              <a:ext uri="{FF2B5EF4-FFF2-40B4-BE49-F238E27FC236}">
                <a16:creationId xmlns:a16="http://schemas.microsoft.com/office/drawing/2014/main" id="{BE5BD59F-5BB0-970C-1301-7E7FEE55BBAA}"/>
              </a:ext>
            </a:extLst>
          </p:cNvPr>
          <p:cNvPicPr>
            <a:picLocks noChangeAspect="1"/>
          </p:cNvPicPr>
          <p:nvPr/>
        </p:nvPicPr>
        <p:blipFill>
          <a:blip r:embed="rId11"/>
          <a:stretch>
            <a:fillRect/>
          </a:stretch>
        </p:blipFill>
        <p:spPr>
          <a:xfrm>
            <a:off x="3916781" y="1470976"/>
            <a:ext cx="3537132" cy="5004057"/>
          </a:xfrm>
          <a:prstGeom prst="rect">
            <a:avLst/>
          </a:prstGeom>
        </p:spPr>
      </p:pic>
      <p:pic>
        <p:nvPicPr>
          <p:cNvPr id="8" name="Picture 7">
            <a:extLst>
              <a:ext uri="{FF2B5EF4-FFF2-40B4-BE49-F238E27FC236}">
                <a16:creationId xmlns:a16="http://schemas.microsoft.com/office/drawing/2014/main" id="{306CAF16-84B6-A6A4-49F4-C4C3446EB496}"/>
              </a:ext>
            </a:extLst>
          </p:cNvPr>
          <p:cNvPicPr>
            <a:picLocks noChangeAspect="1"/>
          </p:cNvPicPr>
          <p:nvPr/>
        </p:nvPicPr>
        <p:blipFill>
          <a:blip r:embed="rId12"/>
          <a:stretch>
            <a:fillRect/>
          </a:stretch>
        </p:blipFill>
        <p:spPr>
          <a:xfrm>
            <a:off x="6644333" y="1386307"/>
            <a:ext cx="3968954" cy="4927853"/>
          </a:xfrm>
          <a:prstGeom prst="rect">
            <a:avLst/>
          </a:prstGeom>
        </p:spPr>
      </p:pic>
    </p:spTree>
    <p:extLst>
      <p:ext uri="{BB962C8B-B14F-4D97-AF65-F5344CB8AC3E}">
        <p14:creationId xmlns:p14="http://schemas.microsoft.com/office/powerpoint/2010/main" val="128196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1">
      <a:dk1>
        <a:srgbClr val="000000"/>
      </a:dk1>
      <a:lt1>
        <a:srgbClr val="3F3F3F"/>
      </a:lt1>
      <a:dk2>
        <a:srgbClr val="33394B"/>
      </a:dk2>
      <a:lt2>
        <a:srgbClr val="FFFFFF"/>
      </a:lt2>
      <a:accent1>
        <a:srgbClr val="001D41"/>
      </a:accent1>
      <a:accent2>
        <a:srgbClr val="E8E8E8"/>
      </a:accent2>
      <a:accent3>
        <a:srgbClr val="F5333F"/>
      </a:accent3>
      <a:accent4>
        <a:srgbClr val="F5333F"/>
      </a:accent4>
      <a:accent5>
        <a:srgbClr val="001D41"/>
      </a:accent5>
      <a:accent6>
        <a:srgbClr val="FF4E51"/>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f328f71-004c-4ec5-8aac-4c1fe87c002c">
      <Terms xmlns="http://schemas.microsoft.com/office/infopath/2007/PartnerControls"/>
    </lcf76f155ced4ddcb4097134ff3c332f>
    <TaxCatchAll xmlns="133e5729-7bb1-4685-bd1f-c5e580a2ee33" xsi:nil="true"/>
    <_ip_UnifiedCompliancePolicyUIAction xmlns="http://schemas.microsoft.com/sharepoint/v3" xsi:nil="true"/>
    <_Flow_SignoffStatus xmlns="cf328f71-004c-4ec5-8aac-4c1fe87c002c" xsi:nil="true"/>
    <_ip_UnifiedCompliancePolicyProperties xmlns="http://schemas.microsoft.com/sharepoint/v3" xsi:nil="true"/>
    <SharingLink xmlns="cf328f71-004c-4ec5-8aac-4c1fe87c002c" xsi:nil="true"/>
    <SharedWithUsers xmlns="133e5729-7bb1-4685-bd1f-c5e580a2ee33">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8EE9237482712449971AC4496F4F58A" ma:contentTypeVersion="25" ma:contentTypeDescription="Create a new document." ma:contentTypeScope="" ma:versionID="45e01fc4eadd5c5a9d840451af431c88">
  <xsd:schema xmlns:xsd="http://www.w3.org/2001/XMLSchema" xmlns:xs="http://www.w3.org/2001/XMLSchema" xmlns:p="http://schemas.microsoft.com/office/2006/metadata/properties" xmlns:ns1="http://schemas.microsoft.com/sharepoint/v3" xmlns:ns2="133e5729-7bb1-4685-bd1f-c5e580a2ee33" xmlns:ns3="cf328f71-004c-4ec5-8aac-4c1fe87c002c" targetNamespace="http://schemas.microsoft.com/office/2006/metadata/properties" ma:root="true" ma:fieldsID="bcb19af2acd3192b52cf8b651b41e613" ns1:_="" ns2:_="" ns3:_="">
    <xsd:import namespace="http://schemas.microsoft.com/sharepoint/v3"/>
    <xsd:import namespace="133e5729-7bb1-4685-bd1f-c5e580a2ee33"/>
    <xsd:import namespace="cf328f71-004c-4ec5-8aac-4c1fe87c002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LengthInSeconds" minOccurs="0"/>
                <xsd:element ref="ns3:SharingLink" minOccurs="0"/>
                <xsd:element ref="ns3:lcf76f155ced4ddcb4097134ff3c332f" minOccurs="0"/>
                <xsd:element ref="ns2:TaxCatchAll" minOccurs="0"/>
                <xsd:element ref="ns1:_ip_UnifiedCompliancePolicyProperties" minOccurs="0"/>
                <xsd:element ref="ns1:_ip_UnifiedCompliancePolicyUIAction" minOccurs="0"/>
                <xsd:element ref="ns3:MediaServiceObjectDetectorVersions" minOccurs="0"/>
                <xsd:element ref="ns3:MediaServiceSearchProperties" minOccurs="0"/>
                <xsd:element ref="ns3:MediaServiceBillingMetadata"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e5729-7bb1-4685-bd1f-c5e580a2ee3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cc3d5bd-c7ff-448c-a8db-21860a682db1}" ma:internalName="TaxCatchAll" ma:showField="CatchAllData" ma:web="133e5729-7bb1-4685-bd1f-c5e580a2ee3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f328f71-004c-4ec5-8aac-4c1fe87c002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SharingLink" ma:index="21" nillable="true" ma:displayName="Sharing Link" ma:format="Dropdown" ma:internalName="SharingLink">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14f832c-f6f1-485d-8901-6765a4832c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_Flow_SignoffStatus" ma:index="30" nillable="true" ma:displayName="Sign-off status" ma:internalName="_x0024_Resources_x003a_core_x002c_Signoff_Statu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A41748-B83A-4165-A60A-1266526278EB}">
  <ds:schemaRefs>
    <ds:schemaRef ds:uri="http://schemas.microsoft.com/sharepoint/v3/contenttype/forms"/>
  </ds:schemaRefs>
</ds:datastoreItem>
</file>

<file path=customXml/itemProps2.xml><?xml version="1.0" encoding="utf-8"?>
<ds:datastoreItem xmlns:ds="http://schemas.openxmlformats.org/officeDocument/2006/customXml" ds:itemID="{F91E5487-1B11-4BF7-BFC2-2D765D3D48EC}">
  <ds:schemaRefs>
    <ds:schemaRef ds:uri="http://www.w3.org/XML/1998/namespace"/>
    <ds:schemaRef ds:uri="cf328f71-004c-4ec5-8aac-4c1fe87c002c"/>
    <ds:schemaRef ds:uri="http://schemas.microsoft.com/office/infopath/2007/PartnerControls"/>
    <ds:schemaRef ds:uri="http://purl.org/dc/elements/1.1/"/>
    <ds:schemaRef ds:uri="http://schemas.microsoft.com/sharepoint/v3"/>
    <ds:schemaRef ds:uri="http://purl.org/dc/terms/"/>
    <ds:schemaRef ds:uri="http://schemas.microsoft.com/office/2006/documentManagement/types"/>
    <ds:schemaRef ds:uri="http://schemas.microsoft.com/office/2006/metadata/properties"/>
    <ds:schemaRef ds:uri="http://schemas.openxmlformats.org/package/2006/metadata/core-properties"/>
    <ds:schemaRef ds:uri="133e5729-7bb1-4685-bd1f-c5e580a2ee33"/>
    <ds:schemaRef ds:uri="http://purl.org/dc/dcmitype/"/>
  </ds:schemaRefs>
</ds:datastoreItem>
</file>

<file path=customXml/itemProps3.xml><?xml version="1.0" encoding="utf-8"?>
<ds:datastoreItem xmlns:ds="http://schemas.openxmlformats.org/officeDocument/2006/customXml" ds:itemID="{FD2079E1-881E-4157-BA7F-EF41B37CA662}"/>
</file>

<file path=docProps/app.xml><?xml version="1.0" encoding="utf-8"?>
<Properties xmlns="http://schemas.openxmlformats.org/officeDocument/2006/extended-properties" xmlns:vt="http://schemas.openxmlformats.org/officeDocument/2006/docPropsVTypes">
  <TotalTime>4842</TotalTime>
  <Words>4516</Words>
  <Application>Microsoft Office PowerPoint</Application>
  <PresentationFormat>Widescreen</PresentationFormat>
  <Paragraphs>298</Paragraphs>
  <Slides>28</Slides>
  <Notes>21</Notes>
  <HiddenSlides>2</HiddenSlides>
  <MMClips>1</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Office Theme</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Las identidades sociales interseccionales moldean los derechos y las oportunidades.</vt:lpstr>
      <vt:lpstr>PowerPoint Presentation</vt:lpstr>
      <vt:lpstr>PowerPoint Presentation</vt:lpstr>
      <vt:lpstr>PowerPoint Presentation</vt:lpstr>
      <vt:lpstr>PowerPoint Presentation</vt:lpstr>
      <vt:lpstr>PowerPoint Presentation</vt:lpstr>
      <vt:lpstr>PowerPoint Presentation</vt:lpstr>
      <vt:lpstr>Herramientas para asegurar la inclusión del enfoque de protección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Zazeth Zarzavilla</dc:creator>
  <cp:lastModifiedBy>Gracia Banegas</cp:lastModifiedBy>
  <cp:revision>289</cp:revision>
  <dcterms:created xsi:type="dcterms:W3CDTF">2023-02-20T15:25:49Z</dcterms:created>
  <dcterms:modified xsi:type="dcterms:W3CDTF">2026-05-29T23:08:13Z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627b15a-80ec-4ef7-8353-f32e3c89bf3e_Enabled">
    <vt:lpwstr>true</vt:lpwstr>
  </property>
  <property fmtid="{D5CDD505-2E9C-101B-9397-08002B2CF9AE}" pid="3" name="MSIP_Label_6627b15a-80ec-4ef7-8353-f32e3c89bf3e_SetDate">
    <vt:lpwstr>2023-02-20T15:25:58Z</vt:lpwstr>
  </property>
  <property fmtid="{D5CDD505-2E9C-101B-9397-08002B2CF9AE}" pid="4" name="MSIP_Label_6627b15a-80ec-4ef7-8353-f32e3c89bf3e_Method">
    <vt:lpwstr>Privileged</vt:lpwstr>
  </property>
  <property fmtid="{D5CDD505-2E9C-101B-9397-08002B2CF9AE}" pid="5" name="MSIP_Label_6627b15a-80ec-4ef7-8353-f32e3c89bf3e_Name">
    <vt:lpwstr>IFRC Internal</vt:lpwstr>
  </property>
  <property fmtid="{D5CDD505-2E9C-101B-9397-08002B2CF9AE}" pid="6" name="MSIP_Label_6627b15a-80ec-4ef7-8353-f32e3c89bf3e_SiteId">
    <vt:lpwstr>a2b53be5-734e-4e6c-ab0d-d184f60fd917</vt:lpwstr>
  </property>
  <property fmtid="{D5CDD505-2E9C-101B-9397-08002B2CF9AE}" pid="7" name="MSIP_Label_6627b15a-80ec-4ef7-8353-f32e3c89bf3e_ActionId">
    <vt:lpwstr>40ab1cbe-394d-4858-a474-318cd314e9fc</vt:lpwstr>
  </property>
  <property fmtid="{D5CDD505-2E9C-101B-9397-08002B2CF9AE}" pid="8" name="MSIP_Label_6627b15a-80ec-4ef7-8353-f32e3c89bf3e_ContentBits">
    <vt:lpwstr>2</vt:lpwstr>
  </property>
  <property fmtid="{D5CDD505-2E9C-101B-9397-08002B2CF9AE}" pid="9" name="ClassificationContentMarkingFooterLocations">
    <vt:lpwstr>Tema de Office:8</vt:lpwstr>
  </property>
  <property fmtid="{D5CDD505-2E9C-101B-9397-08002B2CF9AE}" pid="10" name="ClassificationContentMarkingFooterText">
    <vt:lpwstr>Internal</vt:lpwstr>
  </property>
  <property fmtid="{D5CDD505-2E9C-101B-9397-08002B2CF9AE}" pid="11" name="ContentTypeId">
    <vt:lpwstr>0x01010088EE9237482712449971AC4496F4F58A</vt:lpwstr>
  </property>
  <property fmtid="{D5CDD505-2E9C-101B-9397-08002B2CF9AE}" pid="12" name="MediaServiceImageTags">
    <vt:lpwstr/>
  </property>
  <property fmtid="{D5CDD505-2E9C-101B-9397-08002B2CF9AE}" pid="13" name="Order">
    <vt:r8>2288300</vt:r8>
  </property>
  <property fmtid="{D5CDD505-2E9C-101B-9397-08002B2CF9AE}" pid="14" name="xd_Signature">
    <vt:bool>false</vt:bool>
  </property>
  <property fmtid="{D5CDD505-2E9C-101B-9397-08002B2CF9AE}" pid="15" name="xd_ProgID">
    <vt:lpwstr/>
  </property>
  <property fmtid="{D5CDD505-2E9C-101B-9397-08002B2CF9AE}" pid="16" name="_SourceUrl">
    <vt:lpwstr/>
  </property>
  <property fmtid="{D5CDD505-2E9C-101B-9397-08002B2CF9AE}" pid="17" name="_SharedFileIndex">
    <vt:lpwstr/>
  </property>
  <property fmtid="{D5CDD505-2E9C-101B-9397-08002B2CF9AE}" pid="18" name="ComplianceAssetId">
    <vt:lpwstr/>
  </property>
  <property fmtid="{D5CDD505-2E9C-101B-9397-08002B2CF9AE}" pid="19" name="TemplateUrl">
    <vt:lpwstr/>
  </property>
  <property fmtid="{D5CDD505-2E9C-101B-9397-08002B2CF9AE}" pid="20" name="_ExtendedDescription">
    <vt:lpwstr/>
  </property>
  <property fmtid="{D5CDD505-2E9C-101B-9397-08002B2CF9AE}" pid="21" name="TriggerFlowInfo">
    <vt:lpwstr/>
  </property>
</Properties>
</file>